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40"/>
  </p:notesMasterIdLst>
  <p:handoutMasterIdLst>
    <p:handoutMasterId r:id="rId41"/>
  </p:handoutMasterIdLst>
  <p:sldIdLst>
    <p:sldId id="310" r:id="rId2"/>
    <p:sldId id="592" r:id="rId3"/>
    <p:sldId id="593" r:id="rId4"/>
    <p:sldId id="594" r:id="rId5"/>
    <p:sldId id="595" r:id="rId6"/>
    <p:sldId id="330" r:id="rId7"/>
    <p:sldId id="339" r:id="rId8"/>
    <p:sldId id="581" r:id="rId9"/>
    <p:sldId id="583" r:id="rId10"/>
    <p:sldId id="548" r:id="rId11"/>
    <p:sldId id="579" r:id="rId12"/>
    <p:sldId id="547" r:id="rId13"/>
    <p:sldId id="586" r:id="rId14"/>
    <p:sldId id="587" r:id="rId15"/>
    <p:sldId id="588" r:id="rId16"/>
    <p:sldId id="589" r:id="rId17"/>
    <p:sldId id="590" r:id="rId18"/>
    <p:sldId id="591" r:id="rId19"/>
    <p:sldId id="564" r:id="rId20"/>
    <p:sldId id="575" r:id="rId21"/>
    <p:sldId id="565" r:id="rId22"/>
    <p:sldId id="580" r:id="rId23"/>
    <p:sldId id="577" r:id="rId24"/>
    <p:sldId id="576" r:id="rId25"/>
    <p:sldId id="578" r:id="rId26"/>
    <p:sldId id="584" r:id="rId27"/>
    <p:sldId id="573" r:id="rId28"/>
    <p:sldId id="574" r:id="rId29"/>
    <p:sldId id="566" r:id="rId30"/>
    <p:sldId id="567" r:id="rId31"/>
    <p:sldId id="569" r:id="rId32"/>
    <p:sldId id="568" r:id="rId33"/>
    <p:sldId id="571" r:id="rId34"/>
    <p:sldId id="572" r:id="rId35"/>
    <p:sldId id="570" r:id="rId36"/>
    <p:sldId id="544" r:id="rId37"/>
    <p:sldId id="327" r:id="rId38"/>
    <p:sldId id="328" r:id="rId3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CA06"/>
    <a:srgbClr val="FF9900"/>
    <a:srgbClr val="FF9933"/>
    <a:srgbClr val="0000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28" autoAdjust="0"/>
  </p:normalViewPr>
  <p:slideViewPr>
    <p:cSldViewPr>
      <p:cViewPr>
        <p:scale>
          <a:sx n="100" d="100"/>
          <a:sy n="100" d="100"/>
        </p:scale>
        <p:origin x="-1944" y="-432"/>
      </p:cViewPr>
      <p:guideLst>
        <p:guide orient="horz" pos="2160"/>
        <p:guide pos="2880"/>
      </p:guideLst>
    </p:cSldViewPr>
  </p:slideViewPr>
  <p:outlineViewPr>
    <p:cViewPr>
      <p:scale>
        <a:sx n="33" d="100"/>
        <a:sy n="33" d="100"/>
      </p:scale>
      <p:origin x="0" y="423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4" cy="462119"/>
          </a:xfrm>
          <a:prstGeom prst="rect">
            <a:avLst/>
          </a:prstGeom>
        </p:spPr>
        <p:txBody>
          <a:bodyPr vert="horz" lIns="91946" tIns="45972" rIns="91946" bIns="45972" rtlCol="0"/>
          <a:lstStyle>
            <a:lvl1pPr algn="l">
              <a:defRPr sz="1200"/>
            </a:lvl1pPr>
          </a:lstStyle>
          <a:p>
            <a:endParaRPr lang="en-US" dirty="0"/>
          </a:p>
        </p:txBody>
      </p:sp>
      <p:sp>
        <p:nvSpPr>
          <p:cNvPr id="3" name="Date Placeholder 2"/>
          <p:cNvSpPr>
            <a:spLocks noGrp="1"/>
          </p:cNvSpPr>
          <p:nvPr>
            <p:ph type="dt" sz="quarter" idx="1"/>
          </p:nvPr>
        </p:nvSpPr>
        <p:spPr>
          <a:xfrm>
            <a:off x="3970341" y="1"/>
            <a:ext cx="3038474" cy="462119"/>
          </a:xfrm>
          <a:prstGeom prst="rect">
            <a:avLst/>
          </a:prstGeom>
        </p:spPr>
        <p:txBody>
          <a:bodyPr vert="horz" lIns="91946" tIns="45972" rIns="91946" bIns="45972" rtlCol="0"/>
          <a:lstStyle>
            <a:lvl1pPr algn="r">
              <a:defRPr sz="1200"/>
            </a:lvl1pPr>
          </a:lstStyle>
          <a:p>
            <a:fld id="{45CE6703-AD6E-4BC2-9F6D-635613F707C7}" type="datetimeFigureOut">
              <a:rPr lang="en-US" smtClean="0"/>
              <a:t>9/13/2012</a:t>
            </a:fld>
            <a:endParaRPr lang="en-US" dirty="0"/>
          </a:p>
        </p:txBody>
      </p:sp>
      <p:sp>
        <p:nvSpPr>
          <p:cNvPr id="4" name="Footer Placeholder 3"/>
          <p:cNvSpPr>
            <a:spLocks noGrp="1"/>
          </p:cNvSpPr>
          <p:nvPr>
            <p:ph type="ftr" sz="quarter" idx="2"/>
          </p:nvPr>
        </p:nvSpPr>
        <p:spPr>
          <a:xfrm>
            <a:off x="3" y="8772380"/>
            <a:ext cx="3038474" cy="462119"/>
          </a:xfrm>
          <a:prstGeom prst="rect">
            <a:avLst/>
          </a:prstGeom>
        </p:spPr>
        <p:txBody>
          <a:bodyPr vert="horz" lIns="91946" tIns="45972" rIns="91946" bIns="459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1" y="8772380"/>
            <a:ext cx="3038474" cy="462119"/>
          </a:xfrm>
          <a:prstGeom prst="rect">
            <a:avLst/>
          </a:prstGeom>
        </p:spPr>
        <p:txBody>
          <a:bodyPr vert="horz" lIns="91946" tIns="45972" rIns="91946" bIns="45972" rtlCol="0" anchor="b"/>
          <a:lstStyle>
            <a:lvl1pPr algn="r">
              <a:defRPr sz="1200"/>
            </a:lvl1pPr>
          </a:lstStyle>
          <a:p>
            <a:fld id="{8D13F298-C66D-4EAE-9B6C-6C27EB59762C}" type="slidenum">
              <a:rPr lang="en-US" smtClean="0"/>
              <a:t>‹#›</a:t>
            </a:fld>
            <a:endParaRPr lang="en-US" dirty="0"/>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4" cy="462119"/>
          </a:xfrm>
          <a:prstGeom prst="rect">
            <a:avLst/>
          </a:prstGeom>
        </p:spPr>
        <p:txBody>
          <a:bodyPr vert="horz" lIns="91946" tIns="45972" rIns="91946" bIns="45972" rtlCol="0"/>
          <a:lstStyle>
            <a:lvl1pPr algn="l">
              <a:defRPr sz="1200"/>
            </a:lvl1pPr>
          </a:lstStyle>
          <a:p>
            <a:endParaRPr lang="en-US" dirty="0"/>
          </a:p>
        </p:txBody>
      </p:sp>
      <p:sp>
        <p:nvSpPr>
          <p:cNvPr id="3" name="Date Placeholder 2"/>
          <p:cNvSpPr>
            <a:spLocks noGrp="1"/>
          </p:cNvSpPr>
          <p:nvPr>
            <p:ph type="dt" idx="1"/>
          </p:nvPr>
        </p:nvSpPr>
        <p:spPr>
          <a:xfrm>
            <a:off x="3970341" y="1"/>
            <a:ext cx="3038474" cy="462119"/>
          </a:xfrm>
          <a:prstGeom prst="rect">
            <a:avLst/>
          </a:prstGeom>
        </p:spPr>
        <p:txBody>
          <a:bodyPr vert="horz" lIns="91946" tIns="45972" rIns="91946" bIns="45972" rtlCol="0"/>
          <a:lstStyle>
            <a:lvl1pPr algn="r">
              <a:defRPr sz="1200"/>
            </a:lvl1pPr>
          </a:lstStyle>
          <a:p>
            <a:fld id="{2D3B6224-E222-4BE6-97EA-BB87A8C288C8}" type="datetimeFigureOut">
              <a:rPr lang="en-US" smtClean="0"/>
              <a:t>9/13/2012</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946" tIns="45972" rIns="91946" bIns="45972" rtlCol="0" anchor="ctr"/>
          <a:lstStyle/>
          <a:p>
            <a:endParaRPr lang="en-US" dirty="0"/>
          </a:p>
        </p:txBody>
      </p:sp>
      <p:sp>
        <p:nvSpPr>
          <p:cNvPr id="5" name="Notes Placeholder 4"/>
          <p:cNvSpPr>
            <a:spLocks noGrp="1"/>
          </p:cNvSpPr>
          <p:nvPr>
            <p:ph type="body" sz="quarter" idx="3"/>
          </p:nvPr>
        </p:nvSpPr>
        <p:spPr>
          <a:xfrm>
            <a:off x="701676" y="4387769"/>
            <a:ext cx="5607050" cy="4155919"/>
          </a:xfrm>
          <a:prstGeom prst="rect">
            <a:avLst/>
          </a:prstGeom>
        </p:spPr>
        <p:txBody>
          <a:bodyPr vert="horz" lIns="91946" tIns="45972" rIns="91946" bIns="459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772380"/>
            <a:ext cx="3038474" cy="462119"/>
          </a:xfrm>
          <a:prstGeom prst="rect">
            <a:avLst/>
          </a:prstGeom>
        </p:spPr>
        <p:txBody>
          <a:bodyPr vert="horz" lIns="91946" tIns="45972" rIns="91946" bIns="459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1" y="8772380"/>
            <a:ext cx="3038474" cy="462119"/>
          </a:xfrm>
          <a:prstGeom prst="rect">
            <a:avLst/>
          </a:prstGeom>
        </p:spPr>
        <p:txBody>
          <a:bodyPr vert="horz" lIns="91946" tIns="45972" rIns="91946" bIns="45972" rtlCol="0" anchor="b"/>
          <a:lstStyle>
            <a:lvl1pPr algn="r">
              <a:defRPr sz="1200"/>
            </a:lvl1pPr>
          </a:lstStyle>
          <a:p>
            <a:fld id="{731B2CB3-83F0-4ABD-88A8-EB7EAD9C3194}" type="slidenum">
              <a:rPr lang="en-US" smtClean="0"/>
              <a:t>‹#›</a:t>
            </a:fld>
            <a:endParaRPr lang="en-US" dirty="0"/>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21</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22</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23</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24</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25</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28</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29</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30</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31</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32</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a:t>
            </a:fld>
            <a:endParaRPr lang="en-US"/>
          </a:p>
        </p:txBody>
      </p:sp>
    </p:spTree>
    <p:extLst>
      <p:ext uri="{BB962C8B-B14F-4D97-AF65-F5344CB8AC3E}">
        <p14:creationId xmlns:p14="http://schemas.microsoft.com/office/powerpoint/2010/main" val="1531058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33</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34</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35</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7</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8</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10</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11</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12</a:t>
            </a:fld>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20</a:t>
            </a:fld>
            <a:endParaRPr lang="en-US" dirty="0"/>
          </a:p>
        </p:txBody>
      </p:sp>
    </p:spTree>
    <p:extLst>
      <p:ext uri="{BB962C8B-B14F-4D97-AF65-F5344CB8AC3E}">
        <p14:creationId xmlns:p14="http://schemas.microsoft.com/office/powerpoint/2010/main" val="1531058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DC3BF-4AF2-4C4B-B619-519D0279BCDD}" type="datetimeFigureOut">
              <a:rPr lang="en-US" smtClean="0"/>
              <a:t>9/13/2012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9/13/2012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9/13/2012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9/13/2012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kumimoji="0" lang="en-US" dirty="0"/>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9" name="Picture 8" descr="http://www.floridahightech.com/images/UCFlogo.gif"/>
          <p:cNvPicPr>
            <a:picLocks noChangeAspect="1"/>
          </p:cNvPicPr>
          <p:nvPr userDrawn="1"/>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11500"/>
                    </a14:imgEffect>
                    <a14:imgEffect>
                      <a14:saturation sat="0"/>
                    </a14:imgEffect>
                  </a14:imgLayer>
                </a14:imgProps>
              </a:ext>
            </a:extLst>
          </a:blip>
          <a:srcRect r="68983" b="44845"/>
          <a:stretch>
            <a:fillRect/>
          </a:stretch>
        </p:blipFill>
        <p:spPr bwMode="auto">
          <a:xfrm>
            <a:off x="8601212" y="6438900"/>
            <a:ext cx="378795" cy="42011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DC3BF-4AF2-4C4B-B619-519D0279BCDD}" type="datetimeFigureOut">
              <a:rPr lang="en-US" smtClean="0"/>
              <a:t>9/13/2012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EF5A803D-91D0-4C83-BC47-911B0C282B99}"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DC3BF-4AF2-4C4B-B619-519D0279BCDD}" type="datetimeFigureOut">
              <a:rPr lang="en-US" smtClean="0"/>
              <a:t>9/13/2012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DC3BF-4AF2-4C4B-B619-519D0279BCDD}" type="datetimeFigureOut">
              <a:rPr lang="en-US" smtClean="0"/>
              <a:t>9/13/2012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DC3BF-4AF2-4C4B-B619-519D0279BCDD}" type="datetimeFigureOut">
              <a:rPr lang="en-US" smtClean="0"/>
              <a:t>9/13/2012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DC3BF-4AF2-4C4B-B619-519D0279BCDD}" type="datetimeFigureOut">
              <a:rPr lang="en-US" smtClean="0"/>
              <a:t>9/13/2012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DC3BF-4AF2-4C4B-B619-519D0279BCDD}" type="datetimeFigureOut">
              <a:rPr lang="en-US" smtClean="0"/>
              <a:t>9/13/2012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419DC3BF-4AF2-4C4B-B619-519D0279BCDD}" type="datetimeFigureOut">
              <a:rPr lang="en-US" smtClean="0"/>
              <a:t>9/13/2012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DC3BF-4AF2-4C4B-B619-519D0279BCDD}" type="datetimeFigureOut">
              <a:rPr lang="en-US" smtClean="0"/>
              <a:t>9/13/2012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sparks.research.ucf.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ra-cert.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wmf"/><Relationship Id="rId4" Type="http://schemas.openxmlformats.org/officeDocument/2006/relationships/image" Target="../media/image19.wmf"/><Relationship Id="rId9" Type="http://schemas.openxmlformats.org/officeDocument/2006/relationships/image" Target="../media/image24.wmf"/></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bwMode="auto">
          <a:xfrm>
            <a:off x="990600" y="0"/>
            <a:ext cx="181872" cy="6858000"/>
          </a:xfrm>
          <a:prstGeom prst="rect">
            <a:avLst/>
          </a:prstGeom>
          <a:solidFill>
            <a:srgbClr val="FFCA06">
              <a:alpha val="23000"/>
            </a:srgbClr>
          </a:solidFill>
          <a:ln w="38100" cap="rnd" cmpd="sng" algn="ctr">
            <a:solidFill>
              <a:srgbClr val="FFCA06">
                <a:alpha val="25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Straight Connector 16"/>
          <p:cNvSpPr>
            <a:spLocks noChangeShapeType="1"/>
          </p:cNvSpPr>
          <p:nvPr/>
        </p:nvSpPr>
        <p:spPr bwMode="auto">
          <a:xfrm>
            <a:off x="106344"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854112"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1726640" y="0"/>
            <a:ext cx="0" cy="6858000"/>
          </a:xfrm>
          <a:prstGeom prst="line">
            <a:avLst/>
          </a:prstGeom>
          <a:noFill/>
          <a:ln w="2857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Straight Connector 20"/>
          <p:cNvSpPr>
            <a:spLocks noChangeShapeType="1"/>
          </p:cNvSpPr>
          <p:nvPr/>
        </p:nvSpPr>
        <p:spPr bwMode="auto">
          <a:xfrm>
            <a:off x="1066800" y="0"/>
            <a:ext cx="0" cy="6858000"/>
          </a:xfrm>
          <a:prstGeom prst="line">
            <a:avLst/>
          </a:prstGeom>
          <a:noFill/>
          <a:ln w="952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Rectangle 21"/>
          <p:cNvSpPr/>
          <p:nvPr/>
        </p:nvSpPr>
        <p:spPr bwMode="auto">
          <a:xfrm>
            <a:off x="1219200" y="0"/>
            <a:ext cx="762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609600" y="3429000"/>
            <a:ext cx="1295400" cy="1295400"/>
          </a:xfrm>
          <a:prstGeom prst="ellipse">
            <a:avLst/>
          </a:prstGeom>
          <a:solidFill>
            <a:srgbClr val="CC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324704" y="4866752"/>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bwMode="auto">
          <a:xfrm>
            <a:off x="1091080" y="5500632"/>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91200"/>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bwMode="auto">
          <a:xfrm>
            <a:off x="1879040" y="4479888"/>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8" name="Straight Connector 27"/>
          <p:cNvSpPr>
            <a:spLocks noChangeShapeType="1"/>
          </p:cNvSpPr>
          <p:nvPr/>
        </p:nvSpPr>
        <p:spPr bwMode="auto">
          <a:xfrm>
            <a:off x="9097944" y="0"/>
            <a:ext cx="0" cy="6858000"/>
          </a:xfrm>
          <a:prstGeom prst="line">
            <a:avLst/>
          </a:prstGeom>
          <a:noFill/>
          <a:ln w="57150" cap="flat" cmpd="thickThin" algn="ctr">
            <a:solidFill>
              <a:schemeClr val="bg2">
                <a:lumMod val="25000"/>
                <a:alpha val="5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6" name="Text Placeholder 4"/>
          <p:cNvSpPr>
            <a:spLocks noGrp="1"/>
          </p:cNvSpPr>
          <p:nvPr>
            <p:ph type="body" idx="1"/>
          </p:nvPr>
        </p:nvSpPr>
        <p:spPr>
          <a:xfrm>
            <a:off x="1726640" y="3276600"/>
            <a:ext cx="7371304" cy="3048000"/>
          </a:xfrm>
          <a:noFill/>
          <a:ln>
            <a:noFill/>
          </a:ln>
        </p:spPr>
        <p:txBody>
          <a:bodyPr>
            <a:no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AWARD MANAGEMENT</a:t>
            </a:r>
          </a:p>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PART II</a:t>
            </a:r>
          </a:p>
          <a:p>
            <a:pPr algn="ctr"/>
            <a:endParaRPr lang="en-US" sz="2400" dirty="0" smtClean="0">
              <a:effectLst>
                <a:outerShdw blurRad="38100" dist="38100" dir="2700000" algn="tl">
                  <a:srgbClr val="000000">
                    <a:alpha val="43137"/>
                  </a:srgbClr>
                </a:outerShdw>
              </a:effectLst>
              <a:latin typeface="Century Gothic" pitchFamily="34" charset="0"/>
              <a:ea typeface="Tahoma" pitchFamily="34" charset="0"/>
              <a:cs typeface="Tahoma" pitchFamily="34" charset="0"/>
            </a:endParaRPr>
          </a:p>
          <a:p>
            <a:pPr algn="ctr"/>
            <a:endParaRPr lang="en-US" sz="2800" dirty="0" smtClean="0">
              <a:latin typeface="Century Gothic" pitchFamily="34" charset="0"/>
              <a:ea typeface="Tahoma" pitchFamily="34" charset="0"/>
              <a:cs typeface="Tahoma" pitchFamily="34" charset="0"/>
            </a:endParaRP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Presented by:</a:t>
            </a:r>
          </a:p>
          <a:p>
            <a:pPr algn="ctr"/>
            <a:r>
              <a:rPr lang="en-US" sz="1600" b="1" dirty="0" smtClean="0">
                <a:solidFill>
                  <a:schemeClr val="accent6">
                    <a:lumMod val="50000"/>
                  </a:schemeClr>
                </a:solidFill>
                <a:latin typeface="Century Gothic" pitchFamily="34" charset="0"/>
                <a:ea typeface="Tahoma" pitchFamily="34" charset="0"/>
                <a:cs typeface="Tahoma" pitchFamily="34" charset="0"/>
              </a:rPr>
              <a:t>Terri Vallery, Kristin Wetherbee</a:t>
            </a:r>
            <a:endParaRPr lang="en-US" sz="1600" b="1" dirty="0" smtClean="0">
              <a:solidFill>
                <a:schemeClr val="accent6">
                  <a:lumMod val="50000"/>
                </a:schemeClr>
              </a:solidFill>
              <a:effectLst/>
              <a:latin typeface="Century Gothic" pitchFamily="34" charset="0"/>
              <a:ea typeface="Tahoma" pitchFamily="34" charset="0"/>
              <a:cs typeface="Tahoma" pitchFamily="34" charset="0"/>
            </a:endParaRPr>
          </a:p>
        </p:txBody>
      </p:sp>
      <p:grpSp>
        <p:nvGrpSpPr>
          <p:cNvPr id="42" name="Group 41"/>
          <p:cNvGrpSpPr/>
          <p:nvPr/>
        </p:nvGrpSpPr>
        <p:grpSpPr>
          <a:xfrm>
            <a:off x="2819400" y="609600"/>
            <a:ext cx="5136054" cy="2254190"/>
            <a:chOff x="2819400" y="609600"/>
            <a:chExt cx="5136054" cy="2254190"/>
          </a:xfrm>
        </p:grpSpPr>
        <p:pic>
          <p:nvPicPr>
            <p:cNvPr id="37" name="Picture 36"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a:off x="2819400" y="609600"/>
              <a:ext cx="5136054" cy="2051500"/>
            </a:xfrm>
            <a:prstGeom prst="rect">
              <a:avLst/>
            </a:prstGeom>
          </p:spPr>
        </p:pic>
        <p:sp>
          <p:nvSpPr>
            <p:cNvPr id="38" name="TextBox 37"/>
            <p:cNvSpPr txBox="1"/>
            <p:nvPr/>
          </p:nvSpPr>
          <p:spPr>
            <a:xfrm>
              <a:off x="3173766" y="2617569"/>
              <a:ext cx="4419600" cy="246221"/>
            </a:xfrm>
            <a:prstGeom prst="rect">
              <a:avLst/>
            </a:prstGeom>
            <a:noFill/>
          </p:spPr>
          <p:txBody>
            <a:bodyPr wrap="square" rtlCol="0">
              <a:spAutoFit/>
            </a:bodyPr>
            <a:lstStyle/>
            <a:p>
              <a:pPr algn="ctr"/>
              <a:r>
                <a:rPr lang="en-US" sz="1000" dirty="0" smtClean="0">
                  <a:solidFill>
                    <a:schemeClr val="accent6">
                      <a:lumMod val="50000"/>
                    </a:schemeClr>
                  </a:solidFill>
                  <a:latin typeface="Arial" pitchFamily="34" charset="0"/>
                  <a:cs typeface="Arial" pitchFamily="34" charset="0"/>
                </a:rPr>
                <a:t>Sponsored Programs Administration Resource &amp; Knowledge Series</a:t>
              </a:r>
              <a:endParaRPr lang="en-US" sz="1000" dirty="0">
                <a:solidFill>
                  <a:schemeClr val="accent6">
                    <a:lumMod val="50000"/>
                  </a:schemeClr>
                </a:solidFill>
                <a:latin typeface="Arial" pitchFamily="34" charset="0"/>
                <a:cs typeface="Arial" pitchFamily="34" charset="0"/>
              </a:endParaRPr>
            </a:p>
          </p:txBody>
        </p:sp>
        <p:cxnSp>
          <p:nvCxnSpPr>
            <p:cNvPr id="40" name="Straight Connector 39"/>
            <p:cNvCxnSpPr/>
            <p:nvPr/>
          </p:nvCxnSpPr>
          <p:spPr>
            <a:xfrm>
              <a:off x="3133078" y="2644203"/>
              <a:ext cx="4419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1" name="Picture 40" descr="http://www.floridahightech.com/images/UCFlogo.gif"/>
          <p:cNvPicPr>
            <a:picLocks noChangeAspect="1"/>
          </p:cNvPicPr>
          <p:nvPr/>
        </p:nvPicPr>
        <p:blipFill>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colorTemperature colorTemp="11500"/>
                    </a14:imgEffect>
                    <a14:imgEffect>
                      <a14:saturation sat="0"/>
                    </a14:imgEffect>
                  </a14:imgLayer>
                </a14:imgProps>
              </a:ext>
            </a:extLst>
          </a:blip>
          <a:srcRect r="68983" b="44845"/>
          <a:stretch>
            <a:fillRect/>
          </a:stretch>
        </p:blipFill>
        <p:spPr bwMode="auto">
          <a:xfrm>
            <a:off x="776676" y="3532385"/>
            <a:ext cx="998057" cy="1106937"/>
          </a:xfrm>
          <a:prstGeom prst="rect">
            <a:avLst/>
          </a:prstGeom>
          <a:noFill/>
          <a:ln w="9525">
            <a:noFill/>
            <a:miter lim="800000"/>
            <a:headEnd/>
            <a:tailEnd/>
          </a:ln>
        </p:spPr>
      </p:pic>
    </p:spTree>
    <p:extLst>
      <p:ext uri="{BB962C8B-B14F-4D97-AF65-F5344CB8AC3E}">
        <p14:creationId xmlns:p14="http://schemas.microsoft.com/office/powerpoint/2010/main" val="2039877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CASH MANAGEMENT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marL="0" indent="0">
              <a:spcBef>
                <a:spcPts val="1200"/>
              </a:spcBef>
              <a:buNone/>
            </a:pPr>
            <a:r>
              <a:rPr lang="en-US" kern="0" dirty="0" smtClean="0">
                <a:solidFill>
                  <a:schemeClr val="accent6">
                    <a:lumMod val="50000"/>
                  </a:schemeClr>
                </a:solidFill>
                <a:latin typeface="Century Gothic" pitchFamily="34" charset="0"/>
              </a:rPr>
              <a:t>Cash Management Concerns</a:t>
            </a:r>
          </a:p>
          <a:p>
            <a:pPr marL="0" indent="0">
              <a:spcBef>
                <a:spcPts val="1200"/>
              </a:spcBef>
              <a:buNone/>
            </a:pPr>
            <a:endParaRPr lang="en-US" kern="0" dirty="0" smtClean="0">
              <a:solidFill>
                <a:schemeClr val="accent6">
                  <a:lumMod val="50000"/>
                </a:schemeClr>
              </a:solidFill>
              <a:latin typeface="Century Gothic" pitchFamily="34" charset="0"/>
            </a:endParaRPr>
          </a:p>
          <a:p>
            <a:pPr marL="800100" lvl="1">
              <a:spcBef>
                <a:spcPts val="0"/>
              </a:spcBef>
            </a:pPr>
            <a:r>
              <a:rPr lang="en-US" sz="1800" b="1" kern="0" dirty="0" smtClean="0">
                <a:solidFill>
                  <a:schemeClr val="accent6">
                    <a:lumMod val="50000"/>
                  </a:schemeClr>
                </a:solidFill>
                <a:latin typeface="Century Gothic" pitchFamily="34" charset="0"/>
              </a:rPr>
              <a:t>Rate </a:t>
            </a:r>
            <a:r>
              <a:rPr lang="en-US" sz="1800" b="1" kern="0" dirty="0">
                <a:solidFill>
                  <a:schemeClr val="accent6">
                    <a:lumMod val="50000"/>
                  </a:schemeClr>
                </a:solidFill>
                <a:latin typeface="Century Gothic" pitchFamily="34" charset="0"/>
              </a:rPr>
              <a:t>of </a:t>
            </a:r>
            <a:r>
              <a:rPr lang="en-US" sz="1800" b="1" kern="0" dirty="0" smtClean="0">
                <a:solidFill>
                  <a:schemeClr val="accent6">
                    <a:lumMod val="50000"/>
                  </a:schemeClr>
                </a:solidFill>
                <a:latin typeface="Century Gothic" pitchFamily="34" charset="0"/>
              </a:rPr>
              <a:t>Spending</a:t>
            </a:r>
          </a:p>
          <a:p>
            <a:pPr marL="1200150" lvl="2">
              <a:spcBef>
                <a:spcPts val="0"/>
              </a:spcBef>
            </a:pPr>
            <a:r>
              <a:rPr lang="en-US" sz="1800" b="1" kern="0" dirty="0" smtClean="0">
                <a:solidFill>
                  <a:schemeClr val="accent6">
                    <a:lumMod val="50000"/>
                  </a:schemeClr>
                </a:solidFill>
                <a:latin typeface="Century Gothic" pitchFamily="34" charset="0"/>
              </a:rPr>
              <a:t>Too fast or too slow</a:t>
            </a:r>
          </a:p>
          <a:p>
            <a:pPr marL="1200150" lvl="2">
              <a:spcBef>
                <a:spcPts val="0"/>
              </a:spcBef>
            </a:pPr>
            <a:endParaRPr lang="en-US" sz="1800" b="1" kern="0" dirty="0">
              <a:solidFill>
                <a:schemeClr val="accent6">
                  <a:lumMod val="50000"/>
                </a:schemeClr>
              </a:solidFill>
              <a:latin typeface="Century Gothic" pitchFamily="34" charset="0"/>
            </a:endParaRPr>
          </a:p>
          <a:p>
            <a:pPr marL="800100" lvl="1">
              <a:spcBef>
                <a:spcPts val="0"/>
              </a:spcBef>
            </a:pPr>
            <a:r>
              <a:rPr lang="en-US" sz="1800" b="1" kern="0" dirty="0" smtClean="0">
                <a:solidFill>
                  <a:schemeClr val="accent6">
                    <a:lumMod val="50000"/>
                  </a:schemeClr>
                </a:solidFill>
                <a:latin typeface="Century Gothic" pitchFamily="34" charset="0"/>
              </a:rPr>
              <a:t>Spending </a:t>
            </a:r>
            <a:r>
              <a:rPr lang="en-US" sz="1800" b="1" kern="0" dirty="0">
                <a:solidFill>
                  <a:schemeClr val="accent6">
                    <a:lumMod val="50000"/>
                  </a:schemeClr>
                </a:solidFill>
                <a:latin typeface="Century Gothic" pitchFamily="34" charset="0"/>
              </a:rPr>
              <a:t>down </a:t>
            </a:r>
            <a:endParaRPr lang="en-US" sz="1800" b="1" kern="0" dirty="0" smtClean="0">
              <a:solidFill>
                <a:schemeClr val="accent6">
                  <a:lumMod val="50000"/>
                </a:schemeClr>
              </a:solidFill>
              <a:latin typeface="Century Gothic" pitchFamily="34" charset="0"/>
            </a:endParaRPr>
          </a:p>
          <a:p>
            <a:pPr marL="1200150" lvl="2">
              <a:spcBef>
                <a:spcPts val="0"/>
              </a:spcBef>
            </a:pPr>
            <a:r>
              <a:rPr lang="en-US" sz="1800" b="1" kern="0" dirty="0" smtClean="0">
                <a:solidFill>
                  <a:schemeClr val="accent6">
                    <a:lumMod val="50000"/>
                  </a:schemeClr>
                </a:solidFill>
                <a:latin typeface="Century Gothic" pitchFamily="34" charset="0"/>
              </a:rPr>
              <a:t>Caution with fixed price</a:t>
            </a:r>
          </a:p>
          <a:p>
            <a:pPr marL="1200150" lvl="2">
              <a:spcBef>
                <a:spcPts val="0"/>
              </a:spcBef>
            </a:pPr>
            <a:endParaRPr lang="en-US" sz="1800" b="1" kern="0" dirty="0">
              <a:solidFill>
                <a:schemeClr val="accent6">
                  <a:lumMod val="50000"/>
                </a:schemeClr>
              </a:solidFill>
              <a:latin typeface="Century Gothic" pitchFamily="34" charset="0"/>
            </a:endParaRPr>
          </a:p>
          <a:p>
            <a:pPr marL="800100" lvl="1">
              <a:spcBef>
                <a:spcPts val="0"/>
              </a:spcBef>
            </a:pPr>
            <a:r>
              <a:rPr lang="en-US" sz="1800" b="1" kern="0" dirty="0" smtClean="0">
                <a:solidFill>
                  <a:schemeClr val="accent6">
                    <a:lumMod val="50000"/>
                  </a:schemeClr>
                </a:solidFill>
                <a:latin typeface="Century Gothic" pitchFamily="34" charset="0"/>
              </a:rPr>
              <a:t>Timing of Expenditures</a:t>
            </a:r>
          </a:p>
          <a:p>
            <a:pPr marL="1200150" lvl="2">
              <a:spcBef>
                <a:spcPts val="0"/>
              </a:spcBef>
            </a:pPr>
            <a:r>
              <a:rPr lang="en-US" sz="1800" b="1" kern="0" dirty="0" smtClean="0">
                <a:solidFill>
                  <a:schemeClr val="accent6">
                    <a:lumMod val="50000"/>
                  </a:schemeClr>
                </a:solidFill>
                <a:latin typeface="Century Gothic" pitchFamily="34" charset="0"/>
              </a:rPr>
              <a:t>Too close to end date</a:t>
            </a:r>
            <a:endParaRPr lang="en-US" sz="1800" b="1" kern="0" dirty="0">
              <a:solidFill>
                <a:schemeClr val="accent6">
                  <a:lumMod val="50000"/>
                </a:schemeClr>
              </a:solidFill>
              <a:latin typeface="Century Gothic" pitchFamily="34" charset="0"/>
            </a:endParaRPr>
          </a:p>
          <a:p>
            <a:pPr marL="514350" lvl="1" indent="0">
              <a:spcBef>
                <a:spcPts val="0"/>
              </a:spcBef>
              <a:buNone/>
            </a:pPr>
            <a:endParaRPr lang="en-US" sz="1800" b="1" kern="0" dirty="0">
              <a:solidFill>
                <a:schemeClr val="accent6">
                  <a:lumMod val="50000"/>
                </a:schemeClr>
              </a:solidFill>
              <a:latin typeface="Century Gothic" pitchFamily="34" charset="0"/>
            </a:endParaRPr>
          </a:p>
          <a:p>
            <a:pPr marL="800100" lvl="1">
              <a:spcBef>
                <a:spcPts val="0"/>
              </a:spcBef>
            </a:pPr>
            <a:r>
              <a:rPr lang="en-US" sz="1800" b="1" kern="0" dirty="0">
                <a:solidFill>
                  <a:schemeClr val="accent6">
                    <a:lumMod val="50000"/>
                  </a:schemeClr>
                </a:solidFill>
                <a:latin typeface="Century Gothic" pitchFamily="34" charset="0"/>
              </a:rPr>
              <a:t>Do the costs follow the Cost Accounting Standards?</a:t>
            </a:r>
          </a:p>
        </p:txBody>
      </p:sp>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95400"/>
            <a:ext cx="2859087"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002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INVOICING</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marL="0" indent="0">
              <a:spcBef>
                <a:spcPts val="1200"/>
              </a:spcBef>
              <a:buNone/>
            </a:pPr>
            <a:r>
              <a:rPr lang="en-US" kern="0" dirty="0" smtClean="0">
                <a:solidFill>
                  <a:schemeClr val="accent6">
                    <a:lumMod val="50000"/>
                  </a:schemeClr>
                </a:solidFill>
                <a:latin typeface="Century Gothic" pitchFamily="34" charset="0"/>
              </a:rPr>
              <a:t>Things to Consider:</a:t>
            </a:r>
            <a:endParaRPr lang="en-US" sz="1800" b="1" kern="0" dirty="0">
              <a:solidFill>
                <a:schemeClr val="accent6">
                  <a:lumMod val="50000"/>
                </a:schemeClr>
              </a:solidFill>
              <a:latin typeface="Century Gothic" pitchFamily="34" charset="0"/>
            </a:endParaRPr>
          </a:p>
          <a:p>
            <a:pPr lvl="1">
              <a:spcBef>
                <a:spcPts val="1200"/>
              </a:spcBef>
            </a:pPr>
            <a:r>
              <a:rPr lang="en-US" sz="1800" b="1" kern="0" dirty="0" smtClean="0">
                <a:solidFill>
                  <a:schemeClr val="accent6">
                    <a:lumMod val="50000"/>
                  </a:schemeClr>
                </a:solidFill>
                <a:latin typeface="Century Gothic" pitchFamily="34" charset="0"/>
              </a:rPr>
              <a:t>Differing types of agreements</a:t>
            </a:r>
          </a:p>
          <a:p>
            <a:pPr lvl="1">
              <a:spcBef>
                <a:spcPts val="1200"/>
              </a:spcBef>
            </a:pPr>
            <a:r>
              <a:rPr lang="en-US" sz="1800" b="1" kern="0" dirty="0" smtClean="0">
                <a:solidFill>
                  <a:schemeClr val="accent6">
                    <a:lumMod val="50000"/>
                  </a:schemeClr>
                </a:solidFill>
                <a:latin typeface="Century Gothic" pitchFamily="34" charset="0"/>
              </a:rPr>
              <a:t>Date of invoice submission</a:t>
            </a:r>
          </a:p>
          <a:p>
            <a:pPr lvl="1">
              <a:spcBef>
                <a:spcPts val="1200"/>
              </a:spcBef>
            </a:pPr>
            <a:r>
              <a:rPr lang="en-US" sz="1800" b="1" kern="0" dirty="0" smtClean="0">
                <a:solidFill>
                  <a:schemeClr val="accent6">
                    <a:lumMod val="50000"/>
                  </a:schemeClr>
                </a:solidFill>
                <a:latin typeface="Century Gothic" pitchFamily="34" charset="0"/>
              </a:rPr>
              <a:t>Hourly rates </a:t>
            </a:r>
          </a:p>
          <a:p>
            <a:pPr lvl="1">
              <a:spcBef>
                <a:spcPts val="1200"/>
              </a:spcBef>
            </a:pPr>
            <a:r>
              <a:rPr lang="en-US" sz="1800" b="1" kern="0" dirty="0" smtClean="0">
                <a:solidFill>
                  <a:schemeClr val="accent6">
                    <a:lumMod val="50000"/>
                  </a:schemeClr>
                </a:solidFill>
                <a:latin typeface="Century Gothic" pitchFamily="34" charset="0"/>
              </a:rPr>
              <a:t>Frequency</a:t>
            </a:r>
          </a:p>
          <a:p>
            <a:pPr lvl="1">
              <a:spcBef>
                <a:spcPts val="1200"/>
              </a:spcBef>
            </a:pPr>
            <a:r>
              <a:rPr lang="en-US" sz="1800" b="1" kern="0" dirty="0" smtClean="0">
                <a:solidFill>
                  <a:schemeClr val="accent6">
                    <a:lumMod val="50000"/>
                  </a:schemeClr>
                </a:solidFill>
                <a:latin typeface="Century Gothic" pitchFamily="34" charset="0"/>
                <a:sym typeface="Wingdings" pitchFamily="2" charset="2"/>
              </a:rPr>
              <a:t>Schedule </a:t>
            </a:r>
          </a:p>
          <a:p>
            <a:pPr lvl="1">
              <a:spcBef>
                <a:spcPts val="1200"/>
              </a:spcBef>
            </a:pPr>
            <a:r>
              <a:rPr lang="en-US" sz="1800" b="1" kern="0" dirty="0" smtClean="0">
                <a:solidFill>
                  <a:schemeClr val="accent6">
                    <a:lumMod val="50000"/>
                  </a:schemeClr>
                </a:solidFill>
                <a:latin typeface="Century Gothic" pitchFamily="34" charset="0"/>
                <a:sym typeface="Wingdings" pitchFamily="2" charset="2"/>
              </a:rPr>
              <a:t>Connected to deliverables </a:t>
            </a:r>
          </a:p>
          <a:p>
            <a:pPr lvl="1">
              <a:spcBef>
                <a:spcPts val="1200"/>
              </a:spcBef>
            </a:pPr>
            <a:r>
              <a:rPr lang="en-US" sz="1800" b="1" kern="0" dirty="0" smtClean="0">
                <a:solidFill>
                  <a:schemeClr val="accent6">
                    <a:lumMod val="50000"/>
                  </a:schemeClr>
                </a:solidFill>
                <a:latin typeface="Century Gothic" pitchFamily="34" charset="0"/>
                <a:sym typeface="Wingdings" pitchFamily="2" charset="2"/>
              </a:rPr>
              <a:t>Format consistent with type of agreement</a:t>
            </a:r>
            <a:endParaRPr lang="en-US" sz="1800" b="1" kern="0" dirty="0">
              <a:solidFill>
                <a:schemeClr val="accent6">
                  <a:lumMod val="50000"/>
                </a:schemeClr>
              </a:solidFill>
              <a:latin typeface="Century Gothic" pitchFamily="34" charset="0"/>
            </a:endParaRPr>
          </a:p>
        </p:txBody>
      </p:sp>
      <p:pic>
        <p:nvPicPr>
          <p:cNvPr id="1027" name="Picture 3" descr="C:\Users\TVALLERY\AppData\Local\Microsoft\Windows\Temporary Internet Files\Content.IE5\0P63TCFH\MP900341910[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73" b="89720" l="4667" r="95333"/>
                    </a14:imgEffect>
                  </a14:imgLayer>
                </a14:imgProps>
              </a:ext>
              <a:ext uri="{28A0092B-C50C-407E-A947-70E740481C1C}">
                <a14:useLocalDpi xmlns:a14="http://schemas.microsoft.com/office/drawing/2010/main" val="0"/>
              </a:ext>
            </a:extLst>
          </a:blip>
          <a:srcRect/>
          <a:stretch>
            <a:fillRect/>
          </a:stretch>
        </p:blipFill>
        <p:spPr bwMode="auto">
          <a:xfrm>
            <a:off x="5029200" y="1981200"/>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618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PROGRAM INCOME</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2052" name="Picture 4"/>
          <p:cNvPicPr>
            <a:picLocks noChangeAspect="1" noChangeArrowheads="1"/>
          </p:cNvPicPr>
          <p:nvPr/>
        </p:nvPicPr>
        <p:blipFill>
          <a:blip r:embed="rId3">
            <a:clrChange>
              <a:clrFrom>
                <a:srgbClr val="FDEFA8"/>
              </a:clrFrom>
              <a:clrTo>
                <a:srgbClr val="FDEFA8">
                  <a:alpha val="0"/>
                </a:srgbClr>
              </a:clrTo>
            </a:clrChang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724525" y="4067175"/>
            <a:ext cx="36195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nvSpPr>
        <p:spPr bwMode="auto">
          <a:xfrm>
            <a:off x="533400" y="1181100"/>
            <a:ext cx="8382000" cy="514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marL="0" indent="0">
              <a:buNone/>
            </a:pPr>
            <a:r>
              <a:rPr lang="en-US" sz="1800" kern="0" dirty="0" smtClean="0">
                <a:solidFill>
                  <a:schemeClr val="accent6">
                    <a:lumMod val="50000"/>
                  </a:schemeClr>
                </a:solidFill>
                <a:latin typeface="Century Gothic" pitchFamily="34" charset="0"/>
              </a:rPr>
              <a:t>Defined in OMB Circular A-100 and incorporated in 45 CFR, Part 74</a:t>
            </a:r>
          </a:p>
          <a:p>
            <a:pPr marL="0" indent="0">
              <a:buNone/>
            </a:pPr>
            <a:endParaRPr lang="en-US" sz="1800" kern="0" dirty="0">
              <a:solidFill>
                <a:schemeClr val="accent6">
                  <a:lumMod val="50000"/>
                </a:schemeClr>
              </a:solidFill>
              <a:latin typeface="Century Gothic" pitchFamily="34" charset="0"/>
            </a:endParaRPr>
          </a:p>
          <a:p>
            <a:pPr marL="0" indent="0">
              <a:buNone/>
            </a:pPr>
            <a:r>
              <a:rPr lang="en-US" sz="1800" kern="0" dirty="0" smtClean="0">
                <a:solidFill>
                  <a:schemeClr val="accent6">
                    <a:lumMod val="50000"/>
                  </a:schemeClr>
                </a:solidFill>
                <a:latin typeface="Century Gothic" pitchFamily="34" charset="0"/>
              </a:rPr>
              <a:t>Revenue resulting from sponsored project activities that is earned from a third party </a:t>
            </a:r>
            <a:r>
              <a:rPr lang="en-US" sz="1800" u="sng" kern="0" dirty="0" smtClean="0">
                <a:solidFill>
                  <a:schemeClr val="accent6">
                    <a:lumMod val="50000"/>
                  </a:schemeClr>
                </a:solidFill>
                <a:latin typeface="Century Gothic" pitchFamily="34" charset="0"/>
              </a:rPr>
              <a:t>during</a:t>
            </a:r>
            <a:r>
              <a:rPr lang="en-US" sz="1800" kern="0" dirty="0" smtClean="0">
                <a:solidFill>
                  <a:schemeClr val="accent6">
                    <a:lumMod val="50000"/>
                  </a:schemeClr>
                </a:solidFill>
                <a:latin typeface="Century Gothic" pitchFamily="34" charset="0"/>
              </a:rPr>
              <a:t> the project period.</a:t>
            </a:r>
          </a:p>
          <a:p>
            <a:pPr marL="0" indent="0">
              <a:buNone/>
            </a:pPr>
            <a:endParaRPr lang="en-US" sz="1800" kern="0" dirty="0" smtClean="0">
              <a:solidFill>
                <a:schemeClr val="accent6">
                  <a:lumMod val="50000"/>
                </a:schemeClr>
              </a:solidFill>
              <a:latin typeface="Century Gothic" pitchFamily="34" charset="0"/>
            </a:endParaRPr>
          </a:p>
          <a:p>
            <a:pPr marL="0" indent="0">
              <a:buNone/>
            </a:pPr>
            <a:r>
              <a:rPr lang="en-US" sz="1800" kern="0" dirty="0" smtClean="0">
                <a:solidFill>
                  <a:schemeClr val="accent6">
                    <a:lumMod val="50000"/>
                  </a:schemeClr>
                </a:solidFill>
                <a:latin typeface="Century Gothic" pitchFamily="34" charset="0"/>
              </a:rPr>
              <a:t>Examples include but are not limited to:</a:t>
            </a:r>
          </a:p>
          <a:p>
            <a:r>
              <a:rPr lang="en-US" sz="1800" kern="0" dirty="0" smtClean="0">
                <a:solidFill>
                  <a:schemeClr val="accent6">
                    <a:lumMod val="50000"/>
                  </a:schemeClr>
                </a:solidFill>
                <a:latin typeface="Century Gothic" pitchFamily="34" charset="0"/>
              </a:rPr>
              <a:t>1. Fees for services performed, such as lab tests</a:t>
            </a:r>
          </a:p>
          <a:p>
            <a:r>
              <a:rPr lang="en-US" sz="1800" kern="0" dirty="0" smtClean="0">
                <a:solidFill>
                  <a:schemeClr val="accent6">
                    <a:lumMod val="50000"/>
                  </a:schemeClr>
                </a:solidFill>
                <a:latin typeface="Century Gothic" pitchFamily="34" charset="0"/>
              </a:rPr>
              <a:t>2. Sale of software, tapes or publications</a:t>
            </a:r>
          </a:p>
          <a:p>
            <a:r>
              <a:rPr lang="en-US" sz="1800" kern="0" dirty="0" smtClean="0">
                <a:solidFill>
                  <a:schemeClr val="accent6">
                    <a:lumMod val="50000"/>
                  </a:schemeClr>
                </a:solidFill>
                <a:latin typeface="Century Gothic" pitchFamily="34" charset="0"/>
              </a:rPr>
              <a:t>3. Sale of research materials, such as animal models or reagents</a:t>
            </a:r>
          </a:p>
          <a:p>
            <a:r>
              <a:rPr lang="en-US" sz="1800" kern="0" dirty="0" smtClean="0">
                <a:solidFill>
                  <a:schemeClr val="accent6">
                    <a:lumMod val="50000"/>
                  </a:schemeClr>
                </a:solidFill>
                <a:latin typeface="Century Gothic" pitchFamily="34" charset="0"/>
              </a:rPr>
              <a:t>4. Fees from participants at conferences or symposia</a:t>
            </a:r>
          </a:p>
          <a:p>
            <a:r>
              <a:rPr lang="en-US" sz="1800" kern="0" dirty="0" smtClean="0">
                <a:solidFill>
                  <a:schemeClr val="accent6">
                    <a:lumMod val="50000"/>
                  </a:schemeClr>
                </a:solidFill>
                <a:latin typeface="Century Gothic" pitchFamily="34" charset="0"/>
              </a:rPr>
              <a:t>5. Revenue from the use, sale or rental of equipment purchased with        	project funds</a:t>
            </a:r>
          </a:p>
          <a:p>
            <a:pPr marL="0" indent="0">
              <a:buNone/>
            </a:pPr>
            <a:endParaRPr lang="en-US" sz="1800" kern="0" dirty="0">
              <a:solidFill>
                <a:schemeClr val="accent6">
                  <a:lumMod val="50000"/>
                </a:schemeClr>
              </a:solidFill>
              <a:latin typeface="Century Gothic" pitchFamily="34" charset="0"/>
            </a:endParaRPr>
          </a:p>
          <a:p>
            <a:pPr marL="0" indent="0">
              <a:buNone/>
            </a:pPr>
            <a:endParaRPr lang="en-US" sz="1800" kern="0" dirty="0" smtClean="0">
              <a:solidFill>
                <a:schemeClr val="accent6">
                  <a:lumMod val="50000"/>
                </a:schemeClr>
              </a:solidFill>
              <a:latin typeface="Century Gothic" pitchFamily="34" charset="0"/>
            </a:endParaRPr>
          </a:p>
          <a:p>
            <a:pPr marL="0" indent="0">
              <a:buNone/>
            </a:pPr>
            <a:endParaRPr lang="en-US" sz="1800" kern="0" dirty="0" smtClean="0">
              <a:solidFill>
                <a:schemeClr val="accent6">
                  <a:lumMod val="50000"/>
                </a:schemeClr>
              </a:solidFill>
              <a:latin typeface="Century Gothic" pitchFamily="34" charset="0"/>
            </a:endParaRPr>
          </a:p>
          <a:p>
            <a:pPr marL="171450" indent="0">
              <a:buNone/>
            </a:pPr>
            <a:endParaRPr lang="en-US" sz="3200" kern="0" dirty="0">
              <a:solidFill>
                <a:schemeClr val="accent6">
                  <a:lumMod val="50000"/>
                </a:schemeClr>
              </a:solidFill>
              <a:latin typeface="Century Gothic" pitchFamily="34" charset="0"/>
            </a:endParaRPr>
          </a:p>
        </p:txBody>
      </p:sp>
    </p:spTree>
    <p:extLst>
      <p:ext uri="{BB962C8B-B14F-4D97-AF65-F5344CB8AC3E}">
        <p14:creationId xmlns:p14="http://schemas.microsoft.com/office/powerpoint/2010/main" val="2178645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PROGRAM INCOME</a:t>
            </a:r>
          </a:p>
        </p:txBody>
      </p:sp>
      <p:sp>
        <p:nvSpPr>
          <p:cNvPr id="3" name="Content Placeholder 2"/>
          <p:cNvSpPr>
            <a:spLocks noGrp="1"/>
          </p:cNvSpPr>
          <p:nvPr>
            <p:ph idx="1"/>
          </p:nvPr>
        </p:nvSpPr>
        <p:spPr/>
        <p:txBody>
          <a:bodyPr>
            <a:normAutofit/>
          </a:bodyPr>
          <a:lstStyle/>
          <a:p>
            <a:pPr marL="0" indent="0">
              <a:buNone/>
            </a:pPr>
            <a:r>
              <a:rPr lang="en-US" sz="2100" b="1" kern="0" dirty="0" smtClean="0">
                <a:solidFill>
                  <a:schemeClr val="accent6">
                    <a:lumMod val="50000"/>
                  </a:schemeClr>
                </a:solidFill>
                <a:latin typeface="Century Gothic" pitchFamily="34" charset="0"/>
              </a:rPr>
              <a:t>Obligations to Federal Government do not extend to:</a:t>
            </a:r>
          </a:p>
          <a:p>
            <a:pPr marL="571500" indent="-457200">
              <a:buFont typeface="+mj-lt"/>
              <a:buAutoNum type="arabicPeriod"/>
            </a:pPr>
            <a:r>
              <a:rPr lang="en-US" sz="1800" b="1" kern="0" dirty="0" smtClean="0">
                <a:solidFill>
                  <a:schemeClr val="accent6">
                    <a:lumMod val="50000"/>
                  </a:schemeClr>
                </a:solidFill>
                <a:latin typeface="Century Gothic" pitchFamily="34" charset="0"/>
              </a:rPr>
              <a:t>Program income after the end of the project period</a:t>
            </a:r>
          </a:p>
          <a:p>
            <a:pPr marL="571500" indent="-457200">
              <a:buFont typeface="+mj-lt"/>
              <a:buAutoNum type="arabicPeriod"/>
            </a:pPr>
            <a:r>
              <a:rPr lang="en-US" sz="1800" b="1" kern="0" dirty="0" smtClean="0">
                <a:solidFill>
                  <a:schemeClr val="accent6">
                    <a:lumMod val="50000"/>
                  </a:schemeClr>
                </a:solidFill>
                <a:latin typeface="Century Gothic" pitchFamily="34" charset="0"/>
              </a:rPr>
              <a:t>License fees &amp; Royalties for copyrighted material</a:t>
            </a:r>
          </a:p>
          <a:p>
            <a:pPr marL="571500" indent="-457200">
              <a:buFont typeface="+mj-lt"/>
              <a:buAutoNum type="arabicPeriod"/>
            </a:pPr>
            <a:r>
              <a:rPr lang="en-US" sz="1800" b="1" kern="0" dirty="0" smtClean="0">
                <a:solidFill>
                  <a:schemeClr val="accent6">
                    <a:lumMod val="50000"/>
                  </a:schemeClr>
                </a:solidFill>
                <a:latin typeface="Century Gothic" pitchFamily="34" charset="0"/>
              </a:rPr>
              <a:t>Patents</a:t>
            </a:r>
          </a:p>
          <a:p>
            <a:pPr marL="571500" indent="-457200">
              <a:buFont typeface="+mj-lt"/>
              <a:buAutoNum type="arabicPeriod"/>
            </a:pPr>
            <a:r>
              <a:rPr lang="en-US" sz="1800" b="1" kern="0" dirty="0" smtClean="0">
                <a:solidFill>
                  <a:schemeClr val="accent6">
                    <a:lumMod val="50000"/>
                  </a:schemeClr>
                </a:solidFill>
                <a:latin typeface="Century Gothic" pitchFamily="34" charset="0"/>
              </a:rPr>
              <a:t>Patent applications</a:t>
            </a:r>
          </a:p>
          <a:p>
            <a:pPr marL="571500" indent="-457200">
              <a:buFont typeface="+mj-lt"/>
              <a:buAutoNum type="arabicPeriod"/>
            </a:pPr>
            <a:r>
              <a:rPr lang="en-US" sz="1800" b="1" kern="0" dirty="0" smtClean="0">
                <a:solidFill>
                  <a:schemeClr val="accent6">
                    <a:lumMod val="50000"/>
                  </a:schemeClr>
                </a:solidFill>
                <a:latin typeface="Century Gothic" pitchFamily="34" charset="0"/>
              </a:rPr>
              <a:t>Trademarks</a:t>
            </a:r>
          </a:p>
          <a:p>
            <a:pPr marL="571500" indent="-457200">
              <a:buFont typeface="+mj-lt"/>
              <a:buAutoNum type="arabicPeriod"/>
            </a:pPr>
            <a:r>
              <a:rPr lang="en-US" sz="1800" b="1" kern="0" dirty="0" smtClean="0">
                <a:solidFill>
                  <a:schemeClr val="accent6">
                    <a:lumMod val="50000"/>
                  </a:schemeClr>
                </a:solidFill>
                <a:latin typeface="Century Gothic" pitchFamily="34" charset="0"/>
              </a:rPr>
              <a:t>Inventions</a:t>
            </a:r>
          </a:p>
          <a:p>
            <a:pPr marL="571500" indent="-457200">
              <a:buFont typeface="+mj-lt"/>
              <a:buAutoNum type="arabicPeriod"/>
            </a:pPr>
            <a:r>
              <a:rPr lang="en-US" sz="1800" b="1" kern="0" dirty="0" smtClean="0">
                <a:solidFill>
                  <a:schemeClr val="accent6">
                    <a:lumMod val="50000"/>
                  </a:schemeClr>
                </a:solidFill>
                <a:latin typeface="Century Gothic" pitchFamily="34" charset="0"/>
              </a:rPr>
              <a:t>Patient care credits</a:t>
            </a:r>
          </a:p>
          <a:p>
            <a:pPr marL="571500" indent="-457200">
              <a:buFont typeface="+mj-lt"/>
              <a:buAutoNum type="arabicPeriod"/>
            </a:pPr>
            <a:r>
              <a:rPr lang="en-US" sz="1800" b="1" kern="0" dirty="0" smtClean="0">
                <a:solidFill>
                  <a:schemeClr val="accent6">
                    <a:lumMod val="50000"/>
                  </a:schemeClr>
                </a:solidFill>
                <a:latin typeface="Century Gothic" pitchFamily="34" charset="0"/>
              </a:rPr>
              <a:t>Interest earned on advances of federal funds</a:t>
            </a:r>
          </a:p>
          <a:p>
            <a:pPr marL="571500" indent="-457200">
              <a:buFont typeface="+mj-lt"/>
              <a:buAutoNum type="arabicPeriod"/>
            </a:pPr>
            <a:r>
              <a:rPr lang="en-US" sz="1800" b="1" kern="0" dirty="0" smtClean="0">
                <a:solidFill>
                  <a:schemeClr val="accent6">
                    <a:lumMod val="50000"/>
                  </a:schemeClr>
                </a:solidFill>
                <a:latin typeface="Century Gothic" pitchFamily="34" charset="0"/>
              </a:rPr>
              <a:t>Purchasing credits or discounts</a:t>
            </a:r>
          </a:p>
          <a:p>
            <a:pPr marL="114300" indent="0">
              <a:buNone/>
            </a:pPr>
            <a:endParaRPr lang="en-US" sz="1900" b="1" dirty="0"/>
          </a:p>
        </p:txBody>
      </p:sp>
    </p:spTree>
    <p:extLst>
      <p:ext uri="{BB962C8B-B14F-4D97-AF65-F5344CB8AC3E}">
        <p14:creationId xmlns:p14="http://schemas.microsoft.com/office/powerpoint/2010/main" val="778689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PROGRAM INCOME</a:t>
            </a:r>
          </a:p>
        </p:txBody>
      </p:sp>
      <p:sp>
        <p:nvSpPr>
          <p:cNvPr id="3" name="Content Placeholder 2"/>
          <p:cNvSpPr>
            <a:spLocks noGrp="1"/>
          </p:cNvSpPr>
          <p:nvPr>
            <p:ph idx="1"/>
          </p:nvPr>
        </p:nvSpPr>
        <p:spPr/>
        <p:txBody>
          <a:bodyPr>
            <a:normAutofit/>
          </a:bodyPr>
          <a:lstStyle/>
          <a:p>
            <a:pPr marL="0" indent="0">
              <a:buNone/>
            </a:pPr>
            <a:r>
              <a:rPr lang="en-US" sz="2600" b="1" u="sng" dirty="0" smtClean="0">
                <a:latin typeface="Century Gothic" pitchFamily="34" charset="0"/>
              </a:rPr>
              <a:t>Example</a:t>
            </a:r>
            <a:r>
              <a:rPr lang="en-US" sz="2600" b="1" u="sng" dirty="0">
                <a:latin typeface="Century Gothic" pitchFamily="34" charset="0"/>
              </a:rPr>
              <a:t>:</a:t>
            </a:r>
            <a:r>
              <a:rPr lang="en-US" sz="2600" b="1" dirty="0">
                <a:latin typeface="Century Gothic" pitchFamily="34" charset="0"/>
              </a:rPr>
              <a:t> A sponsor awards $100,000 for a project. The project generates an income of $30,000. </a:t>
            </a:r>
            <a:endParaRPr lang="en-US" sz="2600" b="1" dirty="0" smtClean="0">
              <a:latin typeface="Century Gothic" pitchFamily="34" charset="0"/>
            </a:endParaRPr>
          </a:p>
          <a:p>
            <a:pPr marL="0" indent="0">
              <a:buNone/>
            </a:pPr>
            <a:endParaRPr lang="en-US" sz="1800" b="1" dirty="0" smtClean="0"/>
          </a:p>
          <a:p>
            <a:pPr marL="0" indent="0">
              <a:buNone/>
            </a:pPr>
            <a:r>
              <a:rPr lang="en-US" sz="2100" b="1" kern="0" dirty="0" smtClean="0">
                <a:solidFill>
                  <a:schemeClr val="accent6">
                    <a:lumMod val="50000"/>
                  </a:schemeClr>
                </a:solidFill>
                <a:latin typeface="Century Gothic" pitchFamily="34" charset="0"/>
              </a:rPr>
              <a:t>Circular A-110 dictates which way Program Income is used:</a:t>
            </a:r>
          </a:p>
          <a:p>
            <a:pPr marL="457200" indent="-457200">
              <a:buFont typeface="+mj-lt"/>
              <a:buAutoNum type="arabicPeriod"/>
            </a:pPr>
            <a:r>
              <a:rPr lang="en-US" sz="2100" b="1" kern="0" dirty="0" smtClean="0">
                <a:solidFill>
                  <a:schemeClr val="accent6">
                    <a:lumMod val="50000"/>
                  </a:schemeClr>
                </a:solidFill>
                <a:latin typeface="Century Gothic" pitchFamily="34" charset="0"/>
              </a:rPr>
              <a:t>Additive</a:t>
            </a:r>
          </a:p>
          <a:p>
            <a:pPr marL="457200" indent="-457200">
              <a:buFont typeface="+mj-lt"/>
              <a:buAutoNum type="arabicPeriod"/>
            </a:pPr>
            <a:r>
              <a:rPr lang="en-US" sz="2100" b="1" kern="0" dirty="0" smtClean="0">
                <a:solidFill>
                  <a:schemeClr val="accent6">
                    <a:lumMod val="50000"/>
                  </a:schemeClr>
                </a:solidFill>
                <a:latin typeface="Century Gothic" pitchFamily="34" charset="0"/>
              </a:rPr>
              <a:t>Cost/Share Match</a:t>
            </a:r>
          </a:p>
          <a:p>
            <a:pPr marL="457200" indent="-457200">
              <a:buFont typeface="+mj-lt"/>
              <a:buAutoNum type="arabicPeriod"/>
            </a:pPr>
            <a:r>
              <a:rPr lang="en-US" sz="2100" b="1" kern="0" dirty="0" smtClean="0">
                <a:solidFill>
                  <a:schemeClr val="accent6">
                    <a:lumMod val="50000"/>
                  </a:schemeClr>
                </a:solidFill>
                <a:latin typeface="Century Gothic" pitchFamily="34" charset="0"/>
              </a:rPr>
              <a:t>Deductive</a:t>
            </a:r>
          </a:p>
          <a:p>
            <a:pPr marL="457200" indent="-457200">
              <a:buFont typeface="+mj-lt"/>
              <a:buAutoNum type="arabicPeriod"/>
            </a:pPr>
            <a:r>
              <a:rPr lang="en-US" sz="2100" b="1" kern="0" dirty="0" smtClean="0">
                <a:solidFill>
                  <a:schemeClr val="accent6">
                    <a:lumMod val="50000"/>
                  </a:schemeClr>
                </a:solidFill>
                <a:latin typeface="Century Gothic" pitchFamily="34" charset="0"/>
              </a:rPr>
              <a:t>Additive/Deductive</a:t>
            </a:r>
            <a:endParaRPr lang="en-US" sz="2100" b="1" dirty="0" smtClean="0">
              <a:latin typeface="Century Gothic" pitchFamily="34" charset="0"/>
            </a:endParaRPr>
          </a:p>
          <a:p>
            <a:pPr marL="0" indent="0">
              <a:buNone/>
            </a:pPr>
            <a:endParaRPr lang="en-US" sz="1800" b="1" kern="0" dirty="0">
              <a:solidFill>
                <a:schemeClr val="accent6">
                  <a:lumMod val="50000"/>
                </a:schemeClr>
              </a:solidFill>
              <a:latin typeface="Century Gothic" pitchFamily="34" charset="0"/>
            </a:endParaRPr>
          </a:p>
          <a:p>
            <a:pPr marL="914400" lvl="1" indent="-342900">
              <a:buFont typeface="+mj-lt"/>
              <a:buAutoNum type="arabicPeriod"/>
            </a:pPr>
            <a:endParaRPr lang="en-US" sz="1800" b="1" kern="0" dirty="0" smtClean="0">
              <a:solidFill>
                <a:schemeClr val="accent6">
                  <a:lumMod val="50000"/>
                </a:schemeClr>
              </a:solidFill>
              <a:latin typeface="Century Gothic" pitchFamily="34" charset="0"/>
            </a:endParaRPr>
          </a:p>
          <a:p>
            <a:pPr marL="114300" indent="0">
              <a:buNone/>
            </a:pPr>
            <a:endParaRPr lang="en-US" sz="1900" b="1" dirty="0"/>
          </a:p>
        </p:txBody>
      </p:sp>
    </p:spTree>
    <p:extLst>
      <p:ext uri="{BB962C8B-B14F-4D97-AF65-F5344CB8AC3E}">
        <p14:creationId xmlns:p14="http://schemas.microsoft.com/office/powerpoint/2010/main" val="2044276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PROGRAM INCOME</a:t>
            </a:r>
          </a:p>
        </p:txBody>
      </p:sp>
      <p:sp>
        <p:nvSpPr>
          <p:cNvPr id="3" name="Content Placeholder 2"/>
          <p:cNvSpPr>
            <a:spLocks noGrp="1"/>
          </p:cNvSpPr>
          <p:nvPr>
            <p:ph idx="1"/>
          </p:nvPr>
        </p:nvSpPr>
        <p:spPr/>
        <p:txBody>
          <a:bodyPr>
            <a:normAutofit/>
          </a:bodyPr>
          <a:lstStyle/>
          <a:p>
            <a:pPr marL="0" indent="0">
              <a:buNone/>
            </a:pPr>
            <a:r>
              <a:rPr lang="en-US" sz="2600" b="1" u="sng" dirty="0" smtClean="0">
                <a:latin typeface="Century Gothic" pitchFamily="34" charset="0"/>
              </a:rPr>
              <a:t>ADDITIVE:</a:t>
            </a:r>
          </a:p>
          <a:p>
            <a:pPr marL="0" indent="0">
              <a:buNone/>
            </a:pPr>
            <a:r>
              <a:rPr lang="en-US" sz="2300" b="1" dirty="0" smtClean="0">
                <a:latin typeface="Century Gothic" pitchFamily="34" charset="0"/>
              </a:rPr>
              <a:t>Program </a:t>
            </a:r>
            <a:r>
              <a:rPr lang="en-US" sz="2300" b="1" dirty="0">
                <a:latin typeface="Century Gothic" pitchFamily="34" charset="0"/>
              </a:rPr>
              <a:t>income is added to the funds committed to the project by the Federal awarding agency and recipient and used to further eligible project or program objectives. </a:t>
            </a:r>
            <a:endParaRPr lang="en-US" sz="2300" b="1" dirty="0" smtClean="0">
              <a:latin typeface="Century Gothic" pitchFamily="34" charset="0"/>
            </a:endParaRPr>
          </a:p>
          <a:p>
            <a:pPr marL="0" indent="0">
              <a:buNone/>
            </a:pPr>
            <a:endParaRPr lang="en-US" sz="2300" b="1" dirty="0">
              <a:latin typeface="Century Gothic" pitchFamily="34" charset="0"/>
            </a:endParaRPr>
          </a:p>
          <a:p>
            <a:pPr marL="0" indent="0">
              <a:buNone/>
            </a:pPr>
            <a:r>
              <a:rPr lang="en-US" sz="2300" b="1" u="sng" dirty="0">
                <a:latin typeface="Century Gothic" pitchFamily="34" charset="0"/>
              </a:rPr>
              <a:t>Example</a:t>
            </a:r>
            <a:r>
              <a:rPr lang="en-US" sz="2300" b="1" dirty="0">
                <a:latin typeface="Century Gothic" pitchFamily="34" charset="0"/>
              </a:rPr>
              <a:t>: The total project cost could </a:t>
            </a:r>
            <a:r>
              <a:rPr lang="en-US" sz="2300" b="1" dirty="0" smtClean="0">
                <a:latin typeface="Century Gothic" pitchFamily="34" charset="0"/>
              </a:rPr>
              <a:t>now be </a:t>
            </a:r>
            <a:r>
              <a:rPr lang="en-US" sz="2300" b="1" dirty="0">
                <a:latin typeface="Century Gothic" pitchFamily="34" charset="0"/>
              </a:rPr>
              <a:t>$130,000. The additional funds should be kept in a separate sponsored project </a:t>
            </a:r>
            <a:r>
              <a:rPr lang="en-US" sz="2300" b="1" dirty="0" smtClean="0">
                <a:latin typeface="Century Gothic" pitchFamily="34" charset="0"/>
              </a:rPr>
              <a:t>account and </a:t>
            </a:r>
            <a:r>
              <a:rPr lang="en-US" sz="2300" b="1" dirty="0">
                <a:latin typeface="Century Gothic" pitchFamily="34" charset="0"/>
              </a:rPr>
              <a:t>would need to be reported to the sponsor. </a:t>
            </a:r>
            <a:endParaRPr lang="en-US" sz="2300" b="1" kern="0" dirty="0">
              <a:solidFill>
                <a:schemeClr val="accent6">
                  <a:lumMod val="50000"/>
                </a:schemeClr>
              </a:solidFill>
              <a:latin typeface="Century Gothic" pitchFamily="34" charset="0"/>
            </a:endParaRPr>
          </a:p>
          <a:p>
            <a:pPr marL="914400" lvl="1" indent="-342900">
              <a:buFont typeface="+mj-lt"/>
              <a:buAutoNum type="arabicPeriod"/>
            </a:pPr>
            <a:endParaRPr lang="en-US" sz="1800" b="1" kern="0" dirty="0" smtClean="0">
              <a:solidFill>
                <a:schemeClr val="accent6">
                  <a:lumMod val="50000"/>
                </a:schemeClr>
              </a:solidFill>
              <a:latin typeface="Century Gothic" pitchFamily="34" charset="0"/>
            </a:endParaRPr>
          </a:p>
          <a:p>
            <a:pPr marL="171450" indent="0">
              <a:buNone/>
            </a:pPr>
            <a:endParaRPr lang="en-US" sz="1800" b="1" kern="0" dirty="0">
              <a:solidFill>
                <a:schemeClr val="accent6">
                  <a:lumMod val="50000"/>
                </a:schemeClr>
              </a:solidFill>
              <a:latin typeface="Century Gothic" pitchFamily="34" charset="0"/>
            </a:endParaRPr>
          </a:p>
          <a:p>
            <a:pPr marL="171450" indent="0">
              <a:buNone/>
            </a:pPr>
            <a:endParaRPr lang="en-US" sz="1800" b="1" kern="0" dirty="0" smtClean="0">
              <a:solidFill>
                <a:schemeClr val="accent6">
                  <a:lumMod val="50000"/>
                </a:schemeClr>
              </a:solidFill>
              <a:latin typeface="Century Gothic" pitchFamily="34" charset="0"/>
            </a:endParaRPr>
          </a:p>
          <a:p>
            <a:pPr marL="114300" indent="0">
              <a:buNone/>
            </a:pPr>
            <a:endParaRPr lang="en-US" sz="1900" b="1" dirty="0"/>
          </a:p>
        </p:txBody>
      </p:sp>
    </p:spTree>
    <p:extLst>
      <p:ext uri="{BB962C8B-B14F-4D97-AF65-F5344CB8AC3E}">
        <p14:creationId xmlns:p14="http://schemas.microsoft.com/office/powerpoint/2010/main" val="1976820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PROGRAM INCOME</a:t>
            </a:r>
          </a:p>
        </p:txBody>
      </p:sp>
      <p:sp>
        <p:nvSpPr>
          <p:cNvPr id="3" name="Content Placeholder 2"/>
          <p:cNvSpPr>
            <a:spLocks noGrp="1"/>
          </p:cNvSpPr>
          <p:nvPr>
            <p:ph idx="1"/>
          </p:nvPr>
        </p:nvSpPr>
        <p:spPr/>
        <p:txBody>
          <a:bodyPr>
            <a:normAutofit/>
          </a:bodyPr>
          <a:lstStyle/>
          <a:p>
            <a:pPr marL="0" indent="0">
              <a:buNone/>
            </a:pPr>
            <a:r>
              <a:rPr lang="en-US" sz="2600" b="1" u="sng" dirty="0" smtClean="0">
                <a:latin typeface="Century Gothic" pitchFamily="34" charset="0"/>
              </a:rPr>
              <a:t>COST SHARE/MATCH:</a:t>
            </a:r>
          </a:p>
          <a:p>
            <a:pPr marL="0" indent="0">
              <a:buNone/>
            </a:pPr>
            <a:r>
              <a:rPr lang="en-US" sz="2300" b="1" dirty="0" smtClean="0">
                <a:latin typeface="Century Gothic" pitchFamily="34" charset="0"/>
              </a:rPr>
              <a:t>Program </a:t>
            </a:r>
            <a:r>
              <a:rPr lang="en-US" sz="2300" b="1" dirty="0">
                <a:latin typeface="Century Gothic" pitchFamily="34" charset="0"/>
              </a:rPr>
              <a:t>income is </a:t>
            </a:r>
            <a:r>
              <a:rPr lang="en-US" sz="2300" b="1" dirty="0" smtClean="0">
                <a:latin typeface="Century Gothic" pitchFamily="34" charset="0"/>
              </a:rPr>
              <a:t>used to finance the non-Federal share of the project.</a:t>
            </a:r>
          </a:p>
          <a:p>
            <a:pPr marL="0" indent="0">
              <a:buNone/>
            </a:pPr>
            <a:endParaRPr lang="en-US" sz="2300" b="1" dirty="0">
              <a:latin typeface="Century Gothic" pitchFamily="34" charset="0"/>
            </a:endParaRPr>
          </a:p>
          <a:p>
            <a:pPr marL="0" indent="0">
              <a:buNone/>
            </a:pPr>
            <a:endParaRPr lang="en-US" sz="2300" b="1" dirty="0">
              <a:latin typeface="Century Gothic" pitchFamily="34" charset="0"/>
            </a:endParaRPr>
          </a:p>
          <a:p>
            <a:pPr marL="0" indent="0">
              <a:buNone/>
            </a:pPr>
            <a:r>
              <a:rPr lang="en-US" sz="2300" b="1" u="sng" dirty="0">
                <a:latin typeface="Century Gothic" pitchFamily="34" charset="0"/>
              </a:rPr>
              <a:t>Example</a:t>
            </a:r>
            <a:r>
              <a:rPr lang="en-US" sz="2300" b="1" dirty="0">
                <a:latin typeface="Century Gothic" pitchFamily="34" charset="0"/>
              </a:rPr>
              <a:t>: </a:t>
            </a:r>
            <a:r>
              <a:rPr lang="en-US" sz="2300" b="1" dirty="0" smtClean="0">
                <a:latin typeface="Century Gothic" pitchFamily="34" charset="0"/>
              </a:rPr>
              <a:t>If the University was required to match project funds in the amount of $50,000, the University would now only have to provide an additional $20,000, using the $30,000 in program income as part of the match. The sponsor would still pay $100,000.</a:t>
            </a:r>
            <a:endParaRPr lang="en-US" sz="2300" b="1" kern="0" dirty="0">
              <a:solidFill>
                <a:schemeClr val="accent6">
                  <a:lumMod val="50000"/>
                </a:schemeClr>
              </a:solidFill>
              <a:latin typeface="Century Gothic" pitchFamily="34" charset="0"/>
            </a:endParaRPr>
          </a:p>
          <a:p>
            <a:pPr marL="914400" lvl="1" indent="-342900">
              <a:buFont typeface="+mj-lt"/>
              <a:buAutoNum type="arabicPeriod"/>
            </a:pPr>
            <a:endParaRPr lang="en-US" sz="1800" b="1" kern="0" dirty="0" smtClean="0">
              <a:solidFill>
                <a:schemeClr val="accent6">
                  <a:lumMod val="50000"/>
                </a:schemeClr>
              </a:solidFill>
              <a:latin typeface="Century Gothic" pitchFamily="34" charset="0"/>
            </a:endParaRPr>
          </a:p>
          <a:p>
            <a:pPr marL="171450" indent="0">
              <a:buNone/>
            </a:pPr>
            <a:endParaRPr lang="en-US" sz="1800" b="1" kern="0" dirty="0">
              <a:solidFill>
                <a:schemeClr val="accent6">
                  <a:lumMod val="50000"/>
                </a:schemeClr>
              </a:solidFill>
              <a:latin typeface="Century Gothic" pitchFamily="34" charset="0"/>
            </a:endParaRPr>
          </a:p>
          <a:p>
            <a:pPr marL="171450" indent="0">
              <a:buNone/>
            </a:pPr>
            <a:endParaRPr lang="en-US" sz="1800" b="1" kern="0" dirty="0" smtClean="0">
              <a:solidFill>
                <a:schemeClr val="accent6">
                  <a:lumMod val="50000"/>
                </a:schemeClr>
              </a:solidFill>
              <a:latin typeface="Century Gothic" pitchFamily="34" charset="0"/>
            </a:endParaRPr>
          </a:p>
          <a:p>
            <a:pPr marL="114300" indent="0">
              <a:buNone/>
            </a:pPr>
            <a:endParaRPr lang="en-US" sz="1900" b="1" dirty="0"/>
          </a:p>
        </p:txBody>
      </p:sp>
    </p:spTree>
    <p:extLst>
      <p:ext uri="{BB962C8B-B14F-4D97-AF65-F5344CB8AC3E}">
        <p14:creationId xmlns:p14="http://schemas.microsoft.com/office/powerpoint/2010/main" val="3682584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PROGRAM INCOME</a:t>
            </a:r>
          </a:p>
        </p:txBody>
      </p:sp>
      <p:sp>
        <p:nvSpPr>
          <p:cNvPr id="3" name="Content Placeholder 2"/>
          <p:cNvSpPr>
            <a:spLocks noGrp="1"/>
          </p:cNvSpPr>
          <p:nvPr>
            <p:ph idx="1"/>
          </p:nvPr>
        </p:nvSpPr>
        <p:spPr/>
        <p:txBody>
          <a:bodyPr>
            <a:normAutofit/>
          </a:bodyPr>
          <a:lstStyle/>
          <a:p>
            <a:pPr marL="0" indent="0">
              <a:buNone/>
            </a:pPr>
            <a:r>
              <a:rPr lang="en-US" sz="2600" b="1" u="sng" dirty="0" smtClean="0">
                <a:latin typeface="Century Gothic" pitchFamily="34" charset="0"/>
              </a:rPr>
              <a:t>DEDUCTIVE:</a:t>
            </a:r>
          </a:p>
          <a:p>
            <a:pPr marL="0" indent="0">
              <a:buNone/>
            </a:pPr>
            <a:r>
              <a:rPr lang="en-US" sz="2300" b="1" dirty="0" smtClean="0">
                <a:latin typeface="Century Gothic" pitchFamily="34" charset="0"/>
              </a:rPr>
              <a:t>Program </a:t>
            </a:r>
            <a:r>
              <a:rPr lang="en-US" sz="2300" b="1" dirty="0">
                <a:latin typeface="Century Gothic" pitchFamily="34" charset="0"/>
              </a:rPr>
              <a:t>income is </a:t>
            </a:r>
            <a:r>
              <a:rPr lang="en-US" sz="2300" b="1" dirty="0" smtClean="0">
                <a:latin typeface="Century Gothic" pitchFamily="34" charset="0"/>
              </a:rPr>
              <a:t>deducted from the total project or program allowable cost in determining the net allowable costs on which the Federal share of cost is based.</a:t>
            </a:r>
          </a:p>
          <a:p>
            <a:pPr marL="0" indent="0">
              <a:buNone/>
            </a:pPr>
            <a:endParaRPr lang="en-US" sz="2300" b="1" dirty="0"/>
          </a:p>
          <a:p>
            <a:pPr marL="0" indent="0">
              <a:buNone/>
            </a:pPr>
            <a:r>
              <a:rPr lang="en-US" sz="2300" b="1" u="sng" dirty="0" smtClean="0">
                <a:latin typeface="Century Gothic" pitchFamily="34" charset="0"/>
              </a:rPr>
              <a:t>Example</a:t>
            </a:r>
            <a:r>
              <a:rPr lang="en-US" sz="2300" b="1" dirty="0">
                <a:latin typeface="Century Gothic" pitchFamily="34" charset="0"/>
              </a:rPr>
              <a:t>: </a:t>
            </a:r>
            <a:r>
              <a:rPr lang="en-US" sz="2300" b="1" dirty="0" smtClean="0">
                <a:latin typeface="Century Gothic" pitchFamily="34" charset="0"/>
              </a:rPr>
              <a:t>The sponsor deducts $30,000 of program income from the original award of $100,000, and will now only fund $70,000 of the total project costs.</a:t>
            </a:r>
            <a:endParaRPr lang="en-US" sz="2300" b="1" kern="0" dirty="0">
              <a:solidFill>
                <a:schemeClr val="accent6">
                  <a:lumMod val="50000"/>
                </a:schemeClr>
              </a:solidFill>
              <a:latin typeface="Century Gothic" pitchFamily="34" charset="0"/>
            </a:endParaRPr>
          </a:p>
          <a:p>
            <a:pPr marL="914400" lvl="1" indent="-342900">
              <a:buFont typeface="+mj-lt"/>
              <a:buAutoNum type="arabicPeriod"/>
            </a:pPr>
            <a:endParaRPr lang="en-US" sz="1800" b="1" kern="0" dirty="0" smtClean="0">
              <a:solidFill>
                <a:schemeClr val="accent6">
                  <a:lumMod val="50000"/>
                </a:schemeClr>
              </a:solidFill>
              <a:latin typeface="Century Gothic" pitchFamily="34" charset="0"/>
            </a:endParaRPr>
          </a:p>
          <a:p>
            <a:pPr marL="171450" indent="0">
              <a:buNone/>
            </a:pPr>
            <a:endParaRPr lang="en-US" sz="1800" b="1" kern="0" dirty="0">
              <a:solidFill>
                <a:schemeClr val="accent6">
                  <a:lumMod val="50000"/>
                </a:schemeClr>
              </a:solidFill>
              <a:latin typeface="Century Gothic" pitchFamily="34" charset="0"/>
            </a:endParaRPr>
          </a:p>
          <a:p>
            <a:pPr marL="171450" indent="0">
              <a:buNone/>
            </a:pPr>
            <a:endParaRPr lang="en-US" sz="1800" b="1" kern="0" dirty="0" smtClean="0">
              <a:solidFill>
                <a:schemeClr val="accent6">
                  <a:lumMod val="50000"/>
                </a:schemeClr>
              </a:solidFill>
              <a:latin typeface="Century Gothic" pitchFamily="34" charset="0"/>
            </a:endParaRPr>
          </a:p>
          <a:p>
            <a:pPr marL="114300" indent="0">
              <a:buNone/>
            </a:pPr>
            <a:endParaRPr lang="en-US" sz="1900" b="1" dirty="0"/>
          </a:p>
        </p:txBody>
      </p:sp>
    </p:spTree>
    <p:extLst>
      <p:ext uri="{BB962C8B-B14F-4D97-AF65-F5344CB8AC3E}">
        <p14:creationId xmlns:p14="http://schemas.microsoft.com/office/powerpoint/2010/main" val="2608881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solidFill>
                  <a:schemeClr val="accent6"/>
                </a:solidFill>
                <a:effectLst>
                  <a:outerShdw blurRad="38100" dist="38100" dir="2700000" algn="tl">
                    <a:srgbClr val="000000">
                      <a:alpha val="43137"/>
                    </a:srgbClr>
                  </a:outerShdw>
                </a:effectLst>
                <a:latin typeface="Century Gothic" pitchFamily="34" charset="0"/>
              </a:rPr>
              <a:t>PROGRAM INCOME</a:t>
            </a:r>
          </a:p>
        </p:txBody>
      </p:sp>
      <p:sp>
        <p:nvSpPr>
          <p:cNvPr id="3" name="Content Placeholder 2"/>
          <p:cNvSpPr>
            <a:spLocks noGrp="1"/>
          </p:cNvSpPr>
          <p:nvPr>
            <p:ph idx="1"/>
          </p:nvPr>
        </p:nvSpPr>
        <p:spPr/>
        <p:txBody>
          <a:bodyPr>
            <a:normAutofit/>
          </a:bodyPr>
          <a:lstStyle/>
          <a:p>
            <a:pPr marL="0" indent="0">
              <a:buNone/>
            </a:pPr>
            <a:r>
              <a:rPr lang="en-US" sz="2600" b="1" u="sng" dirty="0" smtClean="0">
                <a:latin typeface="Century Gothic" pitchFamily="34" charset="0"/>
              </a:rPr>
              <a:t>ADDITIVE/DEDUCTIVE:</a:t>
            </a:r>
          </a:p>
          <a:p>
            <a:pPr marL="0" indent="0">
              <a:buNone/>
            </a:pPr>
            <a:r>
              <a:rPr lang="en-US" sz="2300" b="1" dirty="0" smtClean="0">
                <a:latin typeface="Century Gothic" pitchFamily="34" charset="0"/>
              </a:rPr>
              <a:t>When a sponsor limits either additive or cost share/match program income, any program income in excess of the limits shall be used in accordance with the deductive method.</a:t>
            </a:r>
          </a:p>
          <a:p>
            <a:pPr marL="0" indent="0">
              <a:buNone/>
            </a:pPr>
            <a:endParaRPr lang="en-US" sz="2300" b="1" dirty="0"/>
          </a:p>
          <a:p>
            <a:pPr marL="0" indent="0">
              <a:buNone/>
            </a:pPr>
            <a:r>
              <a:rPr lang="en-US" sz="2300" b="1" u="sng" dirty="0" smtClean="0">
                <a:latin typeface="Century Gothic" pitchFamily="34" charset="0"/>
              </a:rPr>
              <a:t>Example</a:t>
            </a:r>
            <a:r>
              <a:rPr lang="en-US" sz="2300" b="1" dirty="0">
                <a:latin typeface="Century Gothic" pitchFamily="34" charset="0"/>
              </a:rPr>
              <a:t>: </a:t>
            </a:r>
            <a:r>
              <a:rPr lang="en-US" sz="2300" b="1" dirty="0" smtClean="0">
                <a:latin typeface="Century Gothic" pitchFamily="34" charset="0"/>
              </a:rPr>
              <a:t>If the sponsor limit is $25,000, then $25,000 can be added to the total project cost and $5,000 will be deducted from the total award to reduce the award to $95,000. The total amount available is </a:t>
            </a:r>
            <a:r>
              <a:rPr lang="en-US" sz="2300" b="1" smtClean="0">
                <a:latin typeface="Century Gothic" pitchFamily="34" charset="0"/>
              </a:rPr>
              <a:t>$120,000</a:t>
            </a:r>
            <a:r>
              <a:rPr lang="en-US" sz="2300" b="1" dirty="0" smtClean="0">
                <a:latin typeface="Century Gothic" pitchFamily="34" charset="0"/>
              </a:rPr>
              <a:t>.</a:t>
            </a:r>
          </a:p>
          <a:p>
            <a:pPr marL="0" indent="0">
              <a:buNone/>
            </a:pPr>
            <a:endParaRPr lang="en-US" sz="2300" b="1" kern="0" dirty="0">
              <a:solidFill>
                <a:schemeClr val="accent6">
                  <a:lumMod val="50000"/>
                </a:schemeClr>
              </a:solidFill>
              <a:latin typeface="Century Gothic" pitchFamily="34" charset="0"/>
            </a:endParaRPr>
          </a:p>
          <a:p>
            <a:pPr marL="914400" lvl="1" indent="-342900">
              <a:buFont typeface="+mj-lt"/>
              <a:buAutoNum type="arabicPeriod"/>
            </a:pPr>
            <a:endParaRPr lang="en-US" sz="1800" b="1" kern="0" dirty="0" smtClean="0">
              <a:solidFill>
                <a:schemeClr val="accent6">
                  <a:lumMod val="50000"/>
                </a:schemeClr>
              </a:solidFill>
              <a:latin typeface="Century Gothic" pitchFamily="34" charset="0"/>
            </a:endParaRPr>
          </a:p>
          <a:p>
            <a:pPr marL="171450" indent="0">
              <a:buNone/>
            </a:pPr>
            <a:endParaRPr lang="en-US" sz="1800" b="1" kern="0" dirty="0">
              <a:solidFill>
                <a:schemeClr val="accent6">
                  <a:lumMod val="50000"/>
                </a:schemeClr>
              </a:solidFill>
              <a:latin typeface="Century Gothic" pitchFamily="34" charset="0"/>
            </a:endParaRPr>
          </a:p>
          <a:p>
            <a:pPr marL="171450" indent="0">
              <a:buNone/>
            </a:pPr>
            <a:endParaRPr lang="en-US" sz="1800" b="1" kern="0" dirty="0" smtClean="0">
              <a:solidFill>
                <a:schemeClr val="accent6">
                  <a:lumMod val="50000"/>
                </a:schemeClr>
              </a:solidFill>
              <a:latin typeface="Century Gothic" pitchFamily="34" charset="0"/>
            </a:endParaRPr>
          </a:p>
          <a:p>
            <a:pPr marL="114300" indent="0">
              <a:buNone/>
            </a:pPr>
            <a:endParaRPr lang="en-US" sz="1900" b="1" dirty="0"/>
          </a:p>
        </p:txBody>
      </p:sp>
    </p:spTree>
    <p:extLst>
      <p:ext uri="{BB962C8B-B14F-4D97-AF65-F5344CB8AC3E}">
        <p14:creationId xmlns:p14="http://schemas.microsoft.com/office/powerpoint/2010/main" val="2596484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PURCHASING &amp; PROCUREMENT</a:t>
            </a:r>
          </a:p>
          <a:p>
            <a:pPr lvl="0" algn="ctr"/>
            <a:r>
              <a:rPr lang="en-US" sz="1600" b="1" cap="none" dirty="0" smtClean="0">
                <a:solidFill>
                  <a:schemeClr val="accent6">
                    <a:lumMod val="50000"/>
                  </a:schemeClr>
                </a:solidFill>
                <a:latin typeface="Century Gothic" pitchFamily="34" charset="0"/>
              </a:rPr>
              <a:t>Mission Statement &amp; Authority</a:t>
            </a:r>
          </a:p>
          <a:p>
            <a:pPr lvl="0" algn="ctr"/>
            <a:r>
              <a:rPr lang="en-US" sz="1600" b="1" cap="none" dirty="0" smtClean="0">
                <a:solidFill>
                  <a:schemeClr val="accent6">
                    <a:lumMod val="50000"/>
                  </a:schemeClr>
                </a:solidFill>
                <a:latin typeface="Century Gothic" pitchFamily="34" charset="0"/>
              </a:rPr>
              <a:t>Procurement Guidelines</a:t>
            </a:r>
          </a:p>
          <a:p>
            <a:pPr lvl="0" algn="ctr"/>
            <a:r>
              <a:rPr lang="en-US" sz="1600" b="1" cap="none" dirty="0" smtClean="0">
                <a:solidFill>
                  <a:schemeClr val="accent6">
                    <a:lumMod val="50000"/>
                  </a:schemeClr>
                </a:solidFill>
                <a:latin typeface="Century Gothic" pitchFamily="34" charset="0"/>
              </a:rPr>
              <a:t>Exemptions</a:t>
            </a:r>
          </a:p>
          <a:p>
            <a:pPr lvl="0" algn="ctr"/>
            <a:r>
              <a:rPr lang="en-US" sz="1600" b="1" cap="none" dirty="0" smtClean="0">
                <a:solidFill>
                  <a:schemeClr val="accent6">
                    <a:lumMod val="50000"/>
                  </a:schemeClr>
                </a:solidFill>
                <a:latin typeface="Century Gothic" pitchFamily="34" charset="0"/>
              </a:rPr>
              <a:t>Purchasing Cycle</a:t>
            </a:r>
            <a:endParaRPr lang="en-US" sz="1600" b="1" cap="none" dirty="0">
              <a:solidFill>
                <a:schemeClr val="accent6">
                  <a:lumMod val="50000"/>
                </a:schemeClr>
              </a:solidFill>
              <a:latin typeface="Century Gothic" pitchFamily="34" charset="0"/>
            </a:endParaRPr>
          </a:p>
        </p:txBody>
      </p:sp>
      <p:sp>
        <p:nvSpPr>
          <p:cNvPr id="2" name="TextBox 1"/>
          <p:cNvSpPr txBox="1"/>
          <p:nvPr/>
        </p:nvSpPr>
        <p:spPr>
          <a:xfrm>
            <a:off x="0" y="4690646"/>
            <a:ext cx="7543800" cy="338554"/>
          </a:xfrm>
          <a:prstGeom prst="rect">
            <a:avLst/>
          </a:prstGeom>
          <a:noFill/>
        </p:spPr>
        <p:txBody>
          <a:bodyPr wrap="square" rtlCol="0">
            <a:spAutoFit/>
          </a:bodyPr>
          <a:lstStyle/>
          <a:p>
            <a:pPr algn="ctr"/>
            <a:r>
              <a:rPr lang="en-US" sz="1600" b="1" dirty="0" smtClean="0">
                <a:solidFill>
                  <a:schemeClr val="accent6">
                    <a:lumMod val="75000"/>
                  </a:schemeClr>
                </a:solidFill>
                <a:latin typeface="Century Gothic" pitchFamily="34" charset="0"/>
              </a:rPr>
              <a:t>Kristin Wetherbee</a:t>
            </a:r>
            <a:endParaRPr lang="en-US" sz="1600" b="1" dirty="0">
              <a:solidFill>
                <a:schemeClr val="accent6">
                  <a:lumMod val="75000"/>
                </a:schemeClr>
              </a:solidFill>
              <a:latin typeface="Century Gothic" pitchFamily="34" charset="0"/>
            </a:endParaRPr>
          </a:p>
        </p:txBody>
      </p:sp>
    </p:spTree>
    <p:extLst>
      <p:ext uri="{BB962C8B-B14F-4D97-AF65-F5344CB8AC3E}">
        <p14:creationId xmlns:p14="http://schemas.microsoft.com/office/powerpoint/2010/main" val="2579123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indent="0" algn="ctr">
              <a:buFontTx/>
              <a:buNone/>
              <a:tabLst>
                <a:tab pos="292100" algn="l"/>
                <a:tab pos="571500" algn="l"/>
              </a:tabLst>
            </a:pPr>
            <a:r>
              <a:rPr lang="en-US" sz="3600" b="1" dirty="0">
                <a:solidFill>
                  <a:schemeClr val="accent6"/>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457200" y="1447800"/>
            <a:ext cx="8305800" cy="400110"/>
          </a:xfrm>
          <a:prstGeom prst="rect">
            <a:avLst/>
          </a:prstGeom>
          <a:noFill/>
        </p:spPr>
        <p:txBody>
          <a:bodyPr wrap="square" rtlCol="0">
            <a:spAutoFit/>
          </a:bodyPr>
          <a:lstStyle/>
          <a:p>
            <a:pPr algn="ctr"/>
            <a:r>
              <a:rPr lang="en-US" sz="2000" b="1" dirty="0" smtClean="0">
                <a:latin typeface="Century Gothic" pitchFamily="34" charset="0"/>
              </a:rPr>
              <a:t>Please visit </a:t>
            </a:r>
            <a:r>
              <a:rPr lang="en-US" sz="2000" b="1" dirty="0" err="1" smtClean="0">
                <a:latin typeface="Century Gothic" pitchFamily="34" charset="0"/>
              </a:rPr>
              <a:t>SPaRKS</a:t>
            </a:r>
            <a:r>
              <a:rPr lang="en-US" sz="2000" b="1" dirty="0" smtClean="0">
                <a:latin typeface="Century Gothic" pitchFamily="34" charset="0"/>
              </a:rPr>
              <a:t> website for current course materials!</a:t>
            </a:r>
          </a:p>
        </p:txBody>
      </p:sp>
      <p:sp>
        <p:nvSpPr>
          <p:cNvPr id="11" name="TextBox 10"/>
          <p:cNvSpPr txBox="1"/>
          <p:nvPr/>
        </p:nvSpPr>
        <p:spPr>
          <a:xfrm>
            <a:off x="485775" y="5634335"/>
            <a:ext cx="8305800" cy="830997"/>
          </a:xfrm>
          <a:prstGeom prst="rect">
            <a:avLst/>
          </a:prstGeom>
          <a:noFill/>
        </p:spPr>
        <p:txBody>
          <a:bodyPr wrap="square" rtlCol="0">
            <a:spAutoFit/>
          </a:bodyPr>
          <a:lstStyle/>
          <a:p>
            <a:pPr algn="ctr"/>
            <a:r>
              <a:rPr lang="en-US" sz="2400" b="1" dirty="0" smtClean="0">
                <a:latin typeface="Century Gothic" pitchFamily="34" charset="0"/>
                <a:hlinkClick r:id="rId3"/>
              </a:rPr>
              <a:t>www.sparks.research.ucf.edu</a:t>
            </a:r>
            <a:endParaRPr lang="en-US" sz="2400" b="1" dirty="0" smtClean="0">
              <a:latin typeface="Century Gothic" pitchFamily="34" charset="0"/>
            </a:endParaRPr>
          </a:p>
          <a:p>
            <a:pPr algn="ctr"/>
            <a:endParaRPr lang="en-US" sz="2400" b="1" dirty="0" smtClean="0">
              <a:latin typeface="Century Gothic" pitchFamily="34" charset="0"/>
            </a:endParaRPr>
          </a:p>
        </p:txBody>
      </p:sp>
      <p:pic>
        <p:nvPicPr>
          <p:cNvPr id="12" name="Picture 11"/>
          <p:cNvPicPr/>
          <p:nvPr/>
        </p:nvPicPr>
        <p:blipFill rotWithShape="1">
          <a:blip r:embed="rId4"/>
          <a:srcRect l="50451" t="14189" r="900" b="2252"/>
          <a:stretch/>
        </p:blipFill>
        <p:spPr bwMode="auto">
          <a:xfrm>
            <a:off x="2009775" y="2057400"/>
            <a:ext cx="5143500" cy="353377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47892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MISSION STATEMENT &amp; AUTHORITY</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35" name="Content Placeholder 2"/>
          <p:cNvSpPr>
            <a:spLocks noGrp="1"/>
          </p:cNvSpPr>
          <p:nvPr>
            <p:ph idx="1"/>
          </p:nvPr>
        </p:nvSpPr>
        <p:spPr>
          <a:xfrm>
            <a:off x="457200" y="1295400"/>
            <a:ext cx="8305800" cy="4876800"/>
          </a:xfrm>
        </p:spPr>
        <p:txBody>
          <a:bodyPr>
            <a:noAutofit/>
          </a:bodyPr>
          <a:lstStyle/>
          <a:p>
            <a:pPr eaLnBrk="1" hangingPunct="1">
              <a:buFontTx/>
              <a:buNone/>
              <a:defRPr/>
            </a:pPr>
            <a:r>
              <a:rPr lang="en-US" sz="1800" b="1" dirty="0" smtClean="0">
                <a:solidFill>
                  <a:schemeClr val="accent6">
                    <a:lumMod val="50000"/>
                  </a:schemeClr>
                </a:solidFill>
                <a:latin typeface="Century Gothic" pitchFamily="34" charset="0"/>
              </a:rPr>
              <a:t>Mission Statement</a:t>
            </a:r>
          </a:p>
          <a:p>
            <a:pPr eaLnBrk="1" hangingPunct="1">
              <a:buFontTx/>
              <a:buNone/>
              <a:defRPr/>
            </a:pPr>
            <a:r>
              <a:rPr lang="en-US" sz="1800" b="1" dirty="0" smtClean="0">
                <a:solidFill>
                  <a:schemeClr val="accent6">
                    <a:lumMod val="50000"/>
                  </a:schemeClr>
                </a:solidFill>
                <a:latin typeface="Century Gothic" pitchFamily="34" charset="0"/>
              </a:rPr>
              <a:t>	To support the academic and administrative departments in the procurement of goods and services, which sustain, foster, and promote the teaching, research, and service mission of the University.</a:t>
            </a:r>
          </a:p>
          <a:p>
            <a:pPr eaLnBrk="1" hangingPunct="1">
              <a:buFontTx/>
              <a:buNone/>
              <a:defRPr/>
            </a:pPr>
            <a:endParaRPr lang="en-US" sz="1800" b="1" dirty="0" smtClean="0">
              <a:solidFill>
                <a:schemeClr val="accent6">
                  <a:lumMod val="50000"/>
                </a:schemeClr>
              </a:solidFill>
              <a:latin typeface="Century Gothic" pitchFamily="34" charset="0"/>
            </a:endParaRPr>
          </a:p>
          <a:p>
            <a:pPr eaLnBrk="1" hangingPunct="1">
              <a:buFontTx/>
              <a:buNone/>
              <a:defRPr/>
            </a:pPr>
            <a:r>
              <a:rPr lang="en-US" sz="1800" b="1" dirty="0" smtClean="0">
                <a:solidFill>
                  <a:schemeClr val="accent6">
                    <a:lumMod val="50000"/>
                  </a:schemeClr>
                </a:solidFill>
                <a:latin typeface="Century Gothic" pitchFamily="34" charset="0"/>
              </a:rPr>
              <a:t>Authority (6C7-7.130, F.A.C. and 1001.74, F.S.)</a:t>
            </a:r>
          </a:p>
          <a:p>
            <a:pPr lvl="1">
              <a:buFont typeface="Wingdings" pitchFamily="2" charset="2"/>
              <a:buChar char="§"/>
              <a:defRPr/>
            </a:pPr>
            <a:r>
              <a:rPr lang="en-US" sz="1800" b="1" dirty="0" smtClean="0">
                <a:solidFill>
                  <a:schemeClr val="accent6">
                    <a:lumMod val="50000"/>
                  </a:schemeClr>
                </a:solidFill>
                <a:latin typeface="Century Gothic" pitchFamily="34" charset="0"/>
              </a:rPr>
              <a:t>Develop purchasing procedures.</a:t>
            </a:r>
          </a:p>
          <a:p>
            <a:pPr lvl="1">
              <a:buFont typeface="Wingdings" pitchFamily="2" charset="2"/>
              <a:buChar char="§"/>
              <a:defRPr/>
            </a:pPr>
            <a:r>
              <a:rPr lang="en-US" sz="1800" b="1" dirty="0" smtClean="0">
                <a:solidFill>
                  <a:schemeClr val="accent6">
                    <a:lumMod val="50000"/>
                  </a:schemeClr>
                </a:solidFill>
                <a:latin typeface="Century Gothic" pitchFamily="34" charset="0"/>
              </a:rPr>
              <a:t>Canvas sources of supply and contracting for the purchase or lease of all commodities and contractual services for the University.</a:t>
            </a:r>
          </a:p>
          <a:p>
            <a:pPr lvl="1">
              <a:buFont typeface="Wingdings" pitchFamily="2" charset="2"/>
              <a:buChar char="§"/>
              <a:defRPr/>
            </a:pPr>
            <a:r>
              <a:rPr lang="en-US" sz="1800" b="1" dirty="0" smtClean="0">
                <a:solidFill>
                  <a:schemeClr val="accent6">
                    <a:lumMod val="50000"/>
                  </a:schemeClr>
                </a:solidFill>
                <a:latin typeface="Century Gothic" pitchFamily="34" charset="0"/>
              </a:rPr>
              <a:t>Recommend or advise the suspension or debarment of a contractor.</a:t>
            </a:r>
          </a:p>
          <a:p>
            <a:pPr lvl="1">
              <a:buFont typeface="Wingdings" pitchFamily="2" charset="2"/>
              <a:buChar char="§"/>
              <a:defRPr/>
            </a:pPr>
            <a:r>
              <a:rPr lang="en-US" sz="1800" b="1" dirty="0" smtClean="0">
                <a:solidFill>
                  <a:schemeClr val="accent6">
                    <a:lumMod val="50000"/>
                  </a:schemeClr>
                </a:solidFill>
                <a:latin typeface="Century Gothic" pitchFamily="34" charset="0"/>
              </a:rPr>
              <a:t>Plan and coordinate purchases in volume.</a:t>
            </a:r>
          </a:p>
          <a:p>
            <a:pPr lvl="1">
              <a:buFont typeface="Wingdings" pitchFamily="2" charset="2"/>
              <a:buChar char="§"/>
              <a:defRPr/>
            </a:pPr>
            <a:r>
              <a:rPr lang="en-US" sz="1800" b="1" dirty="0" smtClean="0">
                <a:solidFill>
                  <a:schemeClr val="accent6">
                    <a:lumMod val="50000"/>
                  </a:schemeClr>
                </a:solidFill>
                <a:latin typeface="Century Gothic" pitchFamily="34" charset="0"/>
              </a:rPr>
              <a:t>Develop an Annual Certification List to serve as a waiver of the competitive solicitation.</a:t>
            </a:r>
            <a:endParaRPr lang="en-US" sz="1800" b="1" dirty="0">
              <a:solidFill>
                <a:schemeClr val="accent6">
                  <a:lumMod val="50000"/>
                </a:schemeClr>
              </a:solidFill>
              <a:latin typeface="Century Gothic" pitchFamily="34" charset="0"/>
            </a:endParaRPr>
          </a:p>
        </p:txBody>
      </p:sp>
    </p:spTree>
    <p:extLst>
      <p:ext uri="{BB962C8B-B14F-4D97-AF65-F5344CB8AC3E}">
        <p14:creationId xmlns:p14="http://schemas.microsoft.com/office/powerpoint/2010/main" val="384094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PROCUREMENT GUIDELINES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36" name="Content Placeholder 2"/>
          <p:cNvSpPr txBox="1">
            <a:spLocks/>
          </p:cNvSpPr>
          <p:nvPr/>
        </p:nvSpPr>
        <p:spPr>
          <a:xfrm>
            <a:off x="381000" y="1219200"/>
            <a:ext cx="8534400" cy="5029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None/>
              <a:defRPr/>
            </a:pPr>
            <a:r>
              <a:rPr lang="en-US" sz="1800" b="1" dirty="0" smtClean="0">
                <a:latin typeface="Century Gothic" pitchFamily="34" charset="0"/>
              </a:rPr>
              <a:t>Purchasing involves the acquisition of:</a:t>
            </a:r>
          </a:p>
          <a:p>
            <a:pPr lvl="1">
              <a:buFont typeface="Wingdings" pitchFamily="2" charset="2"/>
              <a:buChar char="§"/>
              <a:defRPr/>
            </a:pPr>
            <a:r>
              <a:rPr lang="en-US" sz="1800" b="1" dirty="0" smtClean="0">
                <a:latin typeface="Century Gothic" pitchFamily="34" charset="0"/>
              </a:rPr>
              <a:t>Equipment</a:t>
            </a:r>
          </a:p>
          <a:p>
            <a:pPr lvl="1">
              <a:buFont typeface="Wingdings" pitchFamily="2" charset="2"/>
              <a:buChar char="§"/>
              <a:defRPr/>
            </a:pPr>
            <a:r>
              <a:rPr lang="en-US" sz="1800" b="1" dirty="0" smtClean="0">
                <a:latin typeface="Century Gothic" pitchFamily="34" charset="0"/>
              </a:rPr>
              <a:t>Supplies</a:t>
            </a:r>
          </a:p>
          <a:p>
            <a:pPr lvl="1">
              <a:buFont typeface="Wingdings" pitchFamily="2" charset="2"/>
              <a:buChar char="§"/>
              <a:defRPr/>
            </a:pPr>
            <a:r>
              <a:rPr lang="en-US" sz="1800" b="1" dirty="0" smtClean="0">
                <a:latin typeface="Century Gothic" pitchFamily="34" charset="0"/>
              </a:rPr>
              <a:t>Facility Improvement</a:t>
            </a:r>
          </a:p>
          <a:p>
            <a:pPr lvl="1">
              <a:buFont typeface="Wingdings" pitchFamily="2" charset="2"/>
              <a:buChar char="§"/>
              <a:defRPr/>
            </a:pPr>
            <a:r>
              <a:rPr lang="en-US" sz="1800" b="1" dirty="0" smtClean="0">
                <a:latin typeface="Century Gothic" pitchFamily="34" charset="0"/>
              </a:rPr>
              <a:t>Preventative Maintenance</a:t>
            </a:r>
          </a:p>
          <a:p>
            <a:pPr lvl="1">
              <a:buFont typeface="Wingdings" pitchFamily="2" charset="2"/>
              <a:buChar char="§"/>
              <a:defRPr/>
            </a:pPr>
            <a:r>
              <a:rPr lang="en-US" sz="1800" b="1" dirty="0" smtClean="0">
                <a:latin typeface="Century Gothic" pitchFamily="34" charset="0"/>
              </a:rPr>
              <a:t>Contractual Services</a:t>
            </a:r>
          </a:p>
          <a:p>
            <a:pPr lvl="1">
              <a:buFont typeface="Wingdings" pitchFamily="2" charset="2"/>
              <a:buChar char="§"/>
              <a:defRPr/>
            </a:pPr>
            <a:r>
              <a:rPr lang="en-US" sz="1800" b="1" dirty="0" smtClean="0">
                <a:latin typeface="Century Gothic" pitchFamily="34" charset="0"/>
              </a:rPr>
              <a:t>Leases of Space</a:t>
            </a:r>
          </a:p>
          <a:p>
            <a:pPr lvl="1">
              <a:buFont typeface="Wingdings" pitchFamily="2" charset="2"/>
              <a:buChar char="§"/>
              <a:defRPr/>
            </a:pPr>
            <a:endParaRPr lang="en-US" sz="1800" b="1" dirty="0">
              <a:latin typeface="Century Gothic" pitchFamily="34" charset="0"/>
            </a:endParaRPr>
          </a:p>
          <a:p>
            <a:pPr marL="0" lvl="1" indent="0">
              <a:buNone/>
              <a:defRPr/>
            </a:pPr>
            <a:r>
              <a:rPr lang="en-US" sz="1800" b="1" dirty="0" smtClean="0">
                <a:latin typeface="Century Gothic" pitchFamily="34" charset="0"/>
              </a:rPr>
              <a:t>Purchasing plays a role in:</a:t>
            </a:r>
          </a:p>
          <a:p>
            <a:pPr marL="685800" lvl="2">
              <a:buFont typeface="Wingdings" pitchFamily="2" charset="2"/>
              <a:buChar char="§"/>
              <a:defRPr/>
            </a:pPr>
            <a:r>
              <a:rPr lang="en-US" sz="1800" b="1" dirty="0" smtClean="0">
                <a:latin typeface="Century Gothic" pitchFamily="34" charset="0"/>
              </a:rPr>
              <a:t>Planning and preparation of specifications for bids</a:t>
            </a:r>
          </a:p>
          <a:p>
            <a:pPr marL="685800" lvl="2">
              <a:buFont typeface="Wingdings" pitchFamily="2" charset="2"/>
              <a:buChar char="§"/>
              <a:defRPr/>
            </a:pPr>
            <a:r>
              <a:rPr lang="en-US" sz="1800" b="1" dirty="0" smtClean="0">
                <a:latin typeface="Century Gothic" pitchFamily="34" charset="0"/>
              </a:rPr>
              <a:t>Solicitations</a:t>
            </a:r>
          </a:p>
          <a:p>
            <a:pPr marL="685800" lvl="2">
              <a:buFont typeface="Wingdings" pitchFamily="2" charset="2"/>
              <a:buChar char="§"/>
              <a:defRPr/>
            </a:pPr>
            <a:r>
              <a:rPr lang="en-US" sz="1800" b="1" dirty="0" smtClean="0">
                <a:latin typeface="Century Gothic" pitchFamily="34" charset="0"/>
              </a:rPr>
              <a:t>Award and administration of formal bids</a:t>
            </a:r>
          </a:p>
          <a:p>
            <a:pPr marL="685800" lvl="2">
              <a:buFont typeface="Wingdings" pitchFamily="2" charset="2"/>
              <a:buChar char="§"/>
              <a:defRPr/>
            </a:pPr>
            <a:r>
              <a:rPr lang="en-US" sz="1800" b="1" dirty="0" smtClean="0">
                <a:latin typeface="Century Gothic" pitchFamily="34" charset="0"/>
              </a:rPr>
              <a:t>Submitting informal requests for quotes</a:t>
            </a:r>
          </a:p>
          <a:p>
            <a:pPr marL="685800" lvl="2">
              <a:buFont typeface="Wingdings" pitchFamily="2" charset="2"/>
              <a:buChar char="§"/>
              <a:defRPr/>
            </a:pPr>
            <a:r>
              <a:rPr lang="en-US" sz="1800" b="1" dirty="0" smtClean="0">
                <a:latin typeface="Century Gothic" pitchFamily="34" charset="0"/>
              </a:rPr>
              <a:t>Diversity in contracts</a:t>
            </a:r>
            <a:endParaRPr lang="en-US" sz="1800" b="1" dirty="0">
              <a:latin typeface="Century Gothic" pitchFamily="34" charset="0"/>
            </a:endParaRPr>
          </a:p>
        </p:txBody>
      </p:sp>
    </p:spTree>
    <p:extLst>
      <p:ext uri="{BB962C8B-B14F-4D97-AF65-F5344CB8AC3E}">
        <p14:creationId xmlns:p14="http://schemas.microsoft.com/office/powerpoint/2010/main" val="2203252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EXEMPTIONS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36" name="Content Placeholder 2"/>
          <p:cNvSpPr txBox="1">
            <a:spLocks/>
          </p:cNvSpPr>
          <p:nvPr/>
        </p:nvSpPr>
        <p:spPr>
          <a:xfrm>
            <a:off x="0" y="1143000"/>
            <a:ext cx="8915400" cy="3124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FontTx/>
              <a:buNone/>
              <a:defRPr/>
            </a:pPr>
            <a:r>
              <a:rPr lang="en-US" sz="1800" b="1" dirty="0" smtClean="0">
                <a:latin typeface="Century Gothic" pitchFamily="34" charset="0"/>
              </a:rPr>
              <a:t>	Sole Source</a:t>
            </a:r>
          </a:p>
          <a:p>
            <a:pPr>
              <a:buFontTx/>
              <a:buNone/>
              <a:defRPr/>
            </a:pPr>
            <a:r>
              <a:rPr lang="en-US" sz="1800" b="1" dirty="0">
                <a:latin typeface="Century Gothic" pitchFamily="34" charset="0"/>
              </a:rPr>
              <a:t>	</a:t>
            </a:r>
            <a:endParaRPr lang="en-US" sz="1800" b="1" dirty="0" smtClean="0">
              <a:latin typeface="Century Gothic" pitchFamily="34" charset="0"/>
            </a:endParaRPr>
          </a:p>
          <a:p>
            <a:pPr>
              <a:buFontTx/>
              <a:buNone/>
              <a:defRPr/>
            </a:pPr>
            <a:r>
              <a:rPr lang="en-US" sz="1800" b="1" dirty="0">
                <a:latin typeface="Century Gothic" pitchFamily="34" charset="0"/>
              </a:rPr>
              <a:t>	</a:t>
            </a:r>
            <a:r>
              <a:rPr lang="en-US" sz="1800" b="1" dirty="0" smtClean="0">
                <a:latin typeface="Century Gothic" pitchFamily="34" charset="0"/>
              </a:rPr>
              <a:t>Commodities and contractual services purchased for any amount exceeding $50,000, available only from a single source, may be exempted from the bid requirements when the University certifies and documents that there is only one source of supply capable of meeting the University’s requirements. A purchase order may be issued for the noncompetitive item(s) when the Sole Source Certification is approved by the General Counsel and appropriate Vice President/Dean, and after posting it for 72 hours in a public place in the Purchasing Office.</a:t>
            </a:r>
          </a:p>
        </p:txBody>
      </p:sp>
    </p:spTree>
    <p:extLst>
      <p:ext uri="{BB962C8B-B14F-4D97-AF65-F5344CB8AC3E}">
        <p14:creationId xmlns:p14="http://schemas.microsoft.com/office/powerpoint/2010/main" val="4038536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EXEMPTIONS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36" name="Content Placeholder 2"/>
          <p:cNvSpPr txBox="1">
            <a:spLocks/>
          </p:cNvSpPr>
          <p:nvPr/>
        </p:nvSpPr>
        <p:spPr>
          <a:xfrm>
            <a:off x="0" y="1143000"/>
            <a:ext cx="8915400" cy="5410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FontTx/>
              <a:buNone/>
              <a:defRPr/>
            </a:pPr>
            <a:r>
              <a:rPr lang="en-US" sz="1800" b="1" dirty="0" smtClean="0">
                <a:solidFill>
                  <a:schemeClr val="accent6">
                    <a:lumMod val="50000"/>
                  </a:schemeClr>
                </a:solidFill>
                <a:latin typeface="Century Gothic" pitchFamily="34" charset="0"/>
              </a:rPr>
              <a:t>	Sponsored Research Exemption</a:t>
            </a:r>
          </a:p>
          <a:p>
            <a:pPr>
              <a:buFontTx/>
              <a:buNone/>
              <a:defRPr/>
            </a:pPr>
            <a:r>
              <a:rPr lang="en-US" sz="1800" b="1" dirty="0">
                <a:solidFill>
                  <a:schemeClr val="accent6">
                    <a:lumMod val="50000"/>
                  </a:schemeClr>
                </a:solidFill>
                <a:latin typeface="Century Gothic" pitchFamily="34" charset="0"/>
              </a:rPr>
              <a:t>	</a:t>
            </a:r>
            <a:endParaRPr lang="en-US" sz="1800" b="1" dirty="0" smtClean="0">
              <a:solidFill>
                <a:schemeClr val="accent6">
                  <a:lumMod val="50000"/>
                </a:schemeClr>
              </a:solidFill>
              <a:latin typeface="Century Gothic" pitchFamily="34" charset="0"/>
            </a:endParaRPr>
          </a:p>
          <a:p>
            <a:pPr>
              <a:buFontTx/>
              <a:buNone/>
              <a:defRPr/>
            </a:pPr>
            <a:r>
              <a:rPr lang="en-US" sz="1800" b="1" dirty="0">
                <a:solidFill>
                  <a:schemeClr val="accent6">
                    <a:lumMod val="50000"/>
                  </a:schemeClr>
                </a:solidFill>
                <a:latin typeface="Century Gothic" pitchFamily="34" charset="0"/>
              </a:rPr>
              <a:t>	</a:t>
            </a:r>
            <a:r>
              <a:rPr lang="en-US" sz="1800" b="1" dirty="0" smtClean="0">
                <a:solidFill>
                  <a:schemeClr val="accent6">
                    <a:lumMod val="50000"/>
                  </a:schemeClr>
                </a:solidFill>
                <a:latin typeface="Century Gothic" pitchFamily="34" charset="0"/>
              </a:rPr>
              <a:t>All purchases of a division of sponsored research shall be made in accordance with the policies and procedures of the university; however, upon certification addressed to the university president that it is necessary for the efficient or expeditious prosecution of a research project, the president may exempt the purchase of material, supplies, equipment, or services for research purposes from the general purchasing requirement of the Florida Statutes.</a:t>
            </a:r>
          </a:p>
        </p:txBody>
      </p:sp>
    </p:spTree>
    <p:extLst>
      <p:ext uri="{BB962C8B-B14F-4D97-AF65-F5344CB8AC3E}">
        <p14:creationId xmlns:p14="http://schemas.microsoft.com/office/powerpoint/2010/main" val="3629899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EXEMPTIONS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36" name="Content Placeholder 2"/>
          <p:cNvSpPr txBox="1">
            <a:spLocks/>
          </p:cNvSpPr>
          <p:nvPr/>
        </p:nvSpPr>
        <p:spPr>
          <a:xfrm>
            <a:off x="0" y="1143000"/>
            <a:ext cx="8915400" cy="54102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FontTx/>
              <a:buNone/>
              <a:defRPr/>
            </a:pPr>
            <a:r>
              <a:rPr lang="en-US" sz="1800" b="1" dirty="0" smtClean="0">
                <a:latin typeface="Century Gothic" pitchFamily="34" charset="0"/>
              </a:rPr>
              <a:t>	State Contract</a:t>
            </a:r>
          </a:p>
          <a:p>
            <a:pPr>
              <a:buFontTx/>
              <a:buNone/>
              <a:defRPr/>
            </a:pPr>
            <a:endParaRPr lang="en-US" sz="1800" b="1" dirty="0">
              <a:latin typeface="Century Gothic" pitchFamily="34" charset="0"/>
            </a:endParaRPr>
          </a:p>
          <a:p>
            <a:pPr>
              <a:buFontTx/>
              <a:buNone/>
              <a:defRPr/>
            </a:pPr>
            <a:r>
              <a:rPr lang="en-US" sz="1800" b="1" dirty="0" smtClean="0">
                <a:latin typeface="Century Gothic" pitchFamily="34" charset="0"/>
              </a:rPr>
              <a:t>	The University may acquire any commodity which is available on any contract or price agreement executed by the State Division of Purchasing when such purchase is most advantageous to the University, with price, quality, performance and other factors considered. All state contract purchases by the University are exempt from competitive bid requirements.</a:t>
            </a:r>
          </a:p>
        </p:txBody>
      </p:sp>
    </p:spTree>
    <p:extLst>
      <p:ext uri="{BB962C8B-B14F-4D97-AF65-F5344CB8AC3E}">
        <p14:creationId xmlns:p14="http://schemas.microsoft.com/office/powerpoint/2010/main" val="3807170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PURCHASING CYCLE</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ph idx="1"/>
          </p:nvPr>
        </p:nvSpPr>
        <p:spPr>
          <a:xfrm>
            <a:off x="457200" y="1524000"/>
            <a:ext cx="8382000" cy="2895600"/>
          </a:xfrm>
        </p:spPr>
        <p:txBody>
          <a:bodyPr/>
          <a:lstStyle/>
          <a:p>
            <a:pPr eaLnBrk="1" hangingPunct="1">
              <a:lnSpc>
                <a:spcPct val="80000"/>
              </a:lnSpc>
              <a:buFont typeface="Wingdings" pitchFamily="2" charset="2"/>
              <a:buChar char="§"/>
              <a:defRPr/>
            </a:pPr>
            <a:r>
              <a:rPr lang="en-US" sz="1800" b="1" dirty="0" smtClean="0">
                <a:latin typeface="Century Gothic" pitchFamily="34" charset="0"/>
              </a:rPr>
              <a:t>2 Calendar days if non-bid/quote requirement</a:t>
            </a:r>
          </a:p>
          <a:p>
            <a:pPr eaLnBrk="1" hangingPunct="1">
              <a:lnSpc>
                <a:spcPct val="80000"/>
              </a:lnSpc>
              <a:buFont typeface="Wingdings" pitchFamily="2" charset="2"/>
              <a:buChar char="§"/>
              <a:defRPr/>
            </a:pPr>
            <a:endParaRPr lang="en-US" sz="1050" b="1" dirty="0" smtClean="0">
              <a:latin typeface="Century Gothic" pitchFamily="34" charset="0"/>
            </a:endParaRPr>
          </a:p>
          <a:p>
            <a:pPr eaLnBrk="1" hangingPunct="1">
              <a:lnSpc>
                <a:spcPct val="80000"/>
              </a:lnSpc>
              <a:buFont typeface="Wingdings" pitchFamily="2" charset="2"/>
              <a:buChar char="§"/>
              <a:defRPr/>
            </a:pPr>
            <a:r>
              <a:rPr lang="en-US" sz="1800" b="1" dirty="0" smtClean="0">
                <a:latin typeface="Century Gothic" pitchFamily="34" charset="0"/>
              </a:rPr>
              <a:t>3 Calendar days if only oral quotations are required</a:t>
            </a:r>
          </a:p>
          <a:p>
            <a:pPr eaLnBrk="1" hangingPunct="1">
              <a:lnSpc>
                <a:spcPct val="80000"/>
              </a:lnSpc>
              <a:buFont typeface="Wingdings" pitchFamily="2" charset="2"/>
              <a:buChar char="§"/>
              <a:defRPr/>
            </a:pPr>
            <a:endParaRPr lang="en-US" sz="1050" b="1" dirty="0" smtClean="0">
              <a:latin typeface="Century Gothic" pitchFamily="34" charset="0"/>
            </a:endParaRPr>
          </a:p>
          <a:p>
            <a:pPr eaLnBrk="1" hangingPunct="1">
              <a:lnSpc>
                <a:spcPct val="80000"/>
              </a:lnSpc>
              <a:buFont typeface="Wingdings" pitchFamily="2" charset="2"/>
              <a:buChar char="§"/>
              <a:defRPr/>
            </a:pPr>
            <a:r>
              <a:rPr lang="en-US" sz="1800" b="1" dirty="0" smtClean="0">
                <a:latin typeface="Century Gothic" pitchFamily="34" charset="0"/>
              </a:rPr>
              <a:t>5 Calendar days if informal written quotation(s) is/are required</a:t>
            </a:r>
          </a:p>
          <a:p>
            <a:pPr eaLnBrk="1" hangingPunct="1">
              <a:lnSpc>
                <a:spcPct val="80000"/>
              </a:lnSpc>
              <a:buFont typeface="Wingdings" pitchFamily="2" charset="2"/>
              <a:buChar char="§"/>
              <a:defRPr/>
            </a:pPr>
            <a:endParaRPr lang="en-US" sz="1050" b="1" dirty="0" smtClean="0">
              <a:latin typeface="Century Gothic" pitchFamily="34" charset="0"/>
            </a:endParaRPr>
          </a:p>
          <a:p>
            <a:pPr eaLnBrk="1" hangingPunct="1">
              <a:lnSpc>
                <a:spcPct val="80000"/>
              </a:lnSpc>
              <a:buFont typeface="Wingdings" pitchFamily="2" charset="2"/>
              <a:buChar char="§"/>
              <a:defRPr/>
            </a:pPr>
            <a:r>
              <a:rPr lang="en-US" sz="1800" b="1" dirty="0" smtClean="0">
                <a:latin typeface="Century Gothic" pitchFamily="34" charset="0"/>
              </a:rPr>
              <a:t>30+ Calendar days if formal bids are required</a:t>
            </a:r>
          </a:p>
          <a:p>
            <a:pPr eaLnBrk="1" hangingPunct="1">
              <a:lnSpc>
                <a:spcPct val="80000"/>
              </a:lnSpc>
              <a:buFont typeface="Wingdings" pitchFamily="2" charset="2"/>
              <a:buChar char="§"/>
              <a:defRPr/>
            </a:pPr>
            <a:endParaRPr lang="en-US" sz="1050" b="1" dirty="0" smtClean="0">
              <a:latin typeface="Century Gothic" pitchFamily="34" charset="0"/>
            </a:endParaRPr>
          </a:p>
          <a:p>
            <a:pPr eaLnBrk="1" hangingPunct="1">
              <a:lnSpc>
                <a:spcPct val="80000"/>
              </a:lnSpc>
              <a:buFont typeface="Wingdings" pitchFamily="2" charset="2"/>
              <a:buChar char="§"/>
              <a:defRPr/>
            </a:pPr>
            <a:r>
              <a:rPr lang="en-US" sz="1800" b="1" dirty="0" smtClean="0">
                <a:latin typeface="Century Gothic" pitchFamily="34" charset="0"/>
              </a:rPr>
              <a:t>60+ Calendar days if formal Request for Proposal is required</a:t>
            </a:r>
          </a:p>
          <a:p>
            <a:pPr eaLnBrk="1" hangingPunct="1">
              <a:lnSpc>
                <a:spcPct val="80000"/>
              </a:lnSpc>
              <a:buFont typeface="Wingdings" pitchFamily="2" charset="2"/>
              <a:buChar char="§"/>
              <a:defRPr/>
            </a:pPr>
            <a:endParaRPr lang="en-US" sz="1050" b="1" dirty="0" smtClean="0">
              <a:latin typeface="Century Gothic" pitchFamily="34" charset="0"/>
            </a:endParaRPr>
          </a:p>
          <a:p>
            <a:pPr eaLnBrk="1" hangingPunct="1">
              <a:lnSpc>
                <a:spcPct val="80000"/>
              </a:lnSpc>
              <a:buFont typeface="Wingdings" pitchFamily="2" charset="2"/>
              <a:buChar char="§"/>
              <a:defRPr/>
            </a:pPr>
            <a:r>
              <a:rPr lang="en-US" sz="1800" b="1" dirty="0" smtClean="0">
                <a:latin typeface="Century Gothic" pitchFamily="34" charset="0"/>
              </a:rPr>
              <a:t>15-20 Additional days if external level approval(s) is/are needed for any of the above.</a:t>
            </a:r>
          </a:p>
          <a:p>
            <a:pPr eaLnBrk="1" hangingPunct="1">
              <a:buFont typeface="Wingdings" pitchFamily="2" charset="2"/>
              <a:buChar char="§"/>
              <a:defRPr/>
            </a:pPr>
            <a:endParaRPr lang="en-US" b="1" dirty="0">
              <a:latin typeface="Century Gothic" pitchFamily="34" charset="0"/>
            </a:endParaRPr>
          </a:p>
        </p:txBody>
      </p:sp>
    </p:spTree>
    <p:extLst>
      <p:ext uri="{BB962C8B-B14F-4D97-AF65-F5344CB8AC3E}">
        <p14:creationId xmlns:p14="http://schemas.microsoft.com/office/powerpoint/2010/main" val="2921950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14" y="2590800"/>
            <a:ext cx="8773886" cy="3657600"/>
          </a:xfrm>
        </p:spPr>
        <p:txBody>
          <a:bodyPr>
            <a:normAutofit/>
          </a:bodyPr>
          <a:lstStyle/>
          <a:p>
            <a:pPr algn="ctr">
              <a:lnSpc>
                <a:spcPct val="170000"/>
              </a:lnSpc>
              <a:buNone/>
            </a:pPr>
            <a:r>
              <a:rPr lang="en-US" sz="2000" b="1" dirty="0" smtClean="0">
                <a:latin typeface="Century Gothic" pitchFamily="34" charset="0"/>
              </a:rPr>
              <a:t>Which of the following are funds that have been set aside for projected expenses pending actual expenditure of the funds?</a:t>
            </a:r>
          </a:p>
          <a:p>
            <a:pPr algn="ctr">
              <a:buNone/>
            </a:pPr>
            <a:endParaRPr lang="en-US" sz="1800" b="1" dirty="0" smtClean="0">
              <a:latin typeface="Century Gothic" pitchFamily="34" charset="0"/>
            </a:endParaRPr>
          </a:p>
          <a:p>
            <a:pPr lvl="1">
              <a:lnSpc>
                <a:spcPct val="150000"/>
              </a:lnSpc>
              <a:buNone/>
            </a:pPr>
            <a:r>
              <a:rPr lang="en-US" sz="1700" b="1" dirty="0" smtClean="0">
                <a:latin typeface="Century Gothic" pitchFamily="34" charset="0"/>
              </a:rPr>
              <a:t>a. </a:t>
            </a:r>
            <a:r>
              <a:rPr lang="en-US" sz="1800" b="1" dirty="0" smtClean="0">
                <a:latin typeface="Century Gothic" pitchFamily="34" charset="0"/>
              </a:rPr>
              <a:t>Encumbrance Funds.</a:t>
            </a:r>
          </a:p>
          <a:p>
            <a:pPr lvl="1">
              <a:lnSpc>
                <a:spcPct val="150000"/>
              </a:lnSpc>
              <a:buNone/>
            </a:pPr>
            <a:r>
              <a:rPr lang="en-US" sz="1800" b="1" dirty="0" smtClean="0">
                <a:latin typeface="Century Gothic" pitchFamily="34" charset="0"/>
              </a:rPr>
              <a:t>b. Direct Funds.</a:t>
            </a:r>
          </a:p>
          <a:p>
            <a:pPr lvl="1">
              <a:lnSpc>
                <a:spcPct val="150000"/>
              </a:lnSpc>
              <a:buNone/>
            </a:pPr>
            <a:r>
              <a:rPr lang="en-US" sz="1800" b="1" dirty="0" smtClean="0">
                <a:latin typeface="Century Gothic" pitchFamily="34" charset="0"/>
              </a:rPr>
              <a:t>c. Indirect Funds.</a:t>
            </a:r>
          </a:p>
          <a:p>
            <a:pPr lvl="1">
              <a:lnSpc>
                <a:spcPct val="150000"/>
              </a:lnSpc>
              <a:buNone/>
            </a:pPr>
            <a:r>
              <a:rPr lang="en-US" sz="1800" b="1" dirty="0" smtClean="0">
                <a:latin typeface="Century Gothic" pitchFamily="34" charset="0"/>
              </a:rPr>
              <a:t>d. None of the Above.</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533400" y="3962400"/>
            <a:ext cx="3810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p>
        </p:txBody>
      </p:sp>
    </p:spTree>
    <p:extLst>
      <p:ext uri="{BB962C8B-B14F-4D97-AF65-F5344CB8AC3E}">
        <p14:creationId xmlns:p14="http://schemas.microsoft.com/office/powerpoint/2010/main" val="3470499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COMPLIANCE CONSIDERATIONS</a:t>
            </a:r>
          </a:p>
          <a:p>
            <a:pPr lvl="0" algn="ctr"/>
            <a:r>
              <a:rPr lang="en-US" sz="1600" b="1" cap="none" dirty="0" smtClean="0">
                <a:solidFill>
                  <a:schemeClr val="accent6">
                    <a:lumMod val="50000"/>
                  </a:schemeClr>
                </a:solidFill>
                <a:latin typeface="Century Gothic" pitchFamily="34" charset="0"/>
              </a:rPr>
              <a:t>Effort Reporting</a:t>
            </a:r>
            <a:endParaRPr lang="en-US" sz="1600" b="1" cap="none" dirty="0">
              <a:solidFill>
                <a:schemeClr val="accent6">
                  <a:lumMod val="50000"/>
                </a:schemeClr>
              </a:solidFill>
              <a:latin typeface="Century Gothic" pitchFamily="34" charset="0"/>
            </a:endParaRPr>
          </a:p>
        </p:txBody>
      </p:sp>
      <p:sp>
        <p:nvSpPr>
          <p:cNvPr id="2" name="TextBox 1"/>
          <p:cNvSpPr txBox="1"/>
          <p:nvPr/>
        </p:nvSpPr>
        <p:spPr>
          <a:xfrm>
            <a:off x="0" y="4690646"/>
            <a:ext cx="7543800" cy="338554"/>
          </a:xfrm>
          <a:prstGeom prst="rect">
            <a:avLst/>
          </a:prstGeom>
          <a:noFill/>
        </p:spPr>
        <p:txBody>
          <a:bodyPr wrap="square" rtlCol="0">
            <a:spAutoFit/>
          </a:bodyPr>
          <a:lstStyle/>
          <a:p>
            <a:pPr algn="ctr"/>
            <a:r>
              <a:rPr lang="en-US" sz="1600" b="1" dirty="0" smtClean="0">
                <a:solidFill>
                  <a:schemeClr val="accent6">
                    <a:lumMod val="75000"/>
                  </a:schemeClr>
                </a:solidFill>
                <a:latin typeface="Century Gothic" pitchFamily="34" charset="0"/>
              </a:rPr>
              <a:t>Kristin Wetherbee</a:t>
            </a:r>
            <a:endParaRPr lang="en-US" sz="1600" b="1" dirty="0">
              <a:solidFill>
                <a:schemeClr val="accent6">
                  <a:lumMod val="75000"/>
                </a:schemeClr>
              </a:solidFill>
              <a:latin typeface="Century Gothic" pitchFamily="34" charset="0"/>
            </a:endParaRPr>
          </a:p>
        </p:txBody>
      </p:sp>
    </p:spTree>
    <p:extLst>
      <p:ext uri="{BB962C8B-B14F-4D97-AF65-F5344CB8AC3E}">
        <p14:creationId xmlns:p14="http://schemas.microsoft.com/office/powerpoint/2010/main" val="2297930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EFFORT REPORTING</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4" name="Rectangle 3"/>
          <p:cNvSpPr txBox="1">
            <a:spLocks noChangeArrowheads="1"/>
          </p:cNvSpPr>
          <p:nvPr/>
        </p:nvSpPr>
        <p:spPr>
          <a:xfrm>
            <a:off x="685800" y="2057400"/>
            <a:ext cx="8153400" cy="9906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nSpc>
                <a:spcPct val="90000"/>
              </a:lnSpc>
              <a:buFontTx/>
              <a:buNone/>
            </a:pPr>
            <a:r>
              <a:rPr lang="en-US" sz="2000" b="1" dirty="0" smtClean="0">
                <a:latin typeface="Century Gothic" pitchFamily="34" charset="0"/>
              </a:rPr>
              <a:t>ef·fort (</a:t>
            </a:r>
            <a:r>
              <a:rPr lang="en-US" sz="2000" b="1" i="1" dirty="0" smtClean="0">
                <a:latin typeface="Century Gothic" pitchFamily="34" charset="0"/>
              </a:rPr>
              <a:t>n.</a:t>
            </a:r>
            <a:r>
              <a:rPr lang="en-US" sz="2000" b="1" dirty="0" smtClean="0">
                <a:latin typeface="Century Gothic" pitchFamily="34" charset="0"/>
              </a:rPr>
              <a:t>) - the proportion of time spent on any activity and expressed as a percentage of the total professional activity for which an individual is employed by the institution</a:t>
            </a:r>
            <a:endParaRPr lang="en-US" sz="2000" b="1" dirty="0">
              <a:latin typeface="Century Gothic" pitchFamily="34" charset="0"/>
            </a:endParaRPr>
          </a:p>
        </p:txBody>
      </p:sp>
      <p:sp>
        <p:nvSpPr>
          <p:cNvPr id="15" name="Rectangle 3"/>
          <p:cNvSpPr txBox="1">
            <a:spLocks noChangeArrowheads="1"/>
          </p:cNvSpPr>
          <p:nvPr/>
        </p:nvSpPr>
        <p:spPr>
          <a:xfrm>
            <a:off x="685800" y="3978275"/>
            <a:ext cx="8229600" cy="1279525"/>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nSpc>
                <a:spcPct val="90000"/>
              </a:lnSpc>
              <a:buFontTx/>
              <a:buNone/>
            </a:pPr>
            <a:r>
              <a:rPr lang="en-US" sz="2000" b="1" u="sng" dirty="0" smtClean="0">
                <a:latin typeface="Century Gothic" pitchFamily="34" charset="0"/>
              </a:rPr>
              <a:t>Effort Reporting</a:t>
            </a:r>
            <a:r>
              <a:rPr lang="en-US" sz="2000" b="1" dirty="0" smtClean="0">
                <a:latin typeface="Century Gothic" pitchFamily="34" charset="0"/>
              </a:rPr>
              <a:t> is the only means that the Federal Government </a:t>
            </a:r>
          </a:p>
          <a:p>
            <a:pPr>
              <a:lnSpc>
                <a:spcPct val="90000"/>
              </a:lnSpc>
              <a:buFontTx/>
              <a:buNone/>
            </a:pPr>
            <a:r>
              <a:rPr lang="en-US" sz="2000" b="1" dirty="0" smtClean="0">
                <a:latin typeface="Century Gothic" pitchFamily="34" charset="0"/>
              </a:rPr>
              <a:t>has to verify that salary dollars were charged properly,</a:t>
            </a:r>
          </a:p>
          <a:p>
            <a:pPr>
              <a:lnSpc>
                <a:spcPct val="90000"/>
              </a:lnSpc>
              <a:buFontTx/>
              <a:buNone/>
            </a:pPr>
            <a:r>
              <a:rPr lang="en-US" sz="2000" b="1" dirty="0" smtClean="0">
                <a:latin typeface="Century Gothic" pitchFamily="34" charset="0"/>
              </a:rPr>
              <a:t>either as a </a:t>
            </a:r>
            <a:r>
              <a:rPr lang="en-US" sz="2000" b="1" u="sng" dirty="0" smtClean="0">
                <a:latin typeface="Century Gothic" pitchFamily="34" charset="0"/>
              </a:rPr>
              <a:t>direct-charge</a:t>
            </a:r>
            <a:r>
              <a:rPr lang="en-US" sz="2000" b="1" dirty="0" smtClean="0">
                <a:latin typeface="Century Gothic" pitchFamily="34" charset="0"/>
              </a:rPr>
              <a:t> or </a:t>
            </a:r>
            <a:r>
              <a:rPr lang="en-US" sz="2000" b="1" u="sng" dirty="0" smtClean="0">
                <a:latin typeface="Century Gothic" pitchFamily="34" charset="0"/>
              </a:rPr>
              <a:t>cost-share.</a:t>
            </a:r>
            <a:endParaRPr lang="en-US" sz="2000" b="1" u="sng" dirty="0">
              <a:latin typeface="Century Gothic" pitchFamily="34" charset="0"/>
            </a:endParaRPr>
          </a:p>
        </p:txBody>
      </p:sp>
    </p:spTree>
    <p:extLst>
      <p:ext uri="{BB962C8B-B14F-4D97-AF65-F5344CB8AC3E}">
        <p14:creationId xmlns:p14="http://schemas.microsoft.com/office/powerpoint/2010/main" val="3980095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EFFORT REPORTING</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Rectangle 3"/>
          <p:cNvSpPr txBox="1">
            <a:spLocks noChangeArrowheads="1"/>
          </p:cNvSpPr>
          <p:nvPr/>
        </p:nvSpPr>
        <p:spPr>
          <a:xfrm>
            <a:off x="4641850" y="2970213"/>
            <a:ext cx="3816350" cy="2562225"/>
          </a:xfrm>
          <a:prstGeom prst="rect">
            <a:avLst/>
          </a:prstGeom>
        </p:spPr>
        <p:txBody>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nSpc>
                <a:spcPct val="90000"/>
              </a:lnSpc>
              <a:buFontTx/>
              <a:buNone/>
            </a:pPr>
            <a:endParaRPr lang="en-US" sz="1600" b="1" dirty="0" smtClean="0">
              <a:latin typeface="Century Gothic" pitchFamily="34" charset="0"/>
            </a:endParaRPr>
          </a:p>
          <a:p>
            <a:pPr>
              <a:lnSpc>
                <a:spcPct val="90000"/>
              </a:lnSpc>
              <a:buFontTx/>
              <a:buNone/>
            </a:pPr>
            <a:endParaRPr lang="en-US" sz="1600" b="1" dirty="0" smtClean="0">
              <a:latin typeface="Century Gothic" pitchFamily="34" charset="0"/>
            </a:endParaRPr>
          </a:p>
          <a:p>
            <a:pPr algn="ctr">
              <a:lnSpc>
                <a:spcPct val="90000"/>
              </a:lnSpc>
              <a:buFontTx/>
              <a:buNone/>
            </a:pPr>
            <a:r>
              <a:rPr lang="en-US" sz="1600" b="1" dirty="0" smtClean="0">
                <a:latin typeface="Century Gothic" pitchFamily="34" charset="0"/>
              </a:rPr>
              <a:t>For Faculty, this usually means:</a:t>
            </a:r>
          </a:p>
          <a:p>
            <a:pPr lvl="2">
              <a:lnSpc>
                <a:spcPct val="90000"/>
              </a:lnSpc>
              <a:buFont typeface="Monotype Sorts" pitchFamily="2" charset="2"/>
              <a:buNone/>
            </a:pPr>
            <a:r>
              <a:rPr lang="en-US" sz="2800" b="1" dirty="0" smtClean="0">
                <a:latin typeface="Century Gothic" pitchFamily="34" charset="0"/>
              </a:rPr>
              <a:t>Teaching</a:t>
            </a:r>
          </a:p>
          <a:p>
            <a:pPr lvl="2">
              <a:lnSpc>
                <a:spcPct val="90000"/>
              </a:lnSpc>
              <a:buFont typeface="Monotype Sorts" pitchFamily="2" charset="2"/>
              <a:buNone/>
            </a:pPr>
            <a:r>
              <a:rPr lang="en-US" sz="2800" b="1" dirty="0" smtClean="0">
                <a:latin typeface="Century Gothic" pitchFamily="34" charset="0"/>
              </a:rPr>
              <a:t>Research</a:t>
            </a:r>
          </a:p>
          <a:p>
            <a:pPr lvl="2">
              <a:lnSpc>
                <a:spcPct val="90000"/>
              </a:lnSpc>
              <a:buFont typeface="Monotype Sorts" pitchFamily="2" charset="2"/>
              <a:buNone/>
            </a:pPr>
            <a:r>
              <a:rPr lang="en-US" sz="2800" b="1" dirty="0" smtClean="0">
                <a:latin typeface="Century Gothic" pitchFamily="34" charset="0"/>
              </a:rPr>
              <a:t>Service</a:t>
            </a:r>
            <a:endParaRPr lang="en-US" sz="2800" b="1" dirty="0">
              <a:latin typeface="Century Gothic" pitchFamily="34" charset="0"/>
            </a:endParaRPr>
          </a:p>
        </p:txBody>
      </p:sp>
      <p:pic>
        <p:nvPicPr>
          <p:cNvPr id="8" name="Picture 4" descr="MCBS00917_0000[1]"/>
          <p:cNvPicPr>
            <a:picLocks noGrp="1" noChangeAspect="1" noChangeArrowheads="1"/>
          </p:cNvPicPr>
          <p:nvPr>
            <p:ph sz="quarter" idx="4294967295"/>
          </p:nvPr>
        </p:nvPicPr>
        <p:blipFill>
          <a:blip r:embed="rId3" cstate="print"/>
          <a:srcRect/>
          <a:stretch>
            <a:fillRect/>
          </a:stretch>
        </p:blipFill>
        <p:spPr>
          <a:xfrm>
            <a:off x="1046163" y="2339975"/>
            <a:ext cx="3529012" cy="3327400"/>
          </a:xfrm>
          <a:prstGeom prst="rect">
            <a:avLst/>
          </a:prstGeom>
          <a:noFill/>
          <a:ln/>
        </p:spPr>
      </p:pic>
      <p:sp>
        <p:nvSpPr>
          <p:cNvPr id="11" name="Text Box 5"/>
          <p:cNvSpPr txBox="1">
            <a:spLocks noChangeArrowheads="1"/>
          </p:cNvSpPr>
          <p:nvPr/>
        </p:nvSpPr>
        <p:spPr bwMode="auto">
          <a:xfrm>
            <a:off x="2819400" y="1905000"/>
            <a:ext cx="5943600" cy="701731"/>
          </a:xfrm>
          <a:prstGeom prst="rect">
            <a:avLst/>
          </a:prstGeom>
          <a:noFill/>
          <a:ln w="9525">
            <a:noFill/>
            <a:miter lim="800000"/>
            <a:headEnd/>
            <a:tailEnd/>
          </a:ln>
          <a:effectLst/>
        </p:spPr>
        <p:txBody>
          <a:bodyPr wrap="square">
            <a:spAutoFit/>
          </a:bodyPr>
          <a:lstStyle/>
          <a:p>
            <a:pPr eaLnBrk="1" hangingPunct="1">
              <a:spcBef>
                <a:spcPct val="20000"/>
              </a:spcBef>
              <a:buNone/>
            </a:pPr>
            <a:r>
              <a:rPr lang="en-US" b="1" dirty="0" smtClean="0">
                <a:latin typeface="Century Gothic" pitchFamily="34" charset="0"/>
              </a:rPr>
              <a:t>Employees </a:t>
            </a:r>
            <a:r>
              <a:rPr lang="en-US" b="1" dirty="0">
                <a:latin typeface="Century Gothic" pitchFamily="34" charset="0"/>
              </a:rPr>
              <a:t>must account </a:t>
            </a:r>
            <a:r>
              <a:rPr lang="en-US" b="1" dirty="0" smtClean="0">
                <a:latin typeface="Century Gothic" pitchFamily="34" charset="0"/>
              </a:rPr>
              <a:t>for</a:t>
            </a:r>
          </a:p>
          <a:p>
            <a:pPr eaLnBrk="1" hangingPunct="1">
              <a:spcBef>
                <a:spcPct val="20000"/>
              </a:spcBef>
              <a:buNone/>
            </a:pPr>
            <a:r>
              <a:rPr lang="en-US" b="1" dirty="0" smtClean="0">
                <a:latin typeface="Century Gothic" pitchFamily="34" charset="0"/>
              </a:rPr>
              <a:t>all activities in </a:t>
            </a:r>
            <a:r>
              <a:rPr lang="en-US" b="1" dirty="0">
                <a:latin typeface="Century Gothic" pitchFamily="34" charset="0"/>
              </a:rPr>
              <a:t>their </a:t>
            </a:r>
            <a:r>
              <a:rPr lang="en-US" b="1" dirty="0" smtClean="0">
                <a:latin typeface="Century Gothic" pitchFamily="34" charset="0"/>
              </a:rPr>
              <a:t>assignment</a:t>
            </a:r>
            <a:endParaRPr lang="en-US" b="1" dirty="0">
              <a:latin typeface="Century Gothic" pitchFamily="34" charset="0"/>
            </a:endParaRPr>
          </a:p>
        </p:txBody>
      </p:sp>
    </p:spTree>
    <p:extLst>
      <p:ext uri="{BB962C8B-B14F-4D97-AF65-F5344CB8AC3E}">
        <p14:creationId xmlns:p14="http://schemas.microsoft.com/office/powerpoint/2010/main" val="424327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indent="0" algn="ctr">
              <a:buFontTx/>
              <a:buNone/>
              <a:tabLst>
                <a:tab pos="292100" algn="l"/>
                <a:tab pos="571500" algn="l"/>
              </a:tabLst>
            </a:pPr>
            <a:r>
              <a:rPr lang="en-US" sz="3600" b="1" dirty="0">
                <a:solidFill>
                  <a:schemeClr val="accent6"/>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228600" y="1219200"/>
            <a:ext cx="8763000" cy="1200329"/>
          </a:xfrm>
          <a:prstGeom prst="rect">
            <a:avLst/>
          </a:prstGeom>
          <a:noFill/>
        </p:spPr>
        <p:txBody>
          <a:bodyPr wrap="square" rtlCol="0">
            <a:spAutoFit/>
          </a:bodyPr>
          <a:lstStyle/>
          <a:p>
            <a:pPr algn="ctr"/>
            <a:r>
              <a:rPr lang="en-US" sz="2400" b="1" dirty="0" smtClean="0">
                <a:latin typeface="Century Gothic" pitchFamily="34" charset="0"/>
              </a:rPr>
              <a:t>Interested in Certification?</a:t>
            </a:r>
          </a:p>
          <a:p>
            <a:pPr algn="ctr"/>
            <a:r>
              <a:rPr lang="en-US" sz="2400" b="1" dirty="0" smtClean="0">
                <a:latin typeface="Century Gothic" pitchFamily="34" charset="0"/>
              </a:rPr>
              <a:t>Want to Be a Certified Research Administrator?</a:t>
            </a:r>
          </a:p>
          <a:p>
            <a:pPr algn="ctr"/>
            <a:r>
              <a:rPr lang="en-US" sz="2400" b="1" dirty="0" smtClean="0">
                <a:latin typeface="Century Gothic" pitchFamily="34" charset="0"/>
                <a:hlinkClick r:id="rId3"/>
              </a:rPr>
              <a:t>http</a:t>
            </a:r>
            <a:r>
              <a:rPr lang="en-US" sz="2400" b="1" dirty="0">
                <a:latin typeface="Century Gothic" pitchFamily="34" charset="0"/>
                <a:hlinkClick r:id="rId3"/>
              </a:rPr>
              <a:t>://www.cra-cert.org</a:t>
            </a:r>
            <a:r>
              <a:rPr lang="en-US" sz="2400" b="1" dirty="0" smtClean="0">
                <a:latin typeface="Century Gothic" pitchFamily="34" charset="0"/>
                <a:hlinkClick r:id="rId3"/>
              </a:rPr>
              <a:t>/</a:t>
            </a:r>
            <a:endParaRPr lang="en-US" sz="2400" b="1" dirty="0" smtClean="0">
              <a:latin typeface="Century Gothic" pitchFamily="34" charset="0"/>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5214" y="2667000"/>
            <a:ext cx="2849772" cy="227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17714" y="5181600"/>
            <a:ext cx="8763000" cy="830997"/>
          </a:xfrm>
          <a:prstGeom prst="rect">
            <a:avLst/>
          </a:prstGeom>
          <a:noFill/>
        </p:spPr>
        <p:txBody>
          <a:bodyPr wrap="square" rtlCol="0">
            <a:spAutoFit/>
          </a:bodyPr>
          <a:lstStyle/>
          <a:p>
            <a:pPr algn="ctr"/>
            <a:r>
              <a:rPr lang="en-US" sz="2400" b="1" dirty="0" smtClean="0">
                <a:latin typeface="Century Gothic" pitchFamily="34" charset="0"/>
              </a:rPr>
              <a:t>Email Doshie Walker to let her know that you are interested in attending the CRA study group!</a:t>
            </a:r>
          </a:p>
        </p:txBody>
      </p:sp>
    </p:spTree>
    <p:extLst>
      <p:ext uri="{BB962C8B-B14F-4D97-AF65-F5344CB8AC3E}">
        <p14:creationId xmlns:p14="http://schemas.microsoft.com/office/powerpoint/2010/main" val="33350989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EFFORT REPORTING</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3" name="TextBox 2"/>
          <p:cNvSpPr txBox="1"/>
          <p:nvPr/>
        </p:nvSpPr>
        <p:spPr>
          <a:xfrm>
            <a:off x="457200" y="1447800"/>
            <a:ext cx="8305800" cy="369332"/>
          </a:xfrm>
          <a:prstGeom prst="rect">
            <a:avLst/>
          </a:prstGeom>
          <a:noFill/>
        </p:spPr>
        <p:txBody>
          <a:bodyPr wrap="square" rtlCol="0">
            <a:spAutoFit/>
          </a:bodyPr>
          <a:lstStyle/>
          <a:p>
            <a:r>
              <a:rPr lang="en-US" b="1" dirty="0" smtClean="0">
                <a:solidFill>
                  <a:schemeClr val="accent6">
                    <a:lumMod val="50000"/>
                  </a:schemeClr>
                </a:solidFill>
                <a:latin typeface="Century Gothic" pitchFamily="34" charset="0"/>
              </a:rPr>
              <a:t>Who has to certify effort?</a:t>
            </a:r>
            <a:endParaRPr lang="en-US" b="1" dirty="0">
              <a:solidFill>
                <a:schemeClr val="accent6">
                  <a:lumMod val="50000"/>
                </a:schemeClr>
              </a:solidFill>
              <a:latin typeface="Century Gothic" pitchFamily="34" charset="0"/>
            </a:endParaRPr>
          </a:p>
        </p:txBody>
      </p:sp>
      <p:sp>
        <p:nvSpPr>
          <p:cNvPr id="14" name="Rectangle 3"/>
          <p:cNvSpPr txBox="1">
            <a:spLocks noChangeArrowheads="1"/>
          </p:cNvSpPr>
          <p:nvPr/>
        </p:nvSpPr>
        <p:spPr>
          <a:xfrm>
            <a:off x="713014" y="2286000"/>
            <a:ext cx="7772400" cy="16970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nSpc>
                <a:spcPct val="90000"/>
              </a:lnSpc>
              <a:buFontTx/>
              <a:buNone/>
            </a:pPr>
            <a:r>
              <a:rPr lang="en-US" sz="1800" b="1" dirty="0" smtClean="0">
                <a:solidFill>
                  <a:schemeClr val="accent6">
                    <a:lumMod val="50000"/>
                  </a:schemeClr>
                </a:solidFill>
                <a:latin typeface="Century Gothic" pitchFamily="34" charset="0"/>
              </a:rPr>
              <a:t>Any individual (Faculty, A&amp;P, USPS, OPS) who works any portion </a:t>
            </a:r>
          </a:p>
          <a:p>
            <a:pPr>
              <a:lnSpc>
                <a:spcPct val="90000"/>
              </a:lnSpc>
              <a:buFontTx/>
              <a:buNone/>
            </a:pPr>
            <a:r>
              <a:rPr lang="en-US" sz="1800" b="1" dirty="0" smtClean="0">
                <a:solidFill>
                  <a:schemeClr val="accent6">
                    <a:lumMod val="50000"/>
                  </a:schemeClr>
                </a:solidFill>
                <a:latin typeface="Century Gothic" pitchFamily="34" charset="0"/>
              </a:rPr>
              <a:t>of their time on sponsored projects or activities whether </a:t>
            </a:r>
          </a:p>
          <a:p>
            <a:pPr>
              <a:lnSpc>
                <a:spcPct val="90000"/>
              </a:lnSpc>
              <a:buFontTx/>
              <a:buNone/>
            </a:pPr>
            <a:r>
              <a:rPr lang="en-US" sz="1800" b="1" dirty="0" smtClean="0">
                <a:solidFill>
                  <a:schemeClr val="accent6">
                    <a:lumMod val="50000"/>
                  </a:schemeClr>
                </a:solidFill>
                <a:latin typeface="Century Gothic" pitchFamily="34" charset="0"/>
              </a:rPr>
              <a:t>compensated or uncompensated by that project is required to </a:t>
            </a:r>
          </a:p>
          <a:p>
            <a:pPr>
              <a:lnSpc>
                <a:spcPct val="90000"/>
              </a:lnSpc>
              <a:buFontTx/>
              <a:buNone/>
            </a:pPr>
            <a:r>
              <a:rPr lang="en-US" sz="1800" b="1" dirty="0" smtClean="0">
                <a:solidFill>
                  <a:schemeClr val="accent6">
                    <a:lumMod val="50000"/>
                  </a:schemeClr>
                </a:solidFill>
                <a:latin typeface="Century Gothic" pitchFamily="34" charset="0"/>
              </a:rPr>
              <a:t>certify effort.</a:t>
            </a:r>
            <a:endParaRPr lang="en-US" sz="1800" b="1" dirty="0">
              <a:solidFill>
                <a:schemeClr val="accent6">
                  <a:lumMod val="50000"/>
                </a:schemeClr>
              </a:solidFill>
              <a:latin typeface="Century Gothic" pitchFamily="34" charset="0"/>
            </a:endParaRPr>
          </a:p>
        </p:txBody>
      </p:sp>
    </p:spTree>
    <p:extLst>
      <p:ext uri="{BB962C8B-B14F-4D97-AF65-F5344CB8AC3E}">
        <p14:creationId xmlns:p14="http://schemas.microsoft.com/office/powerpoint/2010/main" val="3806366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EFFORT REPORTING</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3" name="TextBox 2"/>
          <p:cNvSpPr txBox="1"/>
          <p:nvPr/>
        </p:nvSpPr>
        <p:spPr>
          <a:xfrm>
            <a:off x="457200" y="1447800"/>
            <a:ext cx="8305800" cy="369332"/>
          </a:xfrm>
          <a:prstGeom prst="rect">
            <a:avLst/>
          </a:prstGeom>
          <a:noFill/>
        </p:spPr>
        <p:txBody>
          <a:bodyPr wrap="square" rtlCol="0">
            <a:spAutoFit/>
          </a:bodyPr>
          <a:lstStyle/>
          <a:p>
            <a:r>
              <a:rPr lang="en-US" b="1" dirty="0" smtClean="0">
                <a:solidFill>
                  <a:schemeClr val="accent6">
                    <a:lumMod val="50000"/>
                  </a:schemeClr>
                </a:solidFill>
                <a:latin typeface="Century Gothic" pitchFamily="34" charset="0"/>
              </a:rPr>
              <a:t>When should one certify?</a:t>
            </a:r>
            <a:endParaRPr lang="en-US" b="1" dirty="0">
              <a:solidFill>
                <a:schemeClr val="accent6">
                  <a:lumMod val="50000"/>
                </a:schemeClr>
              </a:solidFill>
              <a:latin typeface="Century Gothic" pitchFamily="34" charset="0"/>
            </a:endParaRPr>
          </a:p>
        </p:txBody>
      </p:sp>
      <p:sp>
        <p:nvSpPr>
          <p:cNvPr id="14" name="Rectangle 3"/>
          <p:cNvSpPr txBox="1">
            <a:spLocks noChangeArrowheads="1"/>
          </p:cNvSpPr>
          <p:nvPr/>
        </p:nvSpPr>
        <p:spPr>
          <a:xfrm>
            <a:off x="713014" y="2286000"/>
            <a:ext cx="7772400" cy="16970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lnSpc>
                <a:spcPct val="90000"/>
              </a:lnSpc>
              <a:buFont typeface="Arial" pitchFamily="34" charset="0"/>
              <a:buChar char="•"/>
            </a:pPr>
            <a:r>
              <a:rPr lang="en-US" sz="1800" b="1" dirty="0" smtClean="0">
                <a:solidFill>
                  <a:schemeClr val="accent6">
                    <a:lumMod val="50000"/>
                  </a:schemeClr>
                </a:solidFill>
                <a:latin typeface="Century Gothic" pitchFamily="34" charset="0"/>
              </a:rPr>
              <a:t>According to A-21, at least twice per year</a:t>
            </a:r>
          </a:p>
          <a:p>
            <a:pPr>
              <a:lnSpc>
                <a:spcPct val="90000"/>
              </a:lnSpc>
              <a:buFont typeface="Arial" pitchFamily="34" charset="0"/>
              <a:buChar char="•"/>
            </a:pPr>
            <a:endParaRPr lang="en-US" sz="1800" b="1" dirty="0">
              <a:solidFill>
                <a:schemeClr val="accent6">
                  <a:lumMod val="50000"/>
                </a:schemeClr>
              </a:solidFill>
              <a:latin typeface="Century Gothic" pitchFamily="34" charset="0"/>
            </a:endParaRPr>
          </a:p>
          <a:p>
            <a:pPr>
              <a:lnSpc>
                <a:spcPct val="90000"/>
              </a:lnSpc>
              <a:buFont typeface="Arial" pitchFamily="34" charset="0"/>
              <a:buChar char="•"/>
            </a:pPr>
            <a:r>
              <a:rPr lang="en-US" sz="1800" b="1" dirty="0" smtClean="0">
                <a:solidFill>
                  <a:schemeClr val="accent6">
                    <a:lumMod val="50000"/>
                  </a:schemeClr>
                </a:solidFill>
                <a:latin typeface="Century Gothic" pitchFamily="34" charset="0"/>
              </a:rPr>
              <a:t>At UCF, it is 3 times per year (at the end of each semester)</a:t>
            </a:r>
            <a:endParaRPr lang="en-US" sz="1800" b="1" dirty="0">
              <a:solidFill>
                <a:schemeClr val="accent6">
                  <a:lumMod val="50000"/>
                </a:schemeClr>
              </a:solidFill>
              <a:latin typeface="Century Gothic" pitchFamily="34" charset="0"/>
            </a:endParaRPr>
          </a:p>
        </p:txBody>
      </p:sp>
    </p:spTree>
    <p:extLst>
      <p:ext uri="{BB962C8B-B14F-4D97-AF65-F5344CB8AC3E}">
        <p14:creationId xmlns:p14="http://schemas.microsoft.com/office/powerpoint/2010/main" val="2833338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EFFORT REPORTING</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Rectangle 3"/>
          <p:cNvSpPr txBox="1">
            <a:spLocks noChangeArrowheads="1"/>
          </p:cNvSpPr>
          <p:nvPr/>
        </p:nvSpPr>
        <p:spPr>
          <a:xfrm>
            <a:off x="457200" y="1447800"/>
            <a:ext cx="8458200" cy="48768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609600" indent="-609600">
              <a:lnSpc>
                <a:spcPct val="80000"/>
              </a:lnSpc>
              <a:buFontTx/>
              <a:buNone/>
            </a:pPr>
            <a:r>
              <a:rPr lang="en-US" sz="1800" b="1" dirty="0" smtClean="0">
                <a:solidFill>
                  <a:schemeClr val="accent6">
                    <a:lumMod val="50000"/>
                  </a:schemeClr>
                </a:solidFill>
                <a:latin typeface="Century Gothic" pitchFamily="34" charset="0"/>
              </a:rPr>
              <a:t>Important Things to Consider</a:t>
            </a:r>
          </a:p>
          <a:p>
            <a:pPr marL="609600" indent="-609600">
              <a:lnSpc>
                <a:spcPct val="80000"/>
              </a:lnSpc>
              <a:buFontTx/>
              <a:buNone/>
            </a:pPr>
            <a:endParaRPr lang="en-US" sz="1800" b="1" dirty="0" smtClean="0">
              <a:solidFill>
                <a:schemeClr val="accent6">
                  <a:lumMod val="50000"/>
                </a:schemeClr>
              </a:solidFill>
              <a:latin typeface="Century Gothic" pitchFamily="34" charset="0"/>
            </a:endParaRPr>
          </a:p>
          <a:p>
            <a:pPr>
              <a:lnSpc>
                <a:spcPct val="80000"/>
              </a:lnSpc>
              <a:spcBef>
                <a:spcPts val="3000"/>
              </a:spcBef>
              <a:buFont typeface="Wingdings" pitchFamily="2" charset="2"/>
              <a:buChar char="§"/>
            </a:pPr>
            <a:r>
              <a:rPr lang="en-US" sz="1800" b="1" dirty="0" smtClean="0">
                <a:solidFill>
                  <a:schemeClr val="accent6">
                    <a:lumMod val="50000"/>
                  </a:schemeClr>
                </a:solidFill>
                <a:latin typeface="Century Gothic" pitchFamily="34" charset="0"/>
              </a:rPr>
              <a:t>Effort reporting is a reasonable estimate, not an exact science.</a:t>
            </a:r>
            <a:endParaRPr lang="en-US" sz="1800" b="1" u="sng" dirty="0" smtClean="0">
              <a:solidFill>
                <a:schemeClr val="accent6">
                  <a:lumMod val="50000"/>
                </a:schemeClr>
              </a:solidFill>
              <a:latin typeface="Century Gothic" pitchFamily="34" charset="0"/>
            </a:endParaRPr>
          </a:p>
          <a:p>
            <a:pPr marL="990600" lvl="1" indent="-419100">
              <a:lnSpc>
                <a:spcPct val="80000"/>
              </a:lnSpc>
              <a:spcBef>
                <a:spcPts val="3000"/>
              </a:spcBef>
              <a:buFont typeface="Wingdings" pitchFamily="2" charset="2"/>
              <a:buChar char="§"/>
            </a:pPr>
            <a:r>
              <a:rPr lang="en-US" sz="1800" b="1" u="sng" dirty="0" smtClean="0">
                <a:solidFill>
                  <a:schemeClr val="accent6">
                    <a:lumMod val="50000"/>
                  </a:schemeClr>
                </a:solidFill>
                <a:latin typeface="Century Gothic" pitchFamily="34" charset="0"/>
              </a:rPr>
              <a:t>Degree of Tolerance</a:t>
            </a:r>
            <a:r>
              <a:rPr lang="en-US" sz="1800" b="1" dirty="0" smtClean="0">
                <a:solidFill>
                  <a:schemeClr val="accent6">
                    <a:lumMod val="50000"/>
                  </a:schemeClr>
                </a:solidFill>
                <a:latin typeface="Century Gothic" pitchFamily="34" charset="0"/>
              </a:rPr>
              <a:t>: Certification must rely on a reasonable estimate of effort during a specified time period, and when estimating, a degree of tolerance is acceptable and appropriate. UCF recognizes this degree of tolerance to be no more than +/- 5%.</a:t>
            </a:r>
          </a:p>
          <a:p>
            <a:pPr marL="990600" lvl="1" indent="-419100">
              <a:lnSpc>
                <a:spcPct val="80000"/>
              </a:lnSpc>
              <a:spcBef>
                <a:spcPts val="3000"/>
              </a:spcBef>
              <a:buFont typeface="Wingdings" pitchFamily="2" charset="2"/>
              <a:buChar char="§"/>
            </a:pPr>
            <a:r>
              <a:rPr lang="en-US" sz="1800" b="1" u="sng" dirty="0" smtClean="0">
                <a:solidFill>
                  <a:schemeClr val="accent6">
                    <a:lumMod val="50000"/>
                  </a:schemeClr>
                </a:solidFill>
                <a:latin typeface="Century Gothic" pitchFamily="34" charset="0"/>
              </a:rPr>
              <a:t>Payroll Transfers</a:t>
            </a:r>
            <a:r>
              <a:rPr lang="en-US" sz="1800" b="1" dirty="0" smtClean="0">
                <a:solidFill>
                  <a:schemeClr val="accent6">
                    <a:lumMod val="50000"/>
                  </a:schemeClr>
                </a:solidFill>
                <a:latin typeface="Century Gothic" pitchFamily="34" charset="0"/>
              </a:rPr>
              <a:t>: Anytime that payroll does not accurately reflect how the employee spent his/her time on the certified effort report by a margin of +/- 5%, a payroll transfer request is necessary.</a:t>
            </a:r>
            <a:endParaRPr lang="en-US" sz="1800" b="1" dirty="0">
              <a:solidFill>
                <a:schemeClr val="accent6">
                  <a:lumMod val="50000"/>
                </a:schemeClr>
              </a:solidFill>
              <a:latin typeface="Century Gothic" pitchFamily="34" charset="0"/>
            </a:endParaRPr>
          </a:p>
        </p:txBody>
      </p:sp>
    </p:spTree>
    <p:extLst>
      <p:ext uri="{BB962C8B-B14F-4D97-AF65-F5344CB8AC3E}">
        <p14:creationId xmlns:p14="http://schemas.microsoft.com/office/powerpoint/2010/main" val="259009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anim calcmode="lin" valueType="num">
                                      <p:cBhvr>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EFFORT REPORTING</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Rectangle 3"/>
          <p:cNvSpPr txBox="1">
            <a:spLocks noChangeArrowheads="1"/>
          </p:cNvSpPr>
          <p:nvPr/>
        </p:nvSpPr>
        <p:spPr>
          <a:xfrm>
            <a:off x="457200" y="1447800"/>
            <a:ext cx="8458200" cy="36576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609600" indent="-609600">
              <a:lnSpc>
                <a:spcPct val="80000"/>
              </a:lnSpc>
              <a:buFontTx/>
              <a:buNone/>
            </a:pPr>
            <a:r>
              <a:rPr lang="en-US" sz="1800" b="1" dirty="0" smtClean="0">
                <a:solidFill>
                  <a:schemeClr val="accent6">
                    <a:lumMod val="50000"/>
                  </a:schemeClr>
                </a:solidFill>
                <a:latin typeface="Century Gothic" pitchFamily="34" charset="0"/>
              </a:rPr>
              <a:t>Important Things to Consider</a:t>
            </a:r>
          </a:p>
          <a:p>
            <a:pPr marL="609600" indent="-609600">
              <a:lnSpc>
                <a:spcPct val="80000"/>
              </a:lnSpc>
              <a:buFontTx/>
              <a:buNone/>
            </a:pPr>
            <a:endParaRPr lang="en-US" sz="1800" b="1" dirty="0" smtClean="0">
              <a:solidFill>
                <a:schemeClr val="accent6">
                  <a:lumMod val="50000"/>
                </a:schemeClr>
              </a:solidFill>
              <a:latin typeface="Century Gothic" pitchFamily="34" charset="0"/>
            </a:endParaRPr>
          </a:p>
          <a:p>
            <a:pPr>
              <a:lnSpc>
                <a:spcPct val="80000"/>
              </a:lnSpc>
              <a:buFont typeface="Wingdings" pitchFamily="2" charset="2"/>
              <a:buChar char="§"/>
            </a:pPr>
            <a:r>
              <a:rPr lang="en-US" sz="1800" b="1" dirty="0" smtClean="0">
                <a:solidFill>
                  <a:schemeClr val="accent6">
                    <a:lumMod val="50000"/>
                  </a:schemeClr>
                </a:solidFill>
                <a:latin typeface="Century Gothic" pitchFamily="34" charset="0"/>
              </a:rPr>
              <a:t>Effort is not based on a 40 hour work week.</a:t>
            </a:r>
          </a:p>
          <a:p>
            <a:pPr>
              <a:lnSpc>
                <a:spcPct val="80000"/>
              </a:lnSpc>
              <a:buFont typeface="Wingdings" pitchFamily="2" charset="2"/>
              <a:buChar char="§"/>
            </a:pPr>
            <a:endParaRPr lang="en-US" sz="1800" b="1" dirty="0" smtClean="0">
              <a:solidFill>
                <a:schemeClr val="accent6">
                  <a:lumMod val="50000"/>
                </a:schemeClr>
              </a:solidFill>
              <a:latin typeface="Century Gothic" pitchFamily="34" charset="0"/>
            </a:endParaRPr>
          </a:p>
          <a:p>
            <a:pPr>
              <a:lnSpc>
                <a:spcPct val="80000"/>
              </a:lnSpc>
              <a:buFont typeface="Wingdings" pitchFamily="2" charset="2"/>
              <a:buChar char="§"/>
            </a:pPr>
            <a:r>
              <a:rPr lang="en-US" sz="1800" b="1" dirty="0" smtClean="0">
                <a:solidFill>
                  <a:schemeClr val="accent6">
                    <a:lumMod val="50000"/>
                  </a:schemeClr>
                </a:solidFill>
                <a:latin typeface="Century Gothic" pitchFamily="34" charset="0"/>
              </a:rPr>
              <a:t>Total effort must equal 100%.</a:t>
            </a:r>
          </a:p>
          <a:p>
            <a:pPr marL="990600" lvl="1" indent="-419100">
              <a:lnSpc>
                <a:spcPct val="80000"/>
              </a:lnSpc>
              <a:buFont typeface="Wingdings" pitchFamily="2" charset="2"/>
              <a:buChar char="§"/>
            </a:pPr>
            <a:r>
              <a:rPr lang="en-US" sz="1600" b="1" dirty="0" smtClean="0">
                <a:solidFill>
                  <a:schemeClr val="accent6">
                    <a:lumMod val="50000"/>
                  </a:schemeClr>
                </a:solidFill>
                <a:latin typeface="Century Gothic" pitchFamily="34" charset="0"/>
              </a:rPr>
              <a:t>The total effort expended cannot be more than (or less than) 100%, whether the employee certifying effort is full time or part time.</a:t>
            </a:r>
          </a:p>
          <a:p>
            <a:pPr marL="990600" lvl="1" indent="-419100">
              <a:lnSpc>
                <a:spcPct val="80000"/>
              </a:lnSpc>
              <a:buFont typeface="Wingdings" pitchFamily="2" charset="2"/>
              <a:buChar char="§"/>
            </a:pPr>
            <a:r>
              <a:rPr lang="en-US" sz="1600" b="1" dirty="0" smtClean="0">
                <a:solidFill>
                  <a:schemeClr val="accent6">
                    <a:lumMod val="50000"/>
                  </a:schemeClr>
                </a:solidFill>
                <a:latin typeface="Century Gothic" pitchFamily="34" charset="0"/>
              </a:rPr>
              <a:t>In other words, an employee who is a .5 FTE certifies 100% of their .5 FTE </a:t>
            </a:r>
          </a:p>
          <a:p>
            <a:pPr>
              <a:lnSpc>
                <a:spcPct val="80000"/>
              </a:lnSpc>
              <a:buFont typeface="Wingdings" pitchFamily="2" charset="2"/>
              <a:buChar char="§"/>
            </a:pPr>
            <a:endParaRPr lang="en-US" sz="1800" b="1" dirty="0" smtClean="0">
              <a:solidFill>
                <a:schemeClr val="accent6">
                  <a:lumMod val="50000"/>
                </a:schemeClr>
              </a:solidFill>
              <a:latin typeface="Century Gothic" pitchFamily="34" charset="0"/>
            </a:endParaRPr>
          </a:p>
        </p:txBody>
      </p:sp>
    </p:spTree>
    <p:extLst>
      <p:ext uri="{BB962C8B-B14F-4D97-AF65-F5344CB8AC3E}">
        <p14:creationId xmlns:p14="http://schemas.microsoft.com/office/powerpoint/2010/main" val="152615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EFFORT REPORTING</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Rectangle 3"/>
          <p:cNvSpPr txBox="1">
            <a:spLocks noChangeArrowheads="1"/>
          </p:cNvSpPr>
          <p:nvPr/>
        </p:nvSpPr>
        <p:spPr>
          <a:xfrm>
            <a:off x="457200" y="1447800"/>
            <a:ext cx="8458200" cy="4648200"/>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609600" indent="-609600">
              <a:lnSpc>
                <a:spcPct val="80000"/>
              </a:lnSpc>
              <a:buFontTx/>
              <a:buNone/>
            </a:pPr>
            <a:r>
              <a:rPr lang="en-US" sz="1800" b="1" dirty="0" smtClean="0">
                <a:solidFill>
                  <a:schemeClr val="accent6">
                    <a:lumMod val="50000"/>
                  </a:schemeClr>
                </a:solidFill>
                <a:latin typeface="Century Gothic" pitchFamily="34" charset="0"/>
              </a:rPr>
              <a:t>Important Things to Consider</a:t>
            </a:r>
          </a:p>
          <a:p>
            <a:pPr marL="609600" indent="-609600">
              <a:lnSpc>
                <a:spcPct val="80000"/>
              </a:lnSpc>
              <a:buFontTx/>
              <a:buNone/>
            </a:pPr>
            <a:endParaRPr lang="en-US" sz="1800" b="1" dirty="0" smtClean="0">
              <a:solidFill>
                <a:schemeClr val="accent6">
                  <a:lumMod val="50000"/>
                </a:schemeClr>
              </a:solidFill>
              <a:latin typeface="Century Gothic" pitchFamily="34" charset="0"/>
            </a:endParaRPr>
          </a:p>
          <a:p>
            <a:pPr>
              <a:lnSpc>
                <a:spcPct val="80000"/>
              </a:lnSpc>
              <a:buFont typeface="Wingdings" pitchFamily="2" charset="2"/>
              <a:buChar char="§"/>
            </a:pPr>
            <a:r>
              <a:rPr lang="en-US" sz="1800" b="1" dirty="0">
                <a:solidFill>
                  <a:schemeClr val="accent6">
                    <a:lumMod val="50000"/>
                  </a:schemeClr>
                </a:solidFill>
                <a:latin typeface="Century Gothic" pitchFamily="34" charset="0"/>
              </a:rPr>
              <a:t>Effort Certification must be performed by the individual, not his/her designee</a:t>
            </a:r>
          </a:p>
          <a:p>
            <a:pPr lvl="1">
              <a:lnSpc>
                <a:spcPct val="80000"/>
              </a:lnSpc>
            </a:pPr>
            <a:r>
              <a:rPr lang="en-US" sz="1600" b="1" u="sng" dirty="0">
                <a:solidFill>
                  <a:schemeClr val="accent6">
                    <a:lumMod val="50000"/>
                  </a:schemeClr>
                </a:solidFill>
                <a:latin typeface="Century Gothic" pitchFamily="34" charset="0"/>
              </a:rPr>
              <a:t>First-Hand Knowledge</a:t>
            </a:r>
            <a:r>
              <a:rPr lang="en-US" sz="1600" b="1" dirty="0">
                <a:solidFill>
                  <a:schemeClr val="accent6">
                    <a:lumMod val="50000"/>
                  </a:schemeClr>
                </a:solidFill>
                <a:latin typeface="Century Gothic" pitchFamily="34" charset="0"/>
              </a:rPr>
              <a:t>: Either the individual or someone having firsthand knowledge of the activities performed by </a:t>
            </a:r>
            <a:r>
              <a:rPr lang="en-US" sz="1600" b="1" dirty="0" smtClean="0">
                <a:solidFill>
                  <a:schemeClr val="accent6">
                    <a:lumMod val="50000"/>
                  </a:schemeClr>
                </a:solidFill>
                <a:latin typeface="Century Gothic" pitchFamily="34" charset="0"/>
              </a:rPr>
              <a:t>employee</a:t>
            </a:r>
            <a:endParaRPr lang="en-US" sz="1600" b="1" dirty="0">
              <a:solidFill>
                <a:schemeClr val="accent6">
                  <a:lumMod val="50000"/>
                </a:schemeClr>
              </a:solidFill>
              <a:latin typeface="Century Gothic" pitchFamily="34" charset="0"/>
            </a:endParaRPr>
          </a:p>
          <a:p>
            <a:pPr lvl="1">
              <a:lnSpc>
                <a:spcPct val="80000"/>
              </a:lnSpc>
              <a:buFontTx/>
              <a:buNone/>
            </a:pPr>
            <a:endParaRPr lang="en-US" sz="1600" b="1" dirty="0">
              <a:solidFill>
                <a:schemeClr val="accent6">
                  <a:lumMod val="50000"/>
                </a:schemeClr>
              </a:solidFill>
              <a:latin typeface="Century Gothic" pitchFamily="34" charset="0"/>
            </a:endParaRPr>
          </a:p>
          <a:p>
            <a:pPr lvl="1">
              <a:lnSpc>
                <a:spcPct val="80000"/>
              </a:lnSpc>
            </a:pPr>
            <a:r>
              <a:rPr lang="en-US" sz="1600" b="1" u="sng" dirty="0">
                <a:solidFill>
                  <a:schemeClr val="accent6">
                    <a:lumMod val="50000"/>
                  </a:schemeClr>
                </a:solidFill>
                <a:latin typeface="Century Gothic" pitchFamily="34" charset="0"/>
              </a:rPr>
              <a:t>Suitable Means of Verification</a:t>
            </a:r>
            <a:r>
              <a:rPr lang="en-US" sz="1600" b="1" dirty="0">
                <a:solidFill>
                  <a:schemeClr val="accent6">
                    <a:lumMod val="50000"/>
                  </a:schemeClr>
                </a:solidFill>
                <a:latin typeface="Century Gothic" pitchFamily="34" charset="0"/>
              </a:rPr>
              <a:t>: The person </a:t>
            </a:r>
            <a:r>
              <a:rPr lang="en-US" sz="1600" b="1" dirty="0" smtClean="0">
                <a:solidFill>
                  <a:schemeClr val="accent6">
                    <a:lumMod val="50000"/>
                  </a:schemeClr>
                </a:solidFill>
                <a:latin typeface="Century Gothic" pitchFamily="34" charset="0"/>
              </a:rPr>
              <a:t>certifying must </a:t>
            </a:r>
            <a:r>
              <a:rPr lang="en-US" sz="1600" b="1" dirty="0">
                <a:solidFill>
                  <a:schemeClr val="accent6">
                    <a:lumMod val="50000"/>
                  </a:schemeClr>
                </a:solidFill>
                <a:latin typeface="Century Gothic" pitchFamily="34" charset="0"/>
              </a:rPr>
              <a:t>have "suitable means of verification that the work was performed</a:t>
            </a:r>
            <a:r>
              <a:rPr lang="en-US" sz="1600" b="1" dirty="0" smtClean="0">
                <a:solidFill>
                  <a:schemeClr val="accent6">
                    <a:lumMod val="50000"/>
                  </a:schemeClr>
                </a:solidFill>
                <a:latin typeface="Century Gothic" pitchFamily="34" charset="0"/>
              </a:rPr>
              <a:t>."</a:t>
            </a:r>
            <a:endParaRPr lang="en-US" sz="1600" b="1" dirty="0">
              <a:solidFill>
                <a:schemeClr val="accent6">
                  <a:lumMod val="50000"/>
                </a:schemeClr>
              </a:solidFill>
              <a:latin typeface="Century Gothic" pitchFamily="34" charset="0"/>
            </a:endParaRPr>
          </a:p>
          <a:p>
            <a:pPr lvl="1">
              <a:lnSpc>
                <a:spcPct val="80000"/>
              </a:lnSpc>
              <a:buFontTx/>
              <a:buNone/>
            </a:pPr>
            <a:endParaRPr lang="en-US" sz="1600" b="1" dirty="0">
              <a:solidFill>
                <a:schemeClr val="accent6">
                  <a:lumMod val="50000"/>
                </a:schemeClr>
              </a:solidFill>
              <a:latin typeface="Century Gothic" pitchFamily="34" charset="0"/>
            </a:endParaRPr>
          </a:p>
          <a:p>
            <a:pPr lvl="1">
              <a:lnSpc>
                <a:spcPct val="80000"/>
              </a:lnSpc>
            </a:pPr>
            <a:r>
              <a:rPr lang="en-US" sz="1600" b="1" u="sng" dirty="0">
                <a:solidFill>
                  <a:schemeClr val="accent6">
                    <a:lumMod val="50000"/>
                  </a:schemeClr>
                </a:solidFill>
                <a:latin typeface="Century Gothic" pitchFamily="34" charset="0"/>
              </a:rPr>
              <a:t>Employee’s Absence</a:t>
            </a:r>
            <a:r>
              <a:rPr lang="en-US" sz="1600" b="1" dirty="0">
                <a:solidFill>
                  <a:schemeClr val="accent6">
                    <a:lumMod val="50000"/>
                  </a:schemeClr>
                </a:solidFill>
                <a:latin typeface="Century Gothic" pitchFamily="34" charset="0"/>
              </a:rPr>
              <a:t>: In the employee’s absence, the </a:t>
            </a:r>
            <a:r>
              <a:rPr lang="en-US" sz="1600" b="1" dirty="0" smtClean="0">
                <a:solidFill>
                  <a:schemeClr val="accent6">
                    <a:lumMod val="50000"/>
                  </a:schemeClr>
                </a:solidFill>
                <a:latin typeface="Century Gothic" pitchFamily="34" charset="0"/>
              </a:rPr>
              <a:t>PI for </a:t>
            </a:r>
            <a:r>
              <a:rPr lang="en-US" sz="1600" b="1" dirty="0">
                <a:solidFill>
                  <a:schemeClr val="accent6">
                    <a:lumMod val="50000"/>
                  </a:schemeClr>
                </a:solidFill>
                <a:latin typeface="Century Gothic" pitchFamily="34" charset="0"/>
              </a:rPr>
              <a:t>a specific project may certify the effort of the employees working on the PI’s project</a:t>
            </a:r>
            <a:r>
              <a:rPr lang="en-US" sz="1600" b="1" dirty="0" smtClean="0">
                <a:solidFill>
                  <a:schemeClr val="accent6">
                    <a:lumMod val="50000"/>
                  </a:schemeClr>
                </a:solidFill>
                <a:latin typeface="Century Gothic" pitchFamily="34" charset="0"/>
              </a:rPr>
              <a:t>.</a:t>
            </a:r>
          </a:p>
          <a:p>
            <a:pPr marL="457200" lvl="1" indent="0">
              <a:lnSpc>
                <a:spcPct val="80000"/>
              </a:lnSpc>
              <a:buNone/>
            </a:pPr>
            <a:endParaRPr lang="en-US" sz="1600" b="1" dirty="0">
              <a:solidFill>
                <a:schemeClr val="accent6">
                  <a:lumMod val="50000"/>
                </a:schemeClr>
              </a:solidFill>
              <a:latin typeface="Century Gothic" pitchFamily="34" charset="0"/>
            </a:endParaRPr>
          </a:p>
          <a:p>
            <a:pPr lvl="1">
              <a:lnSpc>
                <a:spcPct val="80000"/>
              </a:lnSpc>
            </a:pPr>
            <a:r>
              <a:rPr lang="en-US" sz="1600" b="1" u="sng" dirty="0">
                <a:solidFill>
                  <a:schemeClr val="accent6">
                    <a:lumMod val="50000"/>
                  </a:schemeClr>
                </a:solidFill>
                <a:latin typeface="Century Gothic" pitchFamily="34" charset="0"/>
              </a:rPr>
              <a:t>Laboratory Personnel</a:t>
            </a:r>
            <a:r>
              <a:rPr lang="en-US" sz="1600" b="1" dirty="0">
                <a:solidFill>
                  <a:schemeClr val="accent6">
                    <a:lumMod val="50000"/>
                  </a:schemeClr>
                </a:solidFill>
                <a:latin typeface="Century Gothic" pitchFamily="34" charset="0"/>
              </a:rPr>
              <a:t>:  </a:t>
            </a:r>
            <a:r>
              <a:rPr lang="en-US" sz="1600" b="1" dirty="0" smtClean="0">
                <a:solidFill>
                  <a:schemeClr val="accent6">
                    <a:lumMod val="50000"/>
                  </a:schemeClr>
                </a:solidFill>
                <a:latin typeface="Century Gothic" pitchFamily="34" charset="0"/>
              </a:rPr>
              <a:t>Lab personnel </a:t>
            </a:r>
            <a:r>
              <a:rPr lang="en-US" sz="1600" b="1" dirty="0">
                <a:solidFill>
                  <a:schemeClr val="accent6">
                    <a:lumMod val="50000"/>
                  </a:schemeClr>
                </a:solidFill>
                <a:latin typeface="Century Gothic" pitchFamily="34" charset="0"/>
              </a:rPr>
              <a:t>may be conducting experimentation but be unaware of which specific projects they are working towards, in these cases, the PI may certify their effort.</a:t>
            </a:r>
          </a:p>
          <a:p>
            <a:pPr lvl="1">
              <a:lnSpc>
                <a:spcPct val="80000"/>
              </a:lnSpc>
              <a:buFontTx/>
              <a:buNone/>
            </a:pPr>
            <a:endParaRPr lang="en-US" sz="1600" b="1" dirty="0">
              <a:solidFill>
                <a:schemeClr val="accent6">
                  <a:lumMod val="50000"/>
                </a:schemeClr>
              </a:solidFill>
              <a:latin typeface="Century Gothic" pitchFamily="34" charset="0"/>
            </a:endParaRPr>
          </a:p>
          <a:p>
            <a:pPr lvl="1">
              <a:lnSpc>
                <a:spcPct val="80000"/>
              </a:lnSpc>
            </a:pPr>
            <a:r>
              <a:rPr lang="en-US" sz="1600" b="1" u="sng" dirty="0">
                <a:solidFill>
                  <a:schemeClr val="accent6">
                    <a:lumMod val="50000"/>
                  </a:schemeClr>
                </a:solidFill>
                <a:latin typeface="Century Gothic" pitchFamily="34" charset="0"/>
              </a:rPr>
              <a:t>Departmental Staff</a:t>
            </a:r>
            <a:r>
              <a:rPr lang="en-US" sz="1600" b="1" dirty="0">
                <a:solidFill>
                  <a:schemeClr val="accent6">
                    <a:lumMod val="50000"/>
                  </a:schemeClr>
                </a:solidFill>
                <a:latin typeface="Century Gothic" pitchFamily="34" charset="0"/>
              </a:rPr>
              <a:t>: Certification of effort by a departmental secretary or other staff is not permitted.</a:t>
            </a:r>
          </a:p>
          <a:p>
            <a:pPr>
              <a:lnSpc>
                <a:spcPct val="80000"/>
              </a:lnSpc>
              <a:buFont typeface="Wingdings" pitchFamily="2" charset="2"/>
              <a:buChar char="§"/>
            </a:pPr>
            <a:endParaRPr lang="en-US" sz="1800" b="1" dirty="0" smtClean="0">
              <a:solidFill>
                <a:schemeClr val="accent6">
                  <a:lumMod val="50000"/>
                </a:schemeClr>
              </a:solidFill>
              <a:latin typeface="Century Gothic" pitchFamily="34" charset="0"/>
            </a:endParaRPr>
          </a:p>
        </p:txBody>
      </p:sp>
    </p:spTree>
    <p:extLst>
      <p:ext uri="{BB962C8B-B14F-4D97-AF65-F5344CB8AC3E}">
        <p14:creationId xmlns:p14="http://schemas.microsoft.com/office/powerpoint/2010/main" val="200358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EFFORT REPORTING</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5" name="Picture 3" descr="MCj02372070000[1]"/>
          <p:cNvPicPr>
            <a:picLocks noGrp="1" noChangeAspect="1" noChangeArrowheads="1"/>
          </p:cNvPicPr>
          <p:nvPr>
            <p:ph sz="quarter" idx="1"/>
          </p:nvPr>
        </p:nvPicPr>
        <p:blipFill>
          <a:blip r:embed="rId3" cstate="print"/>
          <a:srcRect/>
          <a:stretch>
            <a:fillRect/>
          </a:stretch>
        </p:blipFill>
        <p:spPr>
          <a:xfrm>
            <a:off x="2174875" y="1243013"/>
            <a:ext cx="1463675" cy="1500187"/>
          </a:xfrm>
          <a:noFill/>
          <a:ln/>
        </p:spPr>
      </p:pic>
      <p:pic>
        <p:nvPicPr>
          <p:cNvPr id="7" name="Picture 4" descr="MCj02943480000[1]"/>
          <p:cNvPicPr>
            <a:picLocks noChangeAspect="1" noChangeArrowheads="1"/>
          </p:cNvPicPr>
          <p:nvPr/>
        </p:nvPicPr>
        <p:blipFill>
          <a:blip r:embed="rId4" cstate="print"/>
          <a:srcRect/>
          <a:stretch>
            <a:fillRect/>
          </a:stretch>
        </p:blipFill>
        <p:spPr>
          <a:xfrm>
            <a:off x="566737" y="1482457"/>
            <a:ext cx="942975" cy="1130300"/>
          </a:xfrm>
          <a:prstGeom prst="rect">
            <a:avLst/>
          </a:prstGeom>
          <a:noFill/>
          <a:ln/>
        </p:spPr>
      </p:pic>
      <p:pic>
        <p:nvPicPr>
          <p:cNvPr id="8" name="Picture 5" descr="MCED00120_0000[1]"/>
          <p:cNvPicPr>
            <a:picLocks noChangeAspect="1" noChangeArrowheads="1"/>
          </p:cNvPicPr>
          <p:nvPr/>
        </p:nvPicPr>
        <p:blipFill>
          <a:blip r:embed="rId5" cstate="print"/>
          <a:srcRect/>
          <a:stretch>
            <a:fillRect/>
          </a:stretch>
        </p:blipFill>
        <p:spPr>
          <a:xfrm>
            <a:off x="3240087" y="4518631"/>
            <a:ext cx="1139825" cy="1039326"/>
          </a:xfrm>
          <a:prstGeom prst="rect">
            <a:avLst/>
          </a:prstGeom>
          <a:noFill/>
          <a:ln/>
        </p:spPr>
      </p:pic>
      <p:sp>
        <p:nvSpPr>
          <p:cNvPr id="11" name="Line 6"/>
          <p:cNvSpPr>
            <a:spLocks noChangeShapeType="1"/>
          </p:cNvSpPr>
          <p:nvPr/>
        </p:nvSpPr>
        <p:spPr bwMode="auto">
          <a:xfrm>
            <a:off x="1809750" y="1857375"/>
            <a:ext cx="457200" cy="0"/>
          </a:xfrm>
          <a:prstGeom prst="line">
            <a:avLst/>
          </a:prstGeom>
          <a:noFill/>
          <a:ln w="9525">
            <a:solidFill>
              <a:schemeClr val="tx1"/>
            </a:solidFill>
            <a:round/>
            <a:headEnd/>
            <a:tailEnd type="triangle" w="med" len="med"/>
          </a:ln>
          <a:effectLst/>
        </p:spPr>
        <p:txBody>
          <a:bodyPr/>
          <a:lstStyle/>
          <a:p>
            <a:endParaRPr lang="en-US" dirty="0"/>
          </a:p>
        </p:txBody>
      </p:sp>
      <p:pic>
        <p:nvPicPr>
          <p:cNvPr id="12" name="Picture 7" descr="MMj02363080000[1]"/>
          <p:cNvPicPr>
            <a:picLocks noChangeAspect="1" noChangeArrowheads="1" noCrop="1"/>
          </p:cNvPicPr>
          <p:nvPr/>
        </p:nvPicPr>
        <p:blipFill>
          <a:blip r:embed="rId6" cstate="print"/>
          <a:srcRect/>
          <a:stretch>
            <a:fillRect/>
          </a:stretch>
        </p:blipFill>
        <p:spPr bwMode="auto">
          <a:xfrm>
            <a:off x="6161880" y="1428322"/>
            <a:ext cx="990600" cy="903288"/>
          </a:xfrm>
          <a:prstGeom prst="rect">
            <a:avLst/>
          </a:prstGeom>
          <a:noFill/>
        </p:spPr>
      </p:pic>
      <p:pic>
        <p:nvPicPr>
          <p:cNvPr id="13" name="Picture 8" descr="MCj02502140000[1]"/>
          <p:cNvPicPr>
            <a:picLocks noChangeAspect="1" noChangeArrowheads="1"/>
          </p:cNvPicPr>
          <p:nvPr/>
        </p:nvPicPr>
        <p:blipFill>
          <a:blip r:embed="rId7" cstate="print"/>
          <a:srcRect/>
          <a:stretch>
            <a:fillRect/>
          </a:stretch>
        </p:blipFill>
        <p:spPr bwMode="auto">
          <a:xfrm>
            <a:off x="3867150" y="1385888"/>
            <a:ext cx="1295400" cy="1176338"/>
          </a:xfrm>
          <a:prstGeom prst="rect">
            <a:avLst/>
          </a:prstGeom>
          <a:noFill/>
        </p:spPr>
      </p:pic>
      <p:pic>
        <p:nvPicPr>
          <p:cNvPr id="14" name="Picture 9" descr="MMj02867840000[1]"/>
          <p:cNvPicPr>
            <a:picLocks noChangeAspect="1" noChangeArrowheads="1" noCrop="1"/>
          </p:cNvPicPr>
          <p:nvPr/>
        </p:nvPicPr>
        <p:blipFill>
          <a:blip r:embed="rId8" cstate="print"/>
          <a:srcRect/>
          <a:stretch>
            <a:fillRect/>
          </a:stretch>
        </p:blipFill>
        <p:spPr bwMode="auto">
          <a:xfrm>
            <a:off x="6248400" y="3541335"/>
            <a:ext cx="1087438" cy="1123950"/>
          </a:xfrm>
          <a:prstGeom prst="rect">
            <a:avLst/>
          </a:prstGeom>
          <a:noFill/>
        </p:spPr>
      </p:pic>
      <p:sp>
        <p:nvSpPr>
          <p:cNvPr id="15" name="Line 10"/>
          <p:cNvSpPr>
            <a:spLocks noChangeShapeType="1"/>
          </p:cNvSpPr>
          <p:nvPr/>
        </p:nvSpPr>
        <p:spPr bwMode="auto">
          <a:xfrm>
            <a:off x="3409950" y="1857375"/>
            <a:ext cx="457200" cy="0"/>
          </a:xfrm>
          <a:prstGeom prst="line">
            <a:avLst/>
          </a:prstGeom>
          <a:noFill/>
          <a:ln w="9525">
            <a:solidFill>
              <a:schemeClr val="tx1"/>
            </a:solidFill>
            <a:round/>
            <a:headEnd/>
            <a:tailEnd type="triangle" w="med" len="med"/>
          </a:ln>
          <a:effectLst/>
        </p:spPr>
        <p:txBody>
          <a:bodyPr/>
          <a:lstStyle/>
          <a:p>
            <a:endParaRPr lang="en-US" dirty="0"/>
          </a:p>
        </p:txBody>
      </p:sp>
      <p:sp>
        <p:nvSpPr>
          <p:cNvPr id="16" name="Line 11"/>
          <p:cNvSpPr>
            <a:spLocks noChangeShapeType="1"/>
          </p:cNvSpPr>
          <p:nvPr/>
        </p:nvSpPr>
        <p:spPr bwMode="auto">
          <a:xfrm>
            <a:off x="5334000" y="1857375"/>
            <a:ext cx="457200" cy="0"/>
          </a:xfrm>
          <a:prstGeom prst="line">
            <a:avLst/>
          </a:prstGeom>
          <a:noFill/>
          <a:ln w="9525">
            <a:solidFill>
              <a:schemeClr val="tx1"/>
            </a:solidFill>
            <a:round/>
            <a:headEnd/>
            <a:tailEnd type="triangle" w="med" len="med"/>
          </a:ln>
          <a:effectLst/>
        </p:spPr>
        <p:txBody>
          <a:bodyPr/>
          <a:lstStyle/>
          <a:p>
            <a:endParaRPr lang="en-US" dirty="0"/>
          </a:p>
        </p:txBody>
      </p:sp>
      <p:sp>
        <p:nvSpPr>
          <p:cNvPr id="17" name="Line 12"/>
          <p:cNvSpPr>
            <a:spLocks noChangeShapeType="1"/>
          </p:cNvSpPr>
          <p:nvPr/>
        </p:nvSpPr>
        <p:spPr bwMode="auto">
          <a:xfrm flipH="1">
            <a:off x="6934200" y="2562226"/>
            <a:ext cx="0" cy="838200"/>
          </a:xfrm>
          <a:prstGeom prst="line">
            <a:avLst/>
          </a:prstGeom>
          <a:noFill/>
          <a:ln w="9525">
            <a:solidFill>
              <a:schemeClr val="tx1"/>
            </a:solidFill>
            <a:round/>
            <a:headEnd/>
            <a:tailEnd type="triangle" w="med" len="med"/>
          </a:ln>
          <a:effectLst/>
        </p:spPr>
        <p:txBody>
          <a:bodyPr/>
          <a:lstStyle/>
          <a:p>
            <a:endParaRPr lang="en-US" dirty="0"/>
          </a:p>
        </p:txBody>
      </p:sp>
      <p:sp>
        <p:nvSpPr>
          <p:cNvPr id="18" name="Text Box 13"/>
          <p:cNvSpPr txBox="1">
            <a:spLocks noChangeArrowheads="1"/>
          </p:cNvSpPr>
          <p:nvPr/>
        </p:nvSpPr>
        <p:spPr bwMode="auto">
          <a:xfrm>
            <a:off x="2133600" y="2771775"/>
            <a:ext cx="1676400" cy="1077218"/>
          </a:xfrm>
          <a:prstGeom prst="rect">
            <a:avLst/>
          </a:prstGeom>
          <a:noFill/>
          <a:ln w="9525">
            <a:noFill/>
            <a:miter lim="800000"/>
            <a:headEnd/>
            <a:tailEnd/>
          </a:ln>
          <a:effectLst/>
        </p:spPr>
        <p:txBody>
          <a:bodyPr wrap="square">
            <a:spAutoFit/>
          </a:bodyPr>
          <a:lstStyle/>
          <a:p>
            <a:pPr>
              <a:spcBef>
                <a:spcPct val="50000"/>
              </a:spcBef>
            </a:pPr>
            <a:r>
              <a:rPr lang="en-US" sz="1600" b="1" dirty="0">
                <a:latin typeface="Century Gothic" pitchFamily="34" charset="0"/>
              </a:rPr>
              <a:t>Payroll and cost transfer data is loaded into </a:t>
            </a:r>
            <a:r>
              <a:rPr lang="en-US" sz="1600" b="1" dirty="0" smtClean="0">
                <a:latin typeface="Century Gothic" pitchFamily="34" charset="0"/>
              </a:rPr>
              <a:t>ECRT.</a:t>
            </a:r>
            <a:endParaRPr lang="en-US" sz="1600" b="1" dirty="0">
              <a:latin typeface="Century Gothic" pitchFamily="34" charset="0"/>
            </a:endParaRPr>
          </a:p>
        </p:txBody>
      </p:sp>
      <p:sp>
        <p:nvSpPr>
          <p:cNvPr id="19" name="Text Box 14"/>
          <p:cNvSpPr txBox="1">
            <a:spLocks noChangeArrowheads="1"/>
          </p:cNvSpPr>
          <p:nvPr/>
        </p:nvSpPr>
        <p:spPr bwMode="auto">
          <a:xfrm>
            <a:off x="428625" y="2819400"/>
            <a:ext cx="1524000" cy="830997"/>
          </a:xfrm>
          <a:prstGeom prst="rect">
            <a:avLst/>
          </a:prstGeom>
          <a:noFill/>
          <a:ln w="9525">
            <a:noFill/>
            <a:miter lim="800000"/>
            <a:headEnd/>
            <a:tailEnd/>
          </a:ln>
          <a:effectLst/>
        </p:spPr>
        <p:txBody>
          <a:bodyPr>
            <a:spAutoFit/>
          </a:bodyPr>
          <a:lstStyle/>
          <a:p>
            <a:pPr eaLnBrk="1" hangingPunct="1">
              <a:spcBef>
                <a:spcPct val="50000"/>
              </a:spcBef>
            </a:pPr>
            <a:r>
              <a:rPr lang="en-US" sz="1600" b="1" dirty="0">
                <a:latin typeface="Century Gothic" pitchFamily="34" charset="0"/>
              </a:rPr>
              <a:t>End of Semester rolls </a:t>
            </a:r>
            <a:r>
              <a:rPr lang="en-US" sz="1600" b="1" dirty="0" smtClean="0">
                <a:latin typeface="Century Gothic" pitchFamily="34" charset="0"/>
              </a:rPr>
              <a:t>around.</a:t>
            </a:r>
            <a:endParaRPr lang="en-US" sz="1600" b="1" dirty="0">
              <a:latin typeface="Century Gothic" pitchFamily="34" charset="0"/>
            </a:endParaRPr>
          </a:p>
        </p:txBody>
      </p:sp>
      <p:sp>
        <p:nvSpPr>
          <p:cNvPr id="20" name="Text Box 15"/>
          <p:cNvSpPr txBox="1">
            <a:spLocks noChangeArrowheads="1"/>
          </p:cNvSpPr>
          <p:nvPr/>
        </p:nvSpPr>
        <p:spPr bwMode="auto">
          <a:xfrm>
            <a:off x="4114800" y="2756505"/>
            <a:ext cx="1538287" cy="1569660"/>
          </a:xfrm>
          <a:prstGeom prst="rect">
            <a:avLst/>
          </a:prstGeom>
          <a:noFill/>
          <a:ln w="9525">
            <a:noFill/>
            <a:miter lim="800000"/>
            <a:headEnd/>
            <a:tailEnd/>
          </a:ln>
          <a:effectLst/>
        </p:spPr>
        <p:txBody>
          <a:bodyPr wrap="square">
            <a:spAutoFit/>
          </a:bodyPr>
          <a:lstStyle/>
          <a:p>
            <a:pPr>
              <a:spcBef>
                <a:spcPct val="50000"/>
              </a:spcBef>
            </a:pPr>
            <a:r>
              <a:rPr lang="en-US" sz="1600" b="1" dirty="0">
                <a:latin typeface="Century Gothic" pitchFamily="34" charset="0"/>
              </a:rPr>
              <a:t>Thirty days after end of </a:t>
            </a:r>
            <a:r>
              <a:rPr lang="en-US" sz="1600" b="1" dirty="0" smtClean="0">
                <a:latin typeface="Century Gothic" pitchFamily="34" charset="0"/>
              </a:rPr>
              <a:t>semester, </a:t>
            </a:r>
            <a:r>
              <a:rPr lang="en-US" sz="1600" b="1" dirty="0">
                <a:latin typeface="Century Gothic" pitchFamily="34" charset="0"/>
              </a:rPr>
              <a:t>ECRT opens to allow for </a:t>
            </a:r>
            <a:r>
              <a:rPr lang="en-US" sz="1600" b="1" dirty="0" smtClean="0">
                <a:latin typeface="Century Gothic" pitchFamily="34" charset="0"/>
              </a:rPr>
              <a:t>certification.</a:t>
            </a:r>
            <a:endParaRPr lang="en-US" sz="1600" b="1" dirty="0">
              <a:latin typeface="Century Gothic" pitchFamily="34" charset="0"/>
            </a:endParaRPr>
          </a:p>
        </p:txBody>
      </p:sp>
      <p:sp>
        <p:nvSpPr>
          <p:cNvPr id="21" name="Text Box 16"/>
          <p:cNvSpPr txBox="1">
            <a:spLocks noChangeArrowheads="1"/>
          </p:cNvSpPr>
          <p:nvPr/>
        </p:nvSpPr>
        <p:spPr bwMode="auto">
          <a:xfrm>
            <a:off x="7210424" y="1385888"/>
            <a:ext cx="1628775" cy="1569660"/>
          </a:xfrm>
          <a:prstGeom prst="rect">
            <a:avLst/>
          </a:prstGeom>
          <a:noFill/>
          <a:ln w="9525">
            <a:noFill/>
            <a:miter lim="800000"/>
            <a:headEnd/>
            <a:tailEnd/>
          </a:ln>
          <a:effectLst/>
        </p:spPr>
        <p:txBody>
          <a:bodyPr wrap="square">
            <a:spAutoFit/>
          </a:bodyPr>
          <a:lstStyle/>
          <a:p>
            <a:pPr>
              <a:spcBef>
                <a:spcPct val="50000"/>
              </a:spcBef>
            </a:pPr>
            <a:r>
              <a:rPr lang="en-US" sz="1600" b="1" dirty="0">
                <a:latin typeface="Century Gothic" pitchFamily="34" charset="0"/>
              </a:rPr>
              <a:t>Faculty log into ECRT and certify their effort, and that of their researchers. </a:t>
            </a:r>
          </a:p>
        </p:txBody>
      </p:sp>
      <p:sp>
        <p:nvSpPr>
          <p:cNvPr id="22" name="Text Box 17"/>
          <p:cNvSpPr txBox="1">
            <a:spLocks noChangeArrowheads="1"/>
          </p:cNvSpPr>
          <p:nvPr/>
        </p:nvSpPr>
        <p:spPr bwMode="auto">
          <a:xfrm>
            <a:off x="6047580" y="4671030"/>
            <a:ext cx="2209800" cy="1569660"/>
          </a:xfrm>
          <a:prstGeom prst="rect">
            <a:avLst/>
          </a:prstGeom>
          <a:noFill/>
          <a:ln w="9525">
            <a:noFill/>
            <a:miter lim="800000"/>
            <a:headEnd/>
            <a:tailEnd/>
          </a:ln>
          <a:effectLst/>
        </p:spPr>
        <p:txBody>
          <a:bodyPr>
            <a:spAutoFit/>
          </a:bodyPr>
          <a:lstStyle/>
          <a:p>
            <a:pPr>
              <a:spcBef>
                <a:spcPct val="50000"/>
              </a:spcBef>
            </a:pPr>
            <a:r>
              <a:rPr lang="en-US" sz="1600" b="1" dirty="0">
                <a:latin typeface="Century Gothic" pitchFamily="34" charset="0"/>
              </a:rPr>
              <a:t>Effort coordinators check to see if any cost transfers are needed, and process the certification. </a:t>
            </a:r>
          </a:p>
        </p:txBody>
      </p:sp>
      <p:sp>
        <p:nvSpPr>
          <p:cNvPr id="23" name="Line 18"/>
          <p:cNvSpPr>
            <a:spLocks noChangeShapeType="1"/>
          </p:cNvSpPr>
          <p:nvPr/>
        </p:nvSpPr>
        <p:spPr bwMode="auto">
          <a:xfrm flipV="1">
            <a:off x="4752975" y="4680555"/>
            <a:ext cx="1190625" cy="457200"/>
          </a:xfrm>
          <a:prstGeom prst="line">
            <a:avLst/>
          </a:prstGeom>
          <a:noFill/>
          <a:ln w="9525">
            <a:solidFill>
              <a:schemeClr val="tx1"/>
            </a:solidFill>
            <a:round/>
            <a:headEnd type="triangle" w="med" len="med"/>
            <a:tailEnd type="triangle" w="med" len="med"/>
          </a:ln>
          <a:effectLst/>
        </p:spPr>
        <p:txBody>
          <a:bodyPr/>
          <a:lstStyle/>
          <a:p>
            <a:endParaRPr lang="en-US" dirty="0"/>
          </a:p>
        </p:txBody>
      </p:sp>
      <p:sp>
        <p:nvSpPr>
          <p:cNvPr id="25" name="Line 20"/>
          <p:cNvSpPr>
            <a:spLocks noChangeShapeType="1"/>
          </p:cNvSpPr>
          <p:nvPr/>
        </p:nvSpPr>
        <p:spPr bwMode="auto">
          <a:xfrm flipH="1">
            <a:off x="1676400" y="5217735"/>
            <a:ext cx="1066800" cy="0"/>
          </a:xfrm>
          <a:prstGeom prst="line">
            <a:avLst/>
          </a:prstGeom>
          <a:noFill/>
          <a:ln w="9525">
            <a:solidFill>
              <a:schemeClr val="tx1"/>
            </a:solidFill>
            <a:round/>
            <a:headEnd/>
            <a:tailEnd type="triangle" w="med" len="med"/>
          </a:ln>
          <a:effectLst/>
        </p:spPr>
        <p:txBody>
          <a:bodyPr/>
          <a:lstStyle/>
          <a:p>
            <a:endParaRPr lang="en-US" dirty="0"/>
          </a:p>
        </p:txBody>
      </p:sp>
      <p:pic>
        <p:nvPicPr>
          <p:cNvPr id="26" name="Picture 21" descr="MCj02869300000[1]"/>
          <p:cNvPicPr>
            <a:picLocks noChangeAspect="1" noChangeArrowheads="1"/>
          </p:cNvPicPr>
          <p:nvPr/>
        </p:nvPicPr>
        <p:blipFill>
          <a:blip r:embed="rId9" cstate="print"/>
          <a:srcRect/>
          <a:stretch>
            <a:fillRect/>
          </a:stretch>
        </p:blipFill>
        <p:spPr>
          <a:xfrm>
            <a:off x="423862" y="4518630"/>
            <a:ext cx="1219200" cy="1238250"/>
          </a:xfrm>
          <a:prstGeom prst="rect">
            <a:avLst/>
          </a:prstGeom>
          <a:noFill/>
          <a:ln/>
        </p:spPr>
      </p:pic>
      <p:sp>
        <p:nvSpPr>
          <p:cNvPr id="2" name="Rectangle 1"/>
          <p:cNvSpPr/>
          <p:nvPr/>
        </p:nvSpPr>
        <p:spPr>
          <a:xfrm>
            <a:off x="2825181" y="5557957"/>
            <a:ext cx="2289744" cy="830997"/>
          </a:xfrm>
          <a:prstGeom prst="rect">
            <a:avLst/>
          </a:prstGeom>
        </p:spPr>
        <p:txBody>
          <a:bodyPr wrap="square">
            <a:spAutoFit/>
          </a:bodyPr>
          <a:lstStyle/>
          <a:p>
            <a:r>
              <a:rPr lang="en-US" sz="1600" b="1" dirty="0">
                <a:latin typeface="Century Gothic" pitchFamily="34" charset="0"/>
              </a:rPr>
              <a:t>Effort certification period ends thirty days after it opens.</a:t>
            </a:r>
          </a:p>
        </p:txBody>
      </p:sp>
    </p:spTree>
    <p:extLst>
      <p:ext uri="{BB962C8B-B14F-4D97-AF65-F5344CB8AC3E}">
        <p14:creationId xmlns:p14="http://schemas.microsoft.com/office/powerpoint/2010/main" val="2529592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14" y="2590800"/>
            <a:ext cx="8773886" cy="3657600"/>
          </a:xfrm>
        </p:spPr>
        <p:txBody>
          <a:bodyPr>
            <a:normAutofit/>
          </a:bodyPr>
          <a:lstStyle/>
          <a:p>
            <a:pPr algn="ctr">
              <a:lnSpc>
                <a:spcPct val="170000"/>
              </a:lnSpc>
              <a:buNone/>
            </a:pPr>
            <a:r>
              <a:rPr lang="en-US" sz="2000" b="1" dirty="0" smtClean="0">
                <a:latin typeface="Century Gothic" pitchFamily="34" charset="0"/>
              </a:rPr>
              <a:t>All of the following are true about effort reporting except:</a:t>
            </a:r>
          </a:p>
          <a:p>
            <a:pPr algn="ctr">
              <a:buNone/>
            </a:pPr>
            <a:endParaRPr lang="en-US" sz="1800" b="1" dirty="0" smtClean="0">
              <a:latin typeface="Century Gothic" pitchFamily="34" charset="0"/>
            </a:endParaRPr>
          </a:p>
          <a:p>
            <a:pPr lvl="1">
              <a:lnSpc>
                <a:spcPct val="150000"/>
              </a:lnSpc>
              <a:buNone/>
            </a:pPr>
            <a:r>
              <a:rPr lang="en-US" sz="1700" b="1" dirty="0" smtClean="0">
                <a:latin typeface="Century Gothic" pitchFamily="34" charset="0"/>
              </a:rPr>
              <a:t>a. Effort must be certified no less frequently than every six months.</a:t>
            </a:r>
          </a:p>
          <a:p>
            <a:pPr lvl="1">
              <a:lnSpc>
                <a:spcPct val="150000"/>
              </a:lnSpc>
              <a:buNone/>
            </a:pPr>
            <a:r>
              <a:rPr lang="en-US" sz="1700" b="1" dirty="0" smtClean="0">
                <a:latin typeface="Century Gothic" pitchFamily="34" charset="0"/>
              </a:rPr>
              <a:t>b. </a:t>
            </a:r>
            <a:r>
              <a:rPr lang="en-US" sz="1800" b="1" dirty="0">
                <a:latin typeface="Century Gothic" pitchFamily="34" charset="0"/>
              </a:rPr>
              <a:t>OMB Circular </a:t>
            </a:r>
            <a:r>
              <a:rPr lang="en-US" sz="1800" b="1" dirty="0" smtClean="0">
                <a:latin typeface="Century Gothic" pitchFamily="34" charset="0"/>
              </a:rPr>
              <a:t>A-21 permits </a:t>
            </a:r>
            <a:r>
              <a:rPr lang="en-US" sz="1800" b="1" dirty="0">
                <a:latin typeface="Century Gothic" pitchFamily="34" charset="0"/>
              </a:rPr>
              <a:t>three different effort reporting </a:t>
            </a:r>
            <a:r>
              <a:rPr lang="en-US" sz="1800" b="1" dirty="0" smtClean="0">
                <a:latin typeface="Century Gothic" pitchFamily="34" charset="0"/>
              </a:rPr>
              <a:t>methods.</a:t>
            </a:r>
            <a:endParaRPr lang="en-US" sz="1800" dirty="0">
              <a:latin typeface="Century Gothic" pitchFamily="34" charset="0"/>
            </a:endParaRPr>
          </a:p>
          <a:p>
            <a:pPr lvl="1">
              <a:lnSpc>
                <a:spcPct val="150000"/>
              </a:lnSpc>
              <a:buNone/>
            </a:pPr>
            <a:r>
              <a:rPr lang="en-US" sz="1700" b="1" dirty="0" smtClean="0">
                <a:latin typeface="Century Gothic" pitchFamily="34" charset="0"/>
              </a:rPr>
              <a:t>c.</a:t>
            </a:r>
            <a:r>
              <a:rPr lang="en-US" sz="1700" b="1" dirty="0">
                <a:latin typeface="Century Gothic" pitchFamily="34" charset="0"/>
              </a:rPr>
              <a:t> Effort can be expressed in terms of hours or a percentage of total effort.</a:t>
            </a:r>
            <a:endParaRPr lang="en-US" sz="1700" b="1" dirty="0" smtClean="0">
              <a:latin typeface="Century Gothic" pitchFamily="34" charset="0"/>
            </a:endParaRPr>
          </a:p>
          <a:p>
            <a:pPr lvl="1">
              <a:lnSpc>
                <a:spcPct val="150000"/>
              </a:lnSpc>
              <a:buNone/>
            </a:pPr>
            <a:r>
              <a:rPr lang="en-US" sz="1700" b="1" dirty="0" smtClean="0">
                <a:latin typeface="Century Gothic" pitchFamily="34" charset="0"/>
              </a:rPr>
              <a:t>d. Is required of anyone working on a sponsored project, whether compensated or not.</a:t>
            </a:r>
          </a:p>
        </p:txBody>
      </p:sp>
      <p:sp>
        <p:nvSpPr>
          <p:cNvPr id="6"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THINK ABOUT IT…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7" name="Picture 6" descr="C:\Documents and Settings\ltorres\Local Settings\Temporary Internet Files\Content.IE5\P6BSQHR7\MCj04315060000[1].png"/>
          <p:cNvPicPr>
            <a:picLocks noChangeAspect="1" noChangeArrowheads="1"/>
          </p:cNvPicPr>
          <p:nvPr/>
        </p:nvPicPr>
        <p:blipFill>
          <a:blip r:embed="rId2" cstate="print"/>
          <a:srcRect/>
          <a:stretch>
            <a:fillRect/>
          </a:stretch>
        </p:blipFill>
        <p:spPr bwMode="auto">
          <a:xfrm>
            <a:off x="6400800" y="152400"/>
            <a:ext cx="1828800" cy="1828800"/>
          </a:xfrm>
          <a:prstGeom prst="rect">
            <a:avLst/>
          </a:prstGeom>
          <a:noFill/>
        </p:spPr>
      </p:pic>
      <p:sp>
        <p:nvSpPr>
          <p:cNvPr id="5" name="Oval 4"/>
          <p:cNvSpPr/>
          <p:nvPr/>
        </p:nvSpPr>
        <p:spPr>
          <a:xfrm>
            <a:off x="533400" y="3962400"/>
            <a:ext cx="38100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41514" y="6477000"/>
            <a:ext cx="8915400" cy="369332"/>
          </a:xfrm>
          <a:prstGeom prst="rect">
            <a:avLst/>
          </a:prstGeom>
          <a:noFill/>
        </p:spPr>
        <p:txBody>
          <a:bodyPr wrap="square" rtlCol="0">
            <a:spAutoFit/>
          </a:bodyPr>
          <a:lstStyle/>
          <a:p>
            <a:pPr algn="ctr"/>
            <a:r>
              <a:rPr lang="en-US" b="1" dirty="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p>
        </p:txBody>
      </p:sp>
    </p:spTree>
    <p:extLst>
      <p:ext uri="{BB962C8B-B14F-4D97-AF65-F5344CB8AC3E}">
        <p14:creationId xmlns:p14="http://schemas.microsoft.com/office/powerpoint/2010/main" val="1937334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752671"/>
            <a:ext cx="7543800" cy="646331"/>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QUESTIONS or COMMENTS?</a:t>
            </a:r>
            <a:endParaRPr lang="en-US" sz="36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pic>
        <p:nvPicPr>
          <p:cNvPr id="1026" name="Picture 2" descr="C:\Users\LTorres\AppData\Local\Microsoft\Windows\Temporary Internet Files\Low\Content.IE5\4F1O7XFO\MC9004337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295" y="1905143"/>
            <a:ext cx="1828657" cy="182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3902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90600"/>
            <a:ext cx="7543800" cy="5078313"/>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chemeClr val="accent6">
                  <a:lumMod val="50000"/>
                </a:schemeClr>
              </a:solidFill>
              <a:latin typeface="Century Gothic" pitchFamily="34" charset="0"/>
            </a:endParaRPr>
          </a:p>
          <a:p>
            <a:pPr algn="ctr"/>
            <a:r>
              <a:rPr lang="en-US" b="1" dirty="0" smtClean="0">
                <a:solidFill>
                  <a:schemeClr val="accent6">
                    <a:lumMod val="50000"/>
                  </a:schemeClr>
                </a:solidFill>
                <a:latin typeface="Century Gothic" pitchFamily="34" charset="0"/>
              </a:rPr>
              <a:t>Please come to the next session:</a:t>
            </a:r>
          </a:p>
          <a:p>
            <a:pPr algn="ctr"/>
            <a:endParaRPr lang="en-US" dirty="0" smtClean="0">
              <a:solidFill>
                <a:schemeClr val="accent6">
                  <a:lumMod val="50000"/>
                </a:schemeClr>
              </a:solidFill>
              <a:latin typeface="Century Gothic" pitchFamily="34" charset="0"/>
            </a:endParaRPr>
          </a:p>
          <a:p>
            <a:pPr algn="ctr"/>
            <a:endParaRPr lang="en-US" dirty="0">
              <a:solidFill>
                <a:schemeClr val="accent6">
                  <a:lumMod val="50000"/>
                </a:schemeClr>
              </a:solidFill>
              <a:latin typeface="Century Gothic" pitchFamily="34" charset="0"/>
            </a:endParaRPr>
          </a:p>
          <a:p>
            <a:pPr algn="ctr"/>
            <a:endParaRPr lang="en-US" dirty="0" smtClean="0">
              <a:solidFill>
                <a:schemeClr val="accent6">
                  <a:lumMod val="50000"/>
                </a:schemeClr>
              </a:solidFill>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r>
              <a:rPr lang="en-US" sz="2400" b="1" dirty="0" smtClean="0">
                <a:solidFill>
                  <a:schemeClr val="accent6">
                    <a:lumMod val="50000"/>
                  </a:schemeClr>
                </a:solidFill>
                <a:latin typeface="Century Gothic" pitchFamily="34" charset="0"/>
              </a:rPr>
              <a:t>AWARD CLOSE-OUT</a:t>
            </a:r>
          </a:p>
          <a:p>
            <a:pPr algn="ctr"/>
            <a:r>
              <a:rPr lang="en-US" b="1" dirty="0" smtClean="0">
                <a:solidFill>
                  <a:schemeClr val="accent6">
                    <a:lumMod val="50000"/>
                  </a:schemeClr>
                </a:solidFill>
                <a:latin typeface="Century Gothic" pitchFamily="34" charset="0"/>
              </a:rPr>
              <a:t>August 22</a:t>
            </a:r>
            <a:r>
              <a:rPr lang="en-US" b="1" smtClean="0">
                <a:solidFill>
                  <a:schemeClr val="accent6">
                    <a:lumMod val="50000"/>
                  </a:schemeClr>
                </a:solidFill>
                <a:latin typeface="Century Gothic" pitchFamily="34" charset="0"/>
              </a:rPr>
              <a:t>, 2012</a:t>
            </a:r>
            <a:endParaRPr lang="en-US" b="1" dirty="0" smtClean="0">
              <a:solidFill>
                <a:schemeClr val="accent6">
                  <a:lumMod val="50000"/>
                </a:schemeClr>
              </a:solidFill>
              <a:latin typeface="Century Gothic" pitchFamily="34" charset="0"/>
            </a:endParaRPr>
          </a:p>
          <a:p>
            <a:pPr algn="ctr"/>
            <a:r>
              <a:rPr lang="en-US" b="1" dirty="0" smtClean="0">
                <a:solidFill>
                  <a:schemeClr val="accent6">
                    <a:lumMod val="50000"/>
                  </a:schemeClr>
                </a:solidFill>
                <a:latin typeface="Century Gothic" pitchFamily="34" charset="0"/>
              </a:rPr>
              <a:t>10:00 am to 12:00 pm</a:t>
            </a:r>
            <a:endParaRPr lang="en-US" b="1" dirty="0">
              <a:solidFill>
                <a:schemeClr val="accent6">
                  <a:lumMod val="50000"/>
                </a:schemeClr>
              </a:solidFill>
              <a:latin typeface="Century Gothic" pitchFamily="34" charset="0"/>
            </a:endParaRPr>
          </a:p>
        </p:txBody>
      </p:sp>
      <p:grpSp>
        <p:nvGrpSpPr>
          <p:cNvPr id="11" name="Group 10"/>
          <p:cNvGrpSpPr/>
          <p:nvPr/>
        </p:nvGrpSpPr>
        <p:grpSpPr>
          <a:xfrm>
            <a:off x="1295400" y="2394010"/>
            <a:ext cx="5136054" cy="2254190"/>
            <a:chOff x="2819400" y="609600"/>
            <a:chExt cx="5136054" cy="2254190"/>
          </a:xfrm>
        </p:grpSpPr>
        <p:pic>
          <p:nvPicPr>
            <p:cNvPr id="12" name="Picture 11"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a:off x="2819400" y="609600"/>
              <a:ext cx="5136054" cy="2051500"/>
            </a:xfrm>
            <a:prstGeom prst="rect">
              <a:avLst/>
            </a:prstGeom>
          </p:spPr>
        </p:pic>
        <p:sp>
          <p:nvSpPr>
            <p:cNvPr id="13" name="TextBox 12"/>
            <p:cNvSpPr txBox="1"/>
            <p:nvPr/>
          </p:nvSpPr>
          <p:spPr>
            <a:xfrm>
              <a:off x="3173766" y="2617569"/>
              <a:ext cx="4419600" cy="246221"/>
            </a:xfrm>
            <a:prstGeom prst="rect">
              <a:avLst/>
            </a:prstGeom>
            <a:noFill/>
          </p:spPr>
          <p:txBody>
            <a:bodyPr wrap="square" rtlCol="0">
              <a:spAutoFit/>
            </a:bodyPr>
            <a:lstStyle/>
            <a:p>
              <a:pPr algn="ctr"/>
              <a:r>
                <a:rPr lang="en-US" sz="1000" dirty="0" smtClean="0">
                  <a:solidFill>
                    <a:schemeClr val="accent6">
                      <a:lumMod val="50000"/>
                    </a:schemeClr>
                  </a:solidFill>
                  <a:latin typeface="Arial" pitchFamily="34" charset="0"/>
                  <a:cs typeface="Arial" pitchFamily="34" charset="0"/>
                </a:rPr>
                <a:t>Sponsored Programs Administration Resource &amp; Knowledge Series</a:t>
              </a:r>
              <a:endParaRPr lang="en-US" sz="1000" dirty="0">
                <a:solidFill>
                  <a:schemeClr val="accent6">
                    <a:lumMod val="50000"/>
                  </a:schemeClr>
                </a:solidFill>
                <a:latin typeface="Arial" pitchFamily="34" charset="0"/>
                <a:cs typeface="Arial" pitchFamily="34" charset="0"/>
              </a:endParaRPr>
            </a:p>
          </p:txBody>
        </p:sp>
        <p:cxnSp>
          <p:nvCxnSpPr>
            <p:cNvPr id="14" name="Straight Connector 13"/>
            <p:cNvCxnSpPr/>
            <p:nvPr/>
          </p:nvCxnSpPr>
          <p:spPr>
            <a:xfrm>
              <a:off x="3133078" y="2644203"/>
              <a:ext cx="44196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7059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COMMERCIALIZATION</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5" name="TextBox 14"/>
          <p:cNvSpPr txBox="1"/>
          <p:nvPr/>
        </p:nvSpPr>
        <p:spPr>
          <a:xfrm>
            <a:off x="762000" y="306014"/>
            <a:ext cx="6934200" cy="646331"/>
          </a:xfrm>
          <a:prstGeom prst="rect">
            <a:avLst/>
          </a:prstGeom>
          <a:noFill/>
        </p:spPr>
        <p:txBody>
          <a:bodyPr wrap="square" rtlCol="0">
            <a:spAutoFit/>
          </a:bodyPr>
          <a:lstStyle/>
          <a:p>
            <a:pPr marL="228600" indent="0" algn="ctr">
              <a:buFontTx/>
              <a:buNone/>
              <a:tabLst>
                <a:tab pos="292100" algn="l"/>
                <a:tab pos="571500" algn="l"/>
              </a:tabLst>
            </a:pPr>
            <a:r>
              <a:rPr lang="en-US" sz="3600" b="1" dirty="0">
                <a:solidFill>
                  <a:schemeClr val="accent6"/>
                </a:solidFill>
                <a:effectLst>
                  <a:outerShdw blurRad="38100" dist="38100" dir="2700000" algn="tl">
                    <a:srgbClr val="000000">
                      <a:alpha val="43137"/>
                    </a:srgbClr>
                  </a:outerShdw>
                </a:effectLst>
                <a:latin typeface="Century Gothic" pitchFamily="34" charset="0"/>
              </a:rPr>
              <a:t>General Business</a:t>
            </a:r>
          </a:p>
        </p:txBody>
      </p:sp>
      <p:sp>
        <p:nvSpPr>
          <p:cNvPr id="2" name="TextBox 1"/>
          <p:cNvSpPr txBox="1"/>
          <p:nvPr/>
        </p:nvSpPr>
        <p:spPr>
          <a:xfrm>
            <a:off x="2686071" y="3048000"/>
            <a:ext cx="5848329" cy="1077218"/>
          </a:xfrm>
          <a:prstGeom prst="rect">
            <a:avLst/>
          </a:prstGeom>
          <a:noFill/>
        </p:spPr>
        <p:txBody>
          <a:bodyPr wrap="square" rtlCol="0">
            <a:spAutoFit/>
          </a:bodyPr>
          <a:lstStyle/>
          <a:p>
            <a:pPr algn="ctr"/>
            <a:r>
              <a:rPr lang="en-US" sz="3200" b="1" dirty="0" smtClean="0">
                <a:latin typeface="Century Gothic" pitchFamily="34" charset="0"/>
              </a:rPr>
              <a:t>CERTIFICATE CEREMONY</a:t>
            </a:r>
          </a:p>
          <a:p>
            <a:pPr algn="ctr"/>
            <a:r>
              <a:rPr lang="en-US" sz="3200" b="1" dirty="0" smtClean="0"/>
              <a:t>August 29th</a:t>
            </a:r>
            <a:endParaRPr lang="en-US" sz="3200"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09800"/>
            <a:ext cx="2286000" cy="3457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descr="Picture1.png"/>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295000"/>
                    </a14:imgEffect>
                  </a14:imgLayer>
                </a14:imgProps>
              </a:ext>
            </a:extLst>
          </a:blip>
          <a:srcRect b="18931"/>
          <a:stretch/>
        </p:blipFill>
        <p:spPr>
          <a:xfrm>
            <a:off x="4191000" y="1922145"/>
            <a:ext cx="2937878" cy="1173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5774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pic>
        <p:nvPicPr>
          <p:cNvPr id="2" name="Picture 2" descr="I:\Training\SPaRKS 2012\Idea-Cycl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90600"/>
            <a:ext cx="6510744"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481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pic>
        <p:nvPicPr>
          <p:cNvPr id="8" name="Picture 7" descr="Picture1.png"/>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295000"/>
                    </a14:imgEffect>
                  </a14:imgLayer>
                </a14:imgProps>
              </a:ext>
            </a:extLst>
          </a:blip>
          <a:srcRect b="18931"/>
          <a:stretch/>
        </p:blipFill>
        <p:spPr>
          <a:xfrm rot="5400000">
            <a:off x="7000145" y="716005"/>
            <a:ext cx="2937878" cy="1173480"/>
          </a:xfrm>
          <a:prstGeom prst="rect">
            <a:avLst/>
          </a:prstGeom>
        </p:spPr>
      </p:pic>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FINANCIAL ADMINISTRATION</a:t>
            </a:r>
          </a:p>
          <a:p>
            <a:pPr lvl="0" algn="ctr"/>
            <a:r>
              <a:rPr lang="en-US" sz="1600" b="1" cap="none" dirty="0" smtClean="0">
                <a:solidFill>
                  <a:schemeClr val="accent6">
                    <a:lumMod val="50000"/>
                  </a:schemeClr>
                </a:solidFill>
                <a:latin typeface="Century Gothic" pitchFamily="34" charset="0"/>
              </a:rPr>
              <a:t>Anatomy of an Account Number</a:t>
            </a:r>
          </a:p>
          <a:p>
            <a:pPr lvl="0" algn="ctr"/>
            <a:r>
              <a:rPr lang="en-US" sz="1600" b="1" cap="none" dirty="0" smtClean="0">
                <a:solidFill>
                  <a:schemeClr val="accent6">
                    <a:lumMod val="50000"/>
                  </a:schemeClr>
                </a:solidFill>
                <a:latin typeface="Century Gothic" pitchFamily="34" charset="0"/>
              </a:rPr>
              <a:t>Cash </a:t>
            </a:r>
            <a:r>
              <a:rPr lang="en-US" sz="1600" b="1" cap="none" dirty="0">
                <a:solidFill>
                  <a:schemeClr val="accent6">
                    <a:lumMod val="50000"/>
                  </a:schemeClr>
                </a:solidFill>
                <a:latin typeface="Century Gothic" pitchFamily="34" charset="0"/>
              </a:rPr>
              <a:t>Management</a:t>
            </a:r>
          </a:p>
          <a:p>
            <a:pPr lvl="0" algn="ctr"/>
            <a:r>
              <a:rPr lang="en-US" sz="1600" b="1" cap="none" dirty="0">
                <a:solidFill>
                  <a:schemeClr val="accent6">
                    <a:lumMod val="50000"/>
                  </a:schemeClr>
                </a:solidFill>
                <a:latin typeface="Century Gothic" pitchFamily="34" charset="0"/>
              </a:rPr>
              <a:t>Invoicing</a:t>
            </a:r>
          </a:p>
          <a:p>
            <a:pPr lvl="0" algn="ctr"/>
            <a:r>
              <a:rPr lang="en-US" sz="1600" b="1" cap="none" dirty="0">
                <a:solidFill>
                  <a:schemeClr val="accent6">
                    <a:lumMod val="50000"/>
                  </a:schemeClr>
                </a:solidFill>
                <a:latin typeface="Century Gothic" pitchFamily="34" charset="0"/>
              </a:rPr>
              <a:t>Program </a:t>
            </a:r>
            <a:r>
              <a:rPr lang="en-US" sz="1600" b="1" cap="none" dirty="0" smtClean="0">
                <a:solidFill>
                  <a:schemeClr val="accent6">
                    <a:lumMod val="50000"/>
                  </a:schemeClr>
                </a:solidFill>
                <a:latin typeface="Century Gothic" pitchFamily="34" charset="0"/>
              </a:rPr>
              <a:t>Income</a:t>
            </a:r>
            <a:endParaRPr lang="en-US" sz="1600" b="1" cap="none" dirty="0">
              <a:solidFill>
                <a:schemeClr val="accent6">
                  <a:lumMod val="50000"/>
                </a:schemeClr>
              </a:solidFill>
              <a:latin typeface="Century Gothic" pitchFamily="34" charset="0"/>
            </a:endParaRPr>
          </a:p>
        </p:txBody>
      </p:sp>
      <p:sp>
        <p:nvSpPr>
          <p:cNvPr id="2" name="TextBox 1"/>
          <p:cNvSpPr txBox="1"/>
          <p:nvPr/>
        </p:nvSpPr>
        <p:spPr>
          <a:xfrm>
            <a:off x="0" y="4690646"/>
            <a:ext cx="7543800" cy="338554"/>
          </a:xfrm>
          <a:prstGeom prst="rect">
            <a:avLst/>
          </a:prstGeom>
          <a:noFill/>
        </p:spPr>
        <p:txBody>
          <a:bodyPr wrap="square" rtlCol="0">
            <a:spAutoFit/>
          </a:bodyPr>
          <a:lstStyle/>
          <a:p>
            <a:pPr algn="ctr"/>
            <a:r>
              <a:rPr lang="en-US" sz="1600" b="1" dirty="0" smtClean="0">
                <a:solidFill>
                  <a:schemeClr val="accent6">
                    <a:lumMod val="75000"/>
                  </a:schemeClr>
                </a:solidFill>
                <a:latin typeface="Century Gothic" pitchFamily="34" charset="0"/>
              </a:rPr>
              <a:t>Terri Vallery</a:t>
            </a:r>
            <a:endParaRPr lang="en-US" sz="1600" b="1" dirty="0">
              <a:solidFill>
                <a:schemeClr val="accent6">
                  <a:lumMod val="75000"/>
                </a:schemeClr>
              </a:solidFill>
              <a:latin typeface="Century Gothic" pitchFamily="34" charset="0"/>
            </a:endParaRPr>
          </a:p>
        </p:txBody>
      </p:sp>
    </p:spTree>
    <p:extLst>
      <p:ext uri="{BB962C8B-B14F-4D97-AF65-F5344CB8AC3E}">
        <p14:creationId xmlns:p14="http://schemas.microsoft.com/office/powerpoint/2010/main" val="361553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ANATOMY OF AN ACCOUNT NUMBER</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83" y="1209675"/>
            <a:ext cx="6019817" cy="5114925"/>
          </a:xfrm>
          <a:prstGeom prst="rect">
            <a:avLst/>
          </a:prstGeom>
        </p:spPr>
      </p:pic>
    </p:spTree>
    <p:extLst>
      <p:ext uri="{BB962C8B-B14F-4D97-AF65-F5344CB8AC3E}">
        <p14:creationId xmlns:p14="http://schemas.microsoft.com/office/powerpoint/2010/main" val="1369626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AWARD MANAGEMENT – PART II</a:t>
            </a:r>
            <a:endParaRPr lang="en-US"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CASH MANAGEMENT</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marL="0" indent="0" algn="ctr">
              <a:buNone/>
            </a:pPr>
            <a:r>
              <a:rPr lang="en-US" sz="2000" kern="0" dirty="0">
                <a:solidFill>
                  <a:schemeClr val="accent6">
                    <a:lumMod val="50000"/>
                  </a:schemeClr>
                </a:solidFill>
                <a:latin typeface="Century Gothic" pitchFamily="34" charset="0"/>
              </a:rPr>
              <a:t>Accounts are established with a promise of </a:t>
            </a:r>
            <a:r>
              <a:rPr lang="en-US" sz="2000" kern="0" dirty="0" smtClean="0">
                <a:solidFill>
                  <a:schemeClr val="accent6">
                    <a:lumMod val="50000"/>
                  </a:schemeClr>
                </a:solidFill>
                <a:latin typeface="Century Gothic" pitchFamily="34" charset="0"/>
              </a:rPr>
              <a:t>funding,</a:t>
            </a:r>
          </a:p>
          <a:p>
            <a:pPr marL="0" indent="0" algn="ctr">
              <a:buNone/>
            </a:pPr>
            <a:r>
              <a:rPr lang="en-US" sz="2000" kern="0" dirty="0" smtClean="0">
                <a:solidFill>
                  <a:schemeClr val="accent6">
                    <a:lumMod val="50000"/>
                  </a:schemeClr>
                </a:solidFill>
                <a:latin typeface="Century Gothic" pitchFamily="34" charset="0"/>
              </a:rPr>
              <a:t>not </a:t>
            </a:r>
            <a:r>
              <a:rPr lang="en-US" sz="2000" kern="0" dirty="0">
                <a:solidFill>
                  <a:schemeClr val="accent6">
                    <a:lumMod val="50000"/>
                  </a:schemeClr>
                </a:solidFill>
                <a:latin typeface="Century Gothic" pitchFamily="34" charset="0"/>
              </a:rPr>
              <a:t>cash in hand</a:t>
            </a:r>
          </a:p>
          <a:p>
            <a:pPr marL="0" indent="0">
              <a:buNone/>
            </a:pPr>
            <a:endParaRPr lang="en-US" sz="2000" kern="0" dirty="0" smtClean="0">
              <a:solidFill>
                <a:schemeClr val="accent6">
                  <a:lumMod val="50000"/>
                </a:schemeClr>
              </a:solidFill>
              <a:latin typeface="Century Gothic" pitchFamily="34" charset="0"/>
            </a:endParaRPr>
          </a:p>
        </p:txBody>
      </p:sp>
      <p:pic>
        <p:nvPicPr>
          <p:cNvPr id="2050" name="Picture 2" descr="C:\Users\TVALLERY\AppData\Local\Microsoft\Windows\Temporary Internet Files\Content.IE5\MZWU6TWQ\MC90044131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384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399" y="2614612"/>
            <a:ext cx="1914525" cy="2390775"/>
          </a:xfrm>
          <a:prstGeom prst="rect">
            <a:avLst/>
          </a:prstGeom>
          <a:effectLst>
            <a:outerShdw blurRad="152400" dist="317500" dir="5400000" sx="90000" sy="-19000" rotWithShape="0">
              <a:prstClr val="black">
                <a:alpha val="15000"/>
              </a:prstClr>
            </a:outerShdw>
            <a:softEdge rad="127000"/>
          </a:effectLst>
        </p:spPr>
      </p:pic>
    </p:spTree>
    <p:extLst>
      <p:ext uri="{BB962C8B-B14F-4D97-AF65-F5344CB8AC3E}">
        <p14:creationId xmlns:p14="http://schemas.microsoft.com/office/powerpoint/2010/main" val="931605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6"/>
                </a:solidFill>
                <a:effectLst>
                  <a:outerShdw blurRad="38100" dist="38100" dir="2700000" algn="tl">
                    <a:srgbClr val="000000">
                      <a:alpha val="43137"/>
                    </a:srgbClr>
                  </a:outerShdw>
                </a:effectLst>
                <a:latin typeface="Century Gothic" pitchFamily="34" charset="0"/>
              </a:rPr>
              <a:t>CASH MANAGEMENT</a:t>
            </a:r>
          </a:p>
        </p:txBody>
      </p:sp>
      <p:sp>
        <p:nvSpPr>
          <p:cNvPr id="3" name="Content Placeholder 2"/>
          <p:cNvSpPr>
            <a:spLocks noGrp="1"/>
          </p:cNvSpPr>
          <p:nvPr>
            <p:ph idx="1"/>
          </p:nvPr>
        </p:nvSpPr>
        <p:spPr/>
        <p:txBody>
          <a:bodyPr/>
          <a:lstStyle/>
          <a:p>
            <a:pPr marL="0" indent="0">
              <a:buClr>
                <a:schemeClr val="accent6">
                  <a:lumMod val="50000"/>
                </a:schemeClr>
              </a:buClr>
              <a:buNone/>
            </a:pPr>
            <a:r>
              <a:rPr lang="en-US" sz="1800" b="1" kern="0" dirty="0">
                <a:solidFill>
                  <a:schemeClr val="accent6">
                    <a:lumMod val="50000"/>
                  </a:schemeClr>
                </a:solidFill>
                <a:latin typeface="Century Gothic" pitchFamily="34" charset="0"/>
              </a:rPr>
              <a:t>Funds are received by the university for sponsored projects via:</a:t>
            </a:r>
          </a:p>
          <a:p>
            <a:pPr lvl="1">
              <a:buClr>
                <a:schemeClr val="accent6">
                  <a:lumMod val="50000"/>
                </a:schemeClr>
              </a:buClr>
              <a:buFont typeface="Arial" pitchFamily="34" charset="0"/>
              <a:buChar char="•"/>
            </a:pPr>
            <a:r>
              <a:rPr lang="en-US" sz="1800" b="1" kern="0" dirty="0">
                <a:solidFill>
                  <a:schemeClr val="accent6">
                    <a:lumMod val="50000"/>
                  </a:schemeClr>
                </a:solidFill>
                <a:latin typeface="Century Gothic" pitchFamily="34" charset="0"/>
              </a:rPr>
              <a:t>Draw down</a:t>
            </a:r>
          </a:p>
          <a:p>
            <a:pPr lvl="1">
              <a:buClr>
                <a:schemeClr val="accent6">
                  <a:lumMod val="50000"/>
                </a:schemeClr>
              </a:buClr>
              <a:buFont typeface="Arial" pitchFamily="34" charset="0"/>
              <a:buChar char="•"/>
            </a:pPr>
            <a:r>
              <a:rPr lang="en-US" sz="1800" b="1" kern="0" dirty="0">
                <a:solidFill>
                  <a:schemeClr val="accent6">
                    <a:lumMod val="50000"/>
                  </a:schemeClr>
                </a:solidFill>
                <a:latin typeface="Century Gothic" pitchFamily="34" charset="0"/>
              </a:rPr>
              <a:t>Invoicing</a:t>
            </a:r>
          </a:p>
          <a:p>
            <a:pPr lvl="1">
              <a:buClr>
                <a:schemeClr val="accent6">
                  <a:lumMod val="50000"/>
                </a:schemeClr>
              </a:buClr>
              <a:buFont typeface="Arial" pitchFamily="34" charset="0"/>
              <a:buChar char="•"/>
            </a:pPr>
            <a:r>
              <a:rPr lang="en-US" sz="1800" b="1" kern="0" dirty="0">
                <a:solidFill>
                  <a:schemeClr val="accent6">
                    <a:lumMod val="50000"/>
                  </a:schemeClr>
                </a:solidFill>
                <a:latin typeface="Century Gothic" pitchFamily="34" charset="0"/>
              </a:rPr>
              <a:t>Advanced payments</a:t>
            </a:r>
          </a:p>
          <a:p>
            <a:pPr lvl="1">
              <a:buClr>
                <a:schemeClr val="accent6">
                  <a:lumMod val="50000"/>
                </a:schemeClr>
              </a:buClr>
              <a:buFont typeface="Arial" pitchFamily="34" charset="0"/>
              <a:buChar char="•"/>
            </a:pPr>
            <a:r>
              <a:rPr lang="en-US" sz="1800" b="1" kern="0" dirty="0">
                <a:solidFill>
                  <a:schemeClr val="accent6">
                    <a:lumMod val="50000"/>
                  </a:schemeClr>
                </a:solidFill>
                <a:latin typeface="Century Gothic" pitchFamily="34" charset="0"/>
              </a:rPr>
              <a:t>Appropriations</a:t>
            </a:r>
          </a:p>
          <a:p>
            <a:pPr marL="0" indent="0">
              <a:buNone/>
            </a:pPr>
            <a:endParaRPr lang="en-US" sz="1800" b="1" kern="0" dirty="0">
              <a:solidFill>
                <a:schemeClr val="accent6">
                  <a:lumMod val="50000"/>
                </a:schemeClr>
              </a:solidFill>
              <a:latin typeface="Century Gothic" pitchFamily="34" charset="0"/>
            </a:endParaRPr>
          </a:p>
          <a:p>
            <a:pPr marL="0" indent="0">
              <a:buNone/>
            </a:pPr>
            <a:endParaRPr lang="en-US" sz="1800" b="1" kern="0" dirty="0" smtClean="0">
              <a:solidFill>
                <a:schemeClr val="accent6">
                  <a:lumMod val="50000"/>
                </a:schemeClr>
              </a:solidFill>
              <a:latin typeface="Century Gothic" pitchFamily="34" charset="0"/>
            </a:endParaRPr>
          </a:p>
          <a:p>
            <a:pPr marL="0" indent="0">
              <a:buNone/>
            </a:pPr>
            <a:r>
              <a:rPr lang="en-US" sz="1800" b="1" kern="0" dirty="0" smtClean="0">
                <a:solidFill>
                  <a:schemeClr val="accent6">
                    <a:lumMod val="50000"/>
                  </a:schemeClr>
                </a:solidFill>
                <a:latin typeface="Century Gothic" pitchFamily="34" charset="0"/>
              </a:rPr>
              <a:t>When </a:t>
            </a:r>
            <a:r>
              <a:rPr lang="en-US" sz="1800" b="1" kern="0" dirty="0">
                <a:solidFill>
                  <a:schemeClr val="accent6">
                    <a:lumMod val="50000"/>
                  </a:schemeClr>
                </a:solidFill>
                <a:latin typeface="Century Gothic" pitchFamily="34" charset="0"/>
              </a:rPr>
              <a:t>funds aren’t received as promised, the university must cover the deficit by account write-off</a:t>
            </a:r>
          </a:p>
          <a:p>
            <a:pPr marL="0" indent="0">
              <a:buNone/>
            </a:pPr>
            <a:endParaRPr lang="en-US" dirty="0"/>
          </a:p>
        </p:txBody>
      </p:sp>
      <p:pic>
        <p:nvPicPr>
          <p:cNvPr id="3077" name="Picture 5" descr="http://2.bp.blogspot.com/-5KxY6OrrJGk/TdauCr3uk_I/AAAAAAAAACo/qC3egFcm1TE/s1600/sad-face-wallpapers_13395_1280x9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0100" y="4191000"/>
            <a:ext cx="2463800" cy="1847850"/>
          </a:xfrm>
          <a:prstGeom prst="rect">
            <a:avLst/>
          </a:prstGeom>
          <a:ln>
            <a:noFill/>
          </a:ln>
          <a:effectLst>
            <a:softEdge rad="112500"/>
          </a:effectLst>
          <a:scene3d>
            <a:camera prst="isometricOffAxis2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3183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10394</TotalTime>
  <Words>1659</Words>
  <Application>Microsoft Office PowerPoint</Application>
  <PresentationFormat>On-screen Show (4:3)</PresentationFormat>
  <Paragraphs>319</Paragraphs>
  <Slides>38</Slides>
  <Notes>22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Trek</vt:lpstr>
      <vt:lpstr>PowerPoint Presentation</vt:lpstr>
      <vt:lpstr>PowerPoint Presentation</vt:lpstr>
      <vt:lpstr>PowerPoint Presentation</vt:lpstr>
      <vt:lpstr>PowerPoint Presentation</vt:lpstr>
      <vt:lpstr>Exploring Research Administration from Concept to Commercialization</vt:lpstr>
      <vt:lpstr>Exploring Research Administration from Concept to Commercialization</vt:lpstr>
      <vt:lpstr>PowerPoint Presentation</vt:lpstr>
      <vt:lpstr>PowerPoint Presentation</vt:lpstr>
      <vt:lpstr>CASH MANAGEMENT</vt:lpstr>
      <vt:lpstr>PowerPoint Presentation</vt:lpstr>
      <vt:lpstr>PowerPoint Presentation</vt:lpstr>
      <vt:lpstr>PowerPoint Presentation</vt:lpstr>
      <vt:lpstr>PROGRAM INCOME</vt:lpstr>
      <vt:lpstr>PROGRAM INCOME</vt:lpstr>
      <vt:lpstr>PROGRAM INCOME</vt:lpstr>
      <vt:lpstr>PROGRAM INCOME</vt:lpstr>
      <vt:lpstr>PROGRAM INCOME</vt:lpstr>
      <vt:lpstr>PROGRAM INCOME</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Exploring Research Administration from Concept to Commercialization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500</cp:revision>
  <cp:lastPrinted>2011-06-20T19:53:44Z</cp:lastPrinted>
  <dcterms:created xsi:type="dcterms:W3CDTF">2011-04-10T19:45:53Z</dcterms:created>
  <dcterms:modified xsi:type="dcterms:W3CDTF">2012-09-13T15:29:13Z</dcterms:modified>
</cp:coreProperties>
</file>