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4"/>
    <p:sldMasterId id="2147483913" r:id="rId5"/>
    <p:sldMasterId id="2147483925" r:id="rId6"/>
  </p:sldMasterIdLst>
  <p:notesMasterIdLst>
    <p:notesMasterId r:id="rId63"/>
  </p:notesMasterIdLst>
  <p:handoutMasterIdLst>
    <p:handoutMasterId r:id="rId64"/>
  </p:handoutMasterIdLst>
  <p:sldIdLst>
    <p:sldId id="310" r:id="rId7"/>
    <p:sldId id="270" r:id="rId8"/>
    <p:sldId id="330" r:id="rId9"/>
    <p:sldId id="313" r:id="rId10"/>
    <p:sldId id="315" r:id="rId11"/>
    <p:sldId id="314" r:id="rId12"/>
    <p:sldId id="312" r:id="rId13"/>
    <p:sldId id="311" r:id="rId14"/>
    <p:sldId id="316" r:id="rId15"/>
    <p:sldId id="317" r:id="rId16"/>
    <p:sldId id="345" r:id="rId17"/>
    <p:sldId id="323" r:id="rId18"/>
    <p:sldId id="363" r:id="rId19"/>
    <p:sldId id="320" r:id="rId20"/>
    <p:sldId id="327" r:id="rId21"/>
    <p:sldId id="329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64" r:id="rId34"/>
    <p:sldId id="359" r:id="rId35"/>
    <p:sldId id="360" r:id="rId36"/>
    <p:sldId id="361" r:id="rId37"/>
    <p:sldId id="362" r:id="rId38"/>
    <p:sldId id="386" r:id="rId39"/>
    <p:sldId id="365" r:id="rId40"/>
    <p:sldId id="366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99" r:id="rId49"/>
    <p:sldId id="387" r:id="rId50"/>
    <p:sldId id="388" r:id="rId51"/>
    <p:sldId id="389" r:id="rId52"/>
    <p:sldId id="390" r:id="rId53"/>
    <p:sldId id="391" r:id="rId54"/>
    <p:sldId id="392" r:id="rId55"/>
    <p:sldId id="393" r:id="rId56"/>
    <p:sldId id="394" r:id="rId57"/>
    <p:sldId id="395" r:id="rId58"/>
    <p:sldId id="396" r:id="rId59"/>
    <p:sldId id="397" r:id="rId60"/>
    <p:sldId id="398" r:id="rId61"/>
    <p:sldId id="328" r:id="rId6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CA06"/>
    <a:srgbClr val="FF9900"/>
    <a:srgbClr val="FF9933"/>
    <a:srgbClr val="000000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E6703-AD6E-4BC2-9F6D-635613F707C7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3F298-C66D-4EAE-9B6C-6C27EB597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61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6224-E222-4BE6-97EA-BB87A8C288C8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B2CB3-83F0-4ABD-88A8-EB7EAD9C3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0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blipFill dpi="0" rotWithShape="1">
          <a:blip r:embed="rId2">
            <a:alphaModFix amt="5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98512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56956" y="0"/>
            <a:ext cx="304800" cy="6858000"/>
          </a:xfrm>
          <a:prstGeom prst="rect">
            <a:avLst/>
          </a:prstGeom>
          <a:solidFill>
            <a:srgbClr val="CC9900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75686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760972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rgbClr val="CC99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761680" y="5196168"/>
            <a:ext cx="1153720" cy="1585632"/>
            <a:chOff x="7620000" y="5105400"/>
            <a:chExt cx="1153720" cy="1585632"/>
          </a:xfrm>
        </p:grpSpPr>
        <p:sp>
          <p:nvSpPr>
            <p:cNvPr id="15" name="Oval 14"/>
            <p:cNvSpPr/>
            <p:nvPr userDrawn="1"/>
          </p:nvSpPr>
          <p:spPr bwMode="auto">
            <a:xfrm>
              <a:off x="7853624" y="5492264"/>
              <a:ext cx="641424" cy="641424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7620000" y="6126144"/>
              <a:ext cx="137160" cy="13716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2" name="Oval 21"/>
            <p:cNvSpPr/>
            <p:nvPr userDrawn="1"/>
          </p:nvSpPr>
          <p:spPr bwMode="auto">
            <a:xfrm>
              <a:off x="8193128" y="6416712"/>
              <a:ext cx="274320" cy="27432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3" name="Oval 22"/>
            <p:cNvSpPr/>
            <p:nvPr userDrawn="1"/>
          </p:nvSpPr>
          <p:spPr bwMode="auto">
            <a:xfrm>
              <a:off x="8407960" y="5105400"/>
              <a:ext cx="365760" cy="365760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  <p:pic>
        <p:nvPicPr>
          <p:cNvPr id="14" name="Picture 13" descr="http://www.floridahightech.com/images/UCFlogo.gif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8077200" y="5638802"/>
            <a:ext cx="49467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5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2032" y="6400800"/>
            <a:ext cx="9171432" cy="533400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65000">
                <a:schemeClr val="accent1">
                  <a:shade val="67500"/>
                  <a:satMod val="115000"/>
                  <a:alpha val="75000"/>
                  <a:lumMod val="54000"/>
                  <a:lumOff val="46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http://www.floridahightech.com/images/UCFlogo.gif"/>
          <p:cNvPicPr>
            <a:picLocks noChangeAspect="1"/>
          </p:cNvPicPr>
          <p:nvPr userDrawn="1"/>
        </p:nvPicPr>
        <p:blipFill>
          <a:blip r:embed="rId2" cstate="print">
            <a:biLevel thresh="75000"/>
          </a:blip>
          <a:srcRect r="68983" b="44845"/>
          <a:stretch>
            <a:fillRect/>
          </a:stretch>
        </p:blipFill>
        <p:spPr bwMode="auto">
          <a:xfrm>
            <a:off x="8534400" y="6432610"/>
            <a:ext cx="4122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5779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67455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95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73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92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9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5/3/2011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2032" y="6400800"/>
            <a:ext cx="9171432" cy="533400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65000">
                <a:schemeClr val="accent1">
                  <a:shade val="67500"/>
                  <a:satMod val="115000"/>
                  <a:alpha val="75000"/>
                  <a:lumMod val="54000"/>
                  <a:lumOff val="46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Picture 7" descr="http://www.floridahightech.com/images/UCFlogo.gif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68983" b="44845"/>
          <a:stretch>
            <a:fillRect/>
          </a:stretch>
        </p:blipFill>
        <p:spPr bwMode="auto">
          <a:xfrm>
            <a:off x="8534400" y="6432610"/>
            <a:ext cx="4122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52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720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76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24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blipFill dpi="0" rotWithShape="1">
          <a:blip r:embed="rId2">
            <a:alphaModFix amt="5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98512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56956" y="0"/>
            <a:ext cx="304800" cy="6858000"/>
          </a:xfrm>
          <a:prstGeom prst="rect">
            <a:avLst/>
          </a:prstGeom>
          <a:solidFill>
            <a:srgbClr val="CC9900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75686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760972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rgbClr val="CC99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761680" y="5196168"/>
            <a:ext cx="1153720" cy="1585632"/>
            <a:chOff x="7620000" y="5105400"/>
            <a:chExt cx="1153720" cy="1585632"/>
          </a:xfrm>
        </p:grpSpPr>
        <p:sp>
          <p:nvSpPr>
            <p:cNvPr id="15" name="Oval 14"/>
            <p:cNvSpPr/>
            <p:nvPr userDrawn="1"/>
          </p:nvSpPr>
          <p:spPr bwMode="auto">
            <a:xfrm>
              <a:off x="7853624" y="5492264"/>
              <a:ext cx="641424" cy="641424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7620000" y="6126144"/>
              <a:ext cx="137160" cy="13716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2" name="Oval 21"/>
            <p:cNvSpPr/>
            <p:nvPr userDrawn="1"/>
          </p:nvSpPr>
          <p:spPr bwMode="auto">
            <a:xfrm>
              <a:off x="8193128" y="6416712"/>
              <a:ext cx="274320" cy="27432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3" name="Oval 22"/>
            <p:cNvSpPr/>
            <p:nvPr userDrawn="1"/>
          </p:nvSpPr>
          <p:spPr bwMode="auto">
            <a:xfrm>
              <a:off x="8407960" y="5105400"/>
              <a:ext cx="365760" cy="365760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  <p:pic>
        <p:nvPicPr>
          <p:cNvPr id="14" name="Picture 13" descr="http://www.floridahightech.com/images/UCFlogo.gif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8077200" y="5638802"/>
            <a:ext cx="49467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43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55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2032" y="6400800"/>
            <a:ext cx="9171432" cy="533400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65000">
                <a:schemeClr val="accent1">
                  <a:shade val="67500"/>
                  <a:satMod val="115000"/>
                  <a:alpha val="75000"/>
                  <a:lumMod val="54000"/>
                  <a:lumOff val="46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http://www.floridahightech.com/images/UCFlogo.gif"/>
          <p:cNvPicPr>
            <a:picLocks noChangeAspect="1"/>
          </p:cNvPicPr>
          <p:nvPr userDrawn="1"/>
        </p:nvPicPr>
        <p:blipFill>
          <a:blip r:embed="rId2" cstate="print">
            <a:biLevel thresh="75000"/>
          </a:blip>
          <a:srcRect r="68983" b="44845"/>
          <a:stretch>
            <a:fillRect/>
          </a:stretch>
        </p:blipFill>
        <p:spPr bwMode="auto">
          <a:xfrm>
            <a:off x="8534400" y="6432610"/>
            <a:ext cx="4122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3983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10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19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6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48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80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82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2273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11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116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blipFill dpi="0" rotWithShape="1">
          <a:blip r:embed="rId2">
            <a:alphaModFix amt="5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98512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56956" y="0"/>
            <a:ext cx="304800" cy="6858000"/>
          </a:xfrm>
          <a:prstGeom prst="rect">
            <a:avLst/>
          </a:prstGeom>
          <a:solidFill>
            <a:srgbClr val="CC9900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75686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760972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rgbClr val="CC99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7761680" y="5196168"/>
            <a:ext cx="1153720" cy="1585632"/>
            <a:chOff x="7620000" y="5105400"/>
            <a:chExt cx="1153720" cy="1585632"/>
          </a:xfrm>
        </p:grpSpPr>
        <p:sp>
          <p:nvSpPr>
            <p:cNvPr id="15" name="Oval 14"/>
            <p:cNvSpPr/>
            <p:nvPr userDrawn="1"/>
          </p:nvSpPr>
          <p:spPr bwMode="auto">
            <a:xfrm>
              <a:off x="7853624" y="5492264"/>
              <a:ext cx="641424" cy="641424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7620000" y="6126144"/>
              <a:ext cx="137160" cy="13716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 bwMode="auto">
            <a:xfrm>
              <a:off x="8193128" y="6416712"/>
              <a:ext cx="274320" cy="27432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 bwMode="auto">
            <a:xfrm>
              <a:off x="8407960" y="5105400"/>
              <a:ext cx="365760" cy="365760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Picture 13" descr="http://www.floridahightech.com/images/UCFlogo.gif"/>
          <p:cNvPicPr>
            <a:picLocks noChangeAspect="1"/>
          </p:cNvPicPr>
          <p:nvPr userDrawn="1"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625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8077200" y="5638802"/>
            <a:ext cx="49467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32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9DC3BF-4AF2-4C4B-B619-519D0279BCDD}" type="datetimeFigureOut">
              <a:rPr lang="en-US" smtClean="0"/>
              <a:t>5/3/2011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9DC3BF-4AF2-4C4B-B619-519D0279BCD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8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3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9DC3BF-4AF2-4C4B-B619-519D0279BCD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5/3/2011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5A803D-91D0-4C83-BC47-911B0C282B9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7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amanda.reno@ucf.edu" TargetMode="External"/><Relationship Id="rId3" Type="http://schemas.openxmlformats.org/officeDocument/2006/relationships/hyperlink" Target="mailto:Svetlana.shtrom@ucf.edu" TargetMode="External"/><Relationship Id="rId7" Type="http://schemas.openxmlformats.org/officeDocument/2006/relationships/hyperlink" Target="mailto:dhankumari.jaggernauth@ucf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rion.berman@ucf.edu" TargetMode="External"/><Relationship Id="rId5" Type="http://schemas.openxmlformats.org/officeDocument/2006/relationships/hyperlink" Target="mailto:john.miner@ucf.edu" TargetMode="External"/><Relationship Id="rId4" Type="http://schemas.openxmlformats.org/officeDocument/2006/relationships/hyperlink" Target="mailto:andrea.adkins@ucf.edu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png"/><Relationship Id="rId4" Type="http://schemas.microsoft.com/office/2007/relationships/hdphoto" Target="../media/hdphoto4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mailto:dbackman@ucf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Betsy.gray@ucf.edu" TargetMode="External"/><Relationship Id="rId7" Type="http://schemas.openxmlformats.org/officeDocument/2006/relationships/hyperlink" Target="mailto:Hilary.hitchner@ucf.ed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eraf.tadesse@ucf.edu" TargetMode="External"/><Relationship Id="rId5" Type="http://schemas.openxmlformats.org/officeDocument/2006/relationships/hyperlink" Target="mailto:Chris.dantes@ucf.edu" TargetMode="External"/><Relationship Id="rId4" Type="http://schemas.openxmlformats.org/officeDocument/2006/relationships/hyperlink" Target="mailto:edward.jacobs@ucf.edu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CC9900">
              <a:alpha val="4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rgbClr val="FFCA06">
              <a:alpha val="23000"/>
            </a:srgbClr>
          </a:solidFill>
          <a:ln w="38100" cap="rnd" cmpd="sng" algn="ctr">
            <a:solidFill>
              <a:srgbClr val="FFCA06">
                <a:alpha val="25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CC9900">
              <a:alpha val="4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CC9900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solidFill>
            <a:srgbClr val="CC99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solidFill>
            <a:srgbClr val="CC9900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solidFill>
            <a:srgbClr val="CC9900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solidFill>
            <a:srgbClr val="CC99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bg2">
                <a:lumMod val="25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6" name="Text Placeholder 4"/>
          <p:cNvSpPr>
            <a:spLocks noGrp="1"/>
          </p:cNvSpPr>
          <p:nvPr>
            <p:ph type="body" idx="1"/>
          </p:nvPr>
        </p:nvSpPr>
        <p:spPr>
          <a:xfrm>
            <a:off x="1726640" y="3733800"/>
            <a:ext cx="7371304" cy="2362200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GETTING STARTED</a:t>
            </a:r>
          </a:p>
          <a:p>
            <a:pPr algn="ctr"/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 smtClean="0"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900" b="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Presented by:</a:t>
            </a:r>
          </a:p>
          <a:p>
            <a:pPr algn="ctr"/>
            <a:r>
              <a:rPr lang="en-US" sz="1900" b="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Svetlana Shtrom, Terri Vallery,</a:t>
            </a:r>
          </a:p>
          <a:p>
            <a:pPr algn="ctr"/>
            <a:r>
              <a:rPr lang="en-US" sz="1900" b="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Betsy Gray, Douglas Backman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819400" y="609600"/>
            <a:ext cx="5136054" cy="2254190"/>
            <a:chOff x="2819400" y="609600"/>
            <a:chExt cx="5136054" cy="2254190"/>
          </a:xfrm>
        </p:grpSpPr>
        <p:pic>
          <p:nvPicPr>
            <p:cNvPr id="37" name="Picture 36" descr="Picture1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95000"/>
                      </a14:imgEffect>
                    </a14:imgLayer>
                  </a14:imgProps>
                </a:ext>
              </a:extLst>
            </a:blip>
            <a:srcRect b="18931"/>
            <a:stretch/>
          </p:blipFill>
          <p:spPr>
            <a:xfrm>
              <a:off x="2819400" y="609600"/>
              <a:ext cx="5136054" cy="20515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173766" y="2617569"/>
              <a:ext cx="441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Sponsored Programs Administration Resource &amp; Knowledge Series</a:t>
              </a:r>
              <a:endPara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133078" y="2644203"/>
              <a:ext cx="44196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 descr="http://www.floridahightech.com/images/UCFlogo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776676" y="3532385"/>
            <a:ext cx="998057" cy="11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98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295400"/>
            <a:ext cx="8077200" cy="556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		</a:t>
            </a: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95400"/>
            <a:ext cx="8305800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1800" dirty="0" smtClean="0">
                <a:latin typeface="Century Gothic" pitchFamily="34" charset="0"/>
              </a:rPr>
              <a:t>Serendipity</a:t>
            </a:r>
          </a:p>
          <a:p>
            <a:pPr marL="806450" lvl="1"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600" dirty="0" smtClean="0">
                <a:latin typeface="Century Gothic" pitchFamily="34" charset="0"/>
              </a:rPr>
              <a:t>Driving through the mountains, </a:t>
            </a:r>
            <a:r>
              <a:rPr lang="en-US" sz="1600" dirty="0" err="1" smtClean="0">
                <a:latin typeface="Century Gothic" pitchFamily="34" charset="0"/>
              </a:rPr>
              <a:t>Kary</a:t>
            </a:r>
            <a:r>
              <a:rPr lang="en-US" sz="1600" dirty="0" smtClean="0">
                <a:latin typeface="Century Gothic" pitchFamily="34" charset="0"/>
              </a:rPr>
              <a:t> Mullis conceived of PCR in 1983; in 1993 won the Nobel Prize in chemistry	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3781637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45" y="2438400"/>
            <a:ext cx="3736259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Rectangle 9"/>
          <p:cNvSpPr/>
          <p:nvPr/>
        </p:nvSpPr>
        <p:spPr>
          <a:xfrm>
            <a:off x="457200" y="5746002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Century Gothic" pitchFamily="34" charset="0"/>
              </a:rPr>
              <a:t>Source: </a:t>
            </a:r>
            <a:r>
              <a:rPr lang="en-US" sz="11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100" dirty="0" smtClean="0">
                <a:latin typeface="Century Gothic" pitchFamily="34" charset="0"/>
              </a:rPr>
              <a:t>http</a:t>
            </a:r>
            <a:r>
              <a:rPr lang="en-US" sz="1100" dirty="0">
                <a:latin typeface="Century Gothic" pitchFamily="34" charset="0"/>
              </a:rPr>
              <a:t>://</a:t>
            </a:r>
            <a:r>
              <a:rPr lang="en-US" sz="1100" dirty="0" smtClean="0">
                <a:latin typeface="Century Gothic" pitchFamily="34" charset="0"/>
              </a:rPr>
              <a:t>image.spreadshirt.com/image-server/image/composition/17067237/view/1/producttypecolor/</a:t>
            </a:r>
          </a:p>
          <a:p>
            <a:r>
              <a:rPr lang="en-US" sz="1100" dirty="0" smtClean="0">
                <a:latin typeface="Century Gothic" pitchFamily="34" charset="0"/>
              </a:rPr>
              <a:t>1/type/</a:t>
            </a:r>
            <a:r>
              <a:rPr lang="en-US" sz="1100" dirty="0" err="1" smtClean="0">
                <a:latin typeface="Century Gothic" pitchFamily="34" charset="0"/>
              </a:rPr>
              <a:t>png</a:t>
            </a:r>
            <a:r>
              <a:rPr lang="en-US" sz="1100" dirty="0" smtClean="0">
                <a:latin typeface="Century Gothic" pitchFamily="34" charset="0"/>
              </a:rPr>
              <a:t>/width/190/height/190/pcr-diagram_design.png</a:t>
            </a:r>
            <a:endParaRPr lang="en-US" sz="1100" dirty="0">
              <a:latin typeface="Century Gothic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SOURCES OF IDEAS: SERENDIPITY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295400"/>
            <a:ext cx="8077200" cy="556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		</a:t>
            </a: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295400"/>
            <a:ext cx="8077200" cy="556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Clr>
                <a:srgbClr val="F0A22E"/>
              </a:buClr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dirty="0" smtClean="0">
                <a:solidFill>
                  <a:srgbClr val="4E3B30"/>
                </a:solidFill>
                <a:latin typeface="Century Gothic" pitchFamily="34" charset="0"/>
              </a:rPr>
              <a:t>Research results</a:t>
            </a:r>
            <a:r>
              <a:rPr lang="en-US" sz="1400" dirty="0" smtClean="0">
                <a:solidFill>
                  <a:srgbClr val="4E3B30"/>
                </a:solidFill>
                <a:latin typeface="Century Gothic" pitchFamily="34" charset="0"/>
              </a:rPr>
              <a:t>	</a:t>
            </a:r>
          </a:p>
          <a:p>
            <a:pPr marL="806450" lvl="1">
              <a:buClr>
                <a:srgbClr val="F0A22E"/>
              </a:buClr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Gradual advancement of on-going research </a:t>
            </a:r>
          </a:p>
          <a:p>
            <a:pPr marL="806450" lvl="1">
              <a:buClr>
                <a:srgbClr val="F0A22E"/>
              </a:buClr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Screens for new pathways or biomarkers</a:t>
            </a:r>
          </a:p>
          <a:p>
            <a:pPr marL="806450" lvl="1">
              <a:buClr>
                <a:srgbClr val="F0A22E"/>
              </a:buClr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Unexpected findings</a:t>
            </a:r>
          </a:p>
          <a:p>
            <a:pPr marL="228600" indent="0">
              <a:buClr>
                <a:srgbClr val="F0A22E"/>
              </a:buClr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 marL="228600" indent="0">
              <a:buClr>
                <a:srgbClr val="F0A22E"/>
              </a:buClr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dirty="0" smtClean="0">
                <a:solidFill>
                  <a:srgbClr val="4E3B30"/>
                </a:solidFill>
                <a:latin typeface="Century Gothic" pitchFamily="34" charset="0"/>
              </a:rPr>
              <a:t>Scientific publications / conferences</a:t>
            </a:r>
          </a:p>
          <a:p>
            <a:pPr marL="806450" lvl="1">
              <a:buClr>
                <a:srgbClr val="F0A22E"/>
              </a:buClr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Significant new findings in the field</a:t>
            </a:r>
            <a:endParaRPr lang="en-US" sz="14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 marL="806450" lvl="1">
              <a:buClr>
                <a:srgbClr val="F0A22E"/>
              </a:buClr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Discoveries from other fields applied to current field</a:t>
            </a:r>
          </a:p>
          <a:p>
            <a:pPr marL="228600" indent="0">
              <a:buClr>
                <a:srgbClr val="F0A22E"/>
              </a:buClr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 marL="228600" indent="0">
              <a:buClr>
                <a:srgbClr val="F0A22E"/>
              </a:buClr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dirty="0" smtClean="0">
                <a:solidFill>
                  <a:srgbClr val="4E3B30"/>
                </a:solidFill>
                <a:latin typeface="Century Gothic" pitchFamily="34" charset="0"/>
              </a:rPr>
              <a:t>Collaboration</a:t>
            </a:r>
            <a:r>
              <a:rPr lang="en-US" sz="1400" dirty="0" smtClean="0">
                <a:solidFill>
                  <a:srgbClr val="4E3B30"/>
                </a:solidFill>
                <a:latin typeface="Century Gothic" pitchFamily="34" charset="0"/>
              </a:rPr>
              <a:t>	</a:t>
            </a:r>
          </a:p>
          <a:p>
            <a:pPr marL="806450" lvl="1">
              <a:buClr>
                <a:srgbClr val="F0A22E"/>
              </a:buClr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Intramural</a:t>
            </a:r>
          </a:p>
          <a:p>
            <a:pPr marL="806450" lvl="1">
              <a:buClr>
                <a:srgbClr val="F0A22E"/>
              </a:buClr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Extramural  </a:t>
            </a:r>
          </a:p>
          <a:p>
            <a:pPr marL="228600" indent="0">
              <a:buClr>
                <a:srgbClr val="F0A22E"/>
              </a:buClr>
              <a:buFontTx/>
              <a:buNone/>
              <a:tabLst>
                <a:tab pos="292100" algn="l"/>
                <a:tab pos="571500" algn="l"/>
              </a:tabLst>
            </a:pPr>
            <a:endParaRPr lang="en-US" sz="18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 marL="228600" indent="0">
              <a:buClr>
                <a:srgbClr val="F0A22E"/>
              </a:buClr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dirty="0" smtClean="0">
                <a:solidFill>
                  <a:srgbClr val="4E3B30"/>
                </a:solidFill>
                <a:latin typeface="Century Gothic" pitchFamily="34" charset="0"/>
              </a:rPr>
              <a:t>Serendipity</a:t>
            </a:r>
          </a:p>
          <a:p>
            <a:pPr marL="806450" lvl="1">
              <a:buClr>
                <a:srgbClr val="F0A22E"/>
              </a:buClr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Any time; anywhere</a:t>
            </a:r>
            <a:endParaRPr lang="en-US" sz="20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 marL="228600" indent="0">
              <a:buClr>
                <a:srgbClr val="F0A22E"/>
              </a:buClr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 marL="228600" indent="0">
              <a:buClr>
                <a:srgbClr val="F0A22E"/>
              </a:buClr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solidFill>
                  <a:srgbClr val="4E3B30"/>
                </a:solidFill>
                <a:latin typeface="Century Gothic" pitchFamily="34" charset="0"/>
              </a:rPr>
              <a:t>		</a:t>
            </a:r>
          </a:p>
          <a:p>
            <a:pPr marL="228600" indent="0">
              <a:buClr>
                <a:srgbClr val="F0A22E"/>
              </a:buClr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 marL="228600" indent="0">
              <a:buClr>
                <a:srgbClr val="F0A22E"/>
              </a:buClr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 marL="228600" indent="0">
              <a:buClr>
                <a:srgbClr val="F0A22E"/>
              </a:buClr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 marL="228600" indent="0">
              <a:buClr>
                <a:srgbClr val="F0A22E"/>
              </a:buClr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solidFill>
                  <a:srgbClr val="4E3B30"/>
                </a:solidFill>
                <a:latin typeface="Century Gothic" pitchFamily="34" charset="0"/>
              </a:rPr>
              <a:t>	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384" y="4091704"/>
            <a:ext cx="4686512" cy="13379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SOURCES OF IDEAS</a:t>
            </a:r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5529590"/>
            <a:ext cx="41617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Source: http://undsci.berkeley.edu/index.php</a:t>
            </a:r>
          </a:p>
        </p:txBody>
      </p:sp>
    </p:spTree>
    <p:extLst>
      <p:ext uri="{BB962C8B-B14F-4D97-AF65-F5344CB8AC3E}">
        <p14:creationId xmlns:p14="http://schemas.microsoft.com/office/powerpoint/2010/main" val="25511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295400"/>
            <a:ext cx="8077200" cy="556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		</a:t>
            </a: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13" y="1218566"/>
            <a:ext cx="4879848" cy="498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3048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IDEAS and INTELLECTUAL PROPERTY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6248400"/>
            <a:ext cx="6389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Century Gothic" pitchFamily="34" charset="0"/>
              </a:rPr>
              <a:t>Adapted from: </a:t>
            </a:r>
            <a:r>
              <a:rPr lang="en-US" sz="1100" dirty="0">
                <a:latin typeface="Century Gothic" pitchFamily="34" charset="0"/>
              </a:rPr>
              <a:t>http://</a:t>
            </a:r>
            <a:r>
              <a:rPr lang="en-US" sz="1100" dirty="0" smtClean="0">
                <a:latin typeface="Century Gothic" pitchFamily="34" charset="0"/>
              </a:rPr>
              <a:t>www.ucsd.tv/greymatters/images/GreyMatters_BasicScienceSM.jpg</a:t>
            </a:r>
            <a:endParaRPr lang="en-US" sz="1100" dirty="0">
              <a:latin typeface="Century Gothic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32752" y="2713426"/>
            <a:ext cx="2720718" cy="2351286"/>
            <a:chOff x="2720163" y="2580450"/>
            <a:chExt cx="2720718" cy="2351286"/>
          </a:xfrm>
        </p:grpSpPr>
        <p:sp>
          <p:nvSpPr>
            <p:cNvPr id="13" name="TextBox 12"/>
            <p:cNvSpPr txBox="1"/>
            <p:nvPr/>
          </p:nvSpPr>
          <p:spPr>
            <a:xfrm>
              <a:off x="3429000" y="4223850"/>
              <a:ext cx="1300187" cy="70788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Share</a:t>
              </a:r>
            </a:p>
            <a:p>
              <a:pPr algn="ctr"/>
              <a:r>
                <a:rPr lang="en-US" sz="2000" dirty="0" smtClean="0"/>
                <a:t> ideas</a:t>
              </a:r>
              <a:endParaRPr lang="en-US" sz="20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720163" y="3594087"/>
              <a:ext cx="1013637" cy="194649"/>
              <a:chOff x="304800" y="3517065"/>
              <a:chExt cx="1013637" cy="194649"/>
            </a:xfrm>
          </p:grpSpPr>
          <p:sp>
            <p:nvSpPr>
              <p:cNvPr id="22" name="Left Arrow 21"/>
              <p:cNvSpPr/>
              <p:nvPr/>
            </p:nvSpPr>
            <p:spPr bwMode="auto">
              <a:xfrm>
                <a:off x="304800" y="3517065"/>
                <a:ext cx="914400" cy="91440"/>
              </a:xfrm>
              <a:prstGeom prst="leftArrow">
                <a:avLst>
                  <a:gd name="adj1" fmla="val 50000"/>
                  <a:gd name="adj2" fmla="val 151163"/>
                </a:avLst>
              </a:prstGeom>
              <a:solidFill>
                <a:srgbClr val="743C6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Left Arrow 22"/>
              <p:cNvSpPr/>
              <p:nvPr/>
            </p:nvSpPr>
            <p:spPr bwMode="auto">
              <a:xfrm rot="10800000">
                <a:off x="404037" y="3620274"/>
                <a:ext cx="914400" cy="91440"/>
              </a:xfrm>
              <a:prstGeom prst="leftArrow">
                <a:avLst>
                  <a:gd name="adj1" fmla="val 50000"/>
                  <a:gd name="adj2" fmla="val 151163"/>
                </a:avLst>
              </a:prstGeom>
              <a:solidFill>
                <a:srgbClr val="743C6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rot="5400000">
              <a:off x="3592289" y="2989944"/>
              <a:ext cx="1013637" cy="194649"/>
              <a:chOff x="304800" y="3517065"/>
              <a:chExt cx="1013637" cy="194649"/>
            </a:xfrm>
          </p:grpSpPr>
          <p:sp>
            <p:nvSpPr>
              <p:cNvPr id="20" name="Left Arrow 19"/>
              <p:cNvSpPr/>
              <p:nvPr/>
            </p:nvSpPr>
            <p:spPr bwMode="auto">
              <a:xfrm>
                <a:off x="304800" y="3517065"/>
                <a:ext cx="914400" cy="91440"/>
              </a:xfrm>
              <a:prstGeom prst="leftArrow">
                <a:avLst>
                  <a:gd name="adj1" fmla="val 50000"/>
                  <a:gd name="adj2" fmla="val 151163"/>
                </a:avLst>
              </a:prstGeom>
              <a:solidFill>
                <a:srgbClr val="743C6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Left Arrow 20"/>
              <p:cNvSpPr/>
              <p:nvPr/>
            </p:nvSpPr>
            <p:spPr bwMode="auto">
              <a:xfrm rot="10800000">
                <a:off x="404037" y="3620274"/>
                <a:ext cx="914400" cy="91440"/>
              </a:xfrm>
              <a:prstGeom prst="leftArrow">
                <a:avLst>
                  <a:gd name="adj1" fmla="val 50000"/>
                  <a:gd name="adj2" fmla="val 151163"/>
                </a:avLst>
              </a:prstGeom>
              <a:solidFill>
                <a:srgbClr val="743C6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rot="20675707">
              <a:off x="4427244" y="3462954"/>
              <a:ext cx="1013637" cy="194649"/>
              <a:chOff x="304800" y="3517065"/>
              <a:chExt cx="1013637" cy="194649"/>
            </a:xfrm>
          </p:grpSpPr>
          <p:sp>
            <p:nvSpPr>
              <p:cNvPr id="18" name="Left Arrow 17"/>
              <p:cNvSpPr/>
              <p:nvPr/>
            </p:nvSpPr>
            <p:spPr bwMode="auto">
              <a:xfrm>
                <a:off x="304800" y="3517065"/>
                <a:ext cx="914400" cy="91440"/>
              </a:xfrm>
              <a:prstGeom prst="leftArrow">
                <a:avLst>
                  <a:gd name="adj1" fmla="val 50000"/>
                  <a:gd name="adj2" fmla="val 151163"/>
                </a:avLst>
              </a:prstGeom>
              <a:solidFill>
                <a:srgbClr val="743C6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" name="Left Arrow 18"/>
              <p:cNvSpPr/>
              <p:nvPr/>
            </p:nvSpPr>
            <p:spPr bwMode="auto">
              <a:xfrm rot="10800000">
                <a:off x="404037" y="3620274"/>
                <a:ext cx="914400" cy="91440"/>
              </a:xfrm>
              <a:prstGeom prst="leftArrow">
                <a:avLst>
                  <a:gd name="adj1" fmla="val 50000"/>
                  <a:gd name="adj2" fmla="val 151163"/>
                </a:avLst>
              </a:prstGeom>
              <a:solidFill>
                <a:srgbClr val="743C6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pic>
          <p:nvPicPr>
            <p:cNvPr id="17" name="Picture 6" descr="C:\Documents and Settings\sshtrom\Local Settings\Temporary Internet Files\Content.IE5\IFK7BOLH\MC900432617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602" y="3596848"/>
              <a:ext cx="779241" cy="779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6880384" y="2416163"/>
            <a:ext cx="2187416" cy="1927237"/>
            <a:chOff x="5781371" y="2187529"/>
            <a:chExt cx="2187416" cy="1927237"/>
          </a:xfrm>
        </p:grpSpPr>
        <p:sp>
          <p:nvSpPr>
            <p:cNvPr id="25" name="TextBox 24"/>
            <p:cNvSpPr txBox="1"/>
            <p:nvPr/>
          </p:nvSpPr>
          <p:spPr>
            <a:xfrm>
              <a:off x="6620224" y="3248468"/>
              <a:ext cx="1335629" cy="70788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Obtain Materials</a:t>
              </a:r>
              <a:endParaRPr lang="en-US" sz="2000" dirty="0"/>
            </a:p>
          </p:txBody>
        </p:sp>
        <p:sp>
          <p:nvSpPr>
            <p:cNvPr id="26" name="Left Arrow 25"/>
            <p:cNvSpPr/>
            <p:nvPr/>
          </p:nvSpPr>
          <p:spPr bwMode="auto">
            <a:xfrm rot="12000203">
              <a:off x="5834198" y="3067143"/>
              <a:ext cx="696850" cy="64069"/>
            </a:xfrm>
            <a:prstGeom prst="leftArrow">
              <a:avLst>
                <a:gd name="adj1" fmla="val 50000"/>
                <a:gd name="adj2" fmla="val 151163"/>
              </a:avLst>
            </a:prstGeom>
            <a:solidFill>
              <a:srgbClr val="743C6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Left Arrow 26"/>
            <p:cNvSpPr/>
            <p:nvPr/>
          </p:nvSpPr>
          <p:spPr bwMode="auto">
            <a:xfrm rot="20408777">
              <a:off x="5781371" y="4050697"/>
              <a:ext cx="696850" cy="64069"/>
            </a:xfrm>
            <a:prstGeom prst="leftArrow">
              <a:avLst>
                <a:gd name="adj1" fmla="val 50000"/>
                <a:gd name="adj2" fmla="val 151163"/>
              </a:avLst>
            </a:prstGeom>
            <a:solidFill>
              <a:srgbClr val="743C6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8" name="Picture 4" descr="C:\Documents and Settings\sshtrom\Local Settings\Temporary Internet Files\Content.IE5\0YMBWKBR\MC900436915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3048" y="2187529"/>
              <a:ext cx="1365739" cy="1365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40340" y="1981200"/>
            <a:ext cx="3243755" cy="1644949"/>
            <a:chOff x="141513" y="1858145"/>
            <a:chExt cx="3243755" cy="1644949"/>
          </a:xfrm>
        </p:grpSpPr>
        <p:sp>
          <p:nvSpPr>
            <p:cNvPr id="30" name="TextBox 29"/>
            <p:cNvSpPr txBox="1"/>
            <p:nvPr/>
          </p:nvSpPr>
          <p:spPr>
            <a:xfrm>
              <a:off x="141513" y="2877206"/>
              <a:ext cx="1143775" cy="62588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>
                  <a:latin typeface="Century Gothic" pitchFamily="34" charset="0"/>
                </a:rPr>
                <a:t>Apply for funding</a:t>
              </a:r>
              <a:endParaRPr lang="en-US" sz="1700" dirty="0">
                <a:latin typeface="Century Gothic" pitchFamily="34" charset="0"/>
              </a:endParaRPr>
            </a:p>
          </p:txBody>
        </p:sp>
        <p:pic>
          <p:nvPicPr>
            <p:cNvPr id="31" name="Picture 4" descr="C:\Documents and Settings\sshtrom\Local Settings\Temporary Internet Files\Content.IE5\KTQOSYBY\MC900431552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19" y="2235354"/>
              <a:ext cx="675409" cy="663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Left Arrow 31"/>
            <p:cNvSpPr/>
            <p:nvPr/>
          </p:nvSpPr>
          <p:spPr bwMode="auto">
            <a:xfrm>
              <a:off x="1303265" y="3261337"/>
              <a:ext cx="450863" cy="66031"/>
            </a:xfrm>
            <a:prstGeom prst="leftArrow">
              <a:avLst>
                <a:gd name="adj1" fmla="val 50000"/>
                <a:gd name="adj2" fmla="val 151163"/>
              </a:avLst>
            </a:prstGeom>
            <a:solidFill>
              <a:srgbClr val="743C6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Left Arrow 32"/>
            <p:cNvSpPr/>
            <p:nvPr/>
          </p:nvSpPr>
          <p:spPr bwMode="auto">
            <a:xfrm rot="20298835">
              <a:off x="1221126" y="1858145"/>
              <a:ext cx="2164142" cy="66031"/>
            </a:xfrm>
            <a:prstGeom prst="leftArrow">
              <a:avLst>
                <a:gd name="adj1" fmla="val 50000"/>
                <a:gd name="adj2" fmla="val 151163"/>
              </a:avLst>
            </a:prstGeom>
            <a:solidFill>
              <a:srgbClr val="743C6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168485" y="2963300"/>
            <a:ext cx="2100037" cy="1045234"/>
            <a:chOff x="3168485" y="2963300"/>
            <a:chExt cx="2100037" cy="1045234"/>
          </a:xfrm>
        </p:grpSpPr>
        <p:pic>
          <p:nvPicPr>
            <p:cNvPr id="35" name="Picture 2" descr="C:\Documents and Settings\sshtrom\Local Settings\Temporary Internet Files\Content.IE5\ZFLY8G0H\MC900434713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485" y="3578568"/>
              <a:ext cx="408540" cy="429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786" y="3463777"/>
              <a:ext cx="405736" cy="430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97" y="2963300"/>
              <a:ext cx="405736" cy="430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8" name="Picture 2" descr="C:\Documents and Settings\sshtrom\Local Settings\Temporary Internet Files\Content.IE5\ZFLY8G0H\MC90043471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99" y="1524000"/>
            <a:ext cx="414563" cy="42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602" y="1609165"/>
            <a:ext cx="405736" cy="43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64" y="2946557"/>
            <a:ext cx="405736" cy="43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9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865800"/>
              </p:ext>
            </p:extLst>
          </p:nvPr>
        </p:nvGraphicFramePr>
        <p:xfrm>
          <a:off x="1524000" y="1371604"/>
          <a:ext cx="5905500" cy="45719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4451"/>
                <a:gridCol w="1871049"/>
              </a:tblGrid>
              <a:tr h="4034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Event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File?</a:t>
                      </a:r>
                      <a:endParaRPr lang="en-US" sz="1800" dirty="0">
                        <a:solidFill>
                          <a:schemeClr val="bg2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697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Research:  preliminary data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Idea tested / untested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Maybe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617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Solely UCF / joint</a:t>
                      </a:r>
                      <a:endParaRPr lang="en-US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Maybe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9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Scientific publications / conferences</a:t>
                      </a:r>
                      <a:endParaRPr lang="en-US" sz="11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Anticipated disclosure of results</a:t>
                      </a:r>
                      <a:endParaRPr lang="en-US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9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Collaboration</a:t>
                      </a:r>
                      <a:endParaRPr lang="en-US" sz="11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Intramural</a:t>
                      </a:r>
                      <a:endParaRPr lang="en-US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Maybe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6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Extramural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97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Proposal preparation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Private foundations</a:t>
                      </a:r>
                      <a:endParaRPr lang="en-US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617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State agencies</a:t>
                      </a:r>
                      <a:endParaRPr lang="en-US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617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Federal agencies</a:t>
                      </a:r>
                      <a:endParaRPr lang="en-US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Maybe</a:t>
                      </a:r>
                      <a:endParaRPr lang="en-US" sz="1400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INTELLECTUAL PROPERTY CONSIDERATIONS</a:t>
            </a:r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295400"/>
            <a:ext cx="8077200" cy="556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		</a:t>
            </a: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447800"/>
            <a:ext cx="8686800" cy="5029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entury Gothic" pitchFamily="34" charset="0"/>
              </a:rPr>
              <a:t>Office of Technology Transfer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entury Gothic" pitchFamily="34" charset="0"/>
              </a:rPr>
              <a:t>12201 Research Parkway, Suite 201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entury Gothic" pitchFamily="34" charset="0"/>
              </a:rPr>
              <a:t>Orlando, FL  32826		  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05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entury Gothic" pitchFamily="34" charset="0"/>
              </a:rPr>
              <a:t>Director:					Assistant Director: 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entury Gothic" pitchFamily="34" charset="0"/>
              </a:rPr>
              <a:t>Svetlana Shtrom, 407-823-5150</a:t>
            </a:r>
            <a:r>
              <a:rPr lang="en-US" sz="1600" dirty="0" smtClean="0">
                <a:latin typeface="Century Gothic" pitchFamily="34" charset="0"/>
              </a:rPr>
              <a:t>		</a:t>
            </a:r>
            <a:r>
              <a:rPr lang="en-US" sz="1600" b="1" dirty="0" smtClean="0">
                <a:latin typeface="Century Gothic" pitchFamily="34" charset="0"/>
              </a:rPr>
              <a:t>Andrea Adkins, 407-823-0138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rgbClr val="C00000"/>
                </a:solidFill>
                <a:latin typeface="Century Gothic" pitchFamily="34" charset="0"/>
                <a:hlinkClick r:id="rId3"/>
              </a:rPr>
              <a:t>svetlana.shtrom@ucf.edu</a:t>
            </a:r>
            <a:r>
              <a:rPr lang="en-US" sz="1600" dirty="0" smtClean="0">
                <a:solidFill>
                  <a:srgbClr val="C00000"/>
                </a:solidFill>
                <a:latin typeface="Century Gothic" pitchFamily="34" charset="0"/>
              </a:rPr>
              <a:t>	</a:t>
            </a:r>
            <a:r>
              <a:rPr lang="en-US" sz="1600" dirty="0" smtClean="0">
                <a:latin typeface="Century Gothic" pitchFamily="34" charset="0"/>
              </a:rPr>
              <a:t>		</a:t>
            </a:r>
            <a:r>
              <a:rPr lang="en-US" sz="1600" dirty="0" smtClean="0">
                <a:solidFill>
                  <a:schemeClr val="hlink"/>
                </a:solidFill>
                <a:latin typeface="Century Gothic" pitchFamily="34" charset="0"/>
                <a:hlinkClick r:id="rId4"/>
              </a:rPr>
              <a:t>andrea.adkins@ucf.edu</a:t>
            </a:r>
            <a:endParaRPr lang="en-US" sz="1600" dirty="0" smtClean="0">
              <a:solidFill>
                <a:schemeClr val="hlink"/>
              </a:solidFill>
              <a:latin typeface="Century Gothic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hlink"/>
                </a:solidFill>
                <a:latin typeface="Century Gothic" pitchFamily="34" charset="0"/>
              </a:rPr>
              <a:t>	</a:t>
            </a:r>
            <a:r>
              <a:rPr lang="en-US" sz="1600" dirty="0" smtClean="0">
                <a:latin typeface="Century Gothic" pitchFamily="34" charset="0"/>
              </a:rPr>
              <a:t>					Engineering, Nano, Chemistry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entury Gothic" pitchFamily="34" charset="0"/>
              </a:rPr>
              <a:t>	</a:t>
            </a:r>
          </a:p>
          <a:p>
            <a:pPr>
              <a:lnSpc>
                <a:spcPct val="80000"/>
              </a:lnSpc>
              <a:buFont typeface="Wingdings 2"/>
              <a:buNone/>
            </a:pPr>
            <a:r>
              <a:rPr lang="en-US" sz="1600" dirty="0" smtClean="0">
                <a:latin typeface="Century Gothic" pitchFamily="34" charset="0"/>
              </a:rPr>
              <a:t>Assistant Director:				Senior Licensing Associate:</a:t>
            </a:r>
          </a:p>
          <a:p>
            <a:pPr>
              <a:lnSpc>
                <a:spcPct val="80000"/>
              </a:lnSpc>
              <a:buFont typeface="Wingdings 2"/>
              <a:buNone/>
            </a:pPr>
            <a:r>
              <a:rPr lang="en-US" sz="1600" b="1" dirty="0" smtClean="0">
                <a:latin typeface="Century Gothic" pitchFamily="34" charset="0"/>
              </a:rPr>
              <a:t>John Miner, 407-882-1136</a:t>
            </a:r>
            <a:r>
              <a:rPr lang="en-US" sz="1600" dirty="0" smtClean="0">
                <a:latin typeface="Century Gothic" pitchFamily="34" charset="0"/>
              </a:rPr>
              <a:t>			</a:t>
            </a:r>
            <a:r>
              <a:rPr lang="en-US" sz="1600" b="1" dirty="0" err="1" smtClean="0">
                <a:latin typeface="Century Gothic" pitchFamily="34" charset="0"/>
              </a:rPr>
              <a:t>Brion</a:t>
            </a:r>
            <a:r>
              <a:rPr lang="en-US" sz="1600" b="1" dirty="0" smtClean="0">
                <a:latin typeface="Century Gothic" pitchFamily="34" charset="0"/>
              </a:rPr>
              <a:t> Berman, 407-882-0342</a:t>
            </a:r>
          </a:p>
          <a:p>
            <a:pPr>
              <a:lnSpc>
                <a:spcPct val="80000"/>
              </a:lnSpc>
              <a:buFont typeface="Wingdings 2"/>
              <a:buNone/>
            </a:pPr>
            <a:r>
              <a:rPr lang="en-US" sz="1600" dirty="0" smtClean="0">
                <a:latin typeface="Century Gothic" pitchFamily="34" charset="0"/>
                <a:hlinkClick r:id="rId5"/>
              </a:rPr>
              <a:t>john.miner@ucf.edu</a:t>
            </a:r>
            <a:r>
              <a:rPr lang="en-US" sz="1600" dirty="0" smtClean="0">
                <a:latin typeface="Century Gothic" pitchFamily="34" charset="0"/>
              </a:rPr>
              <a:t>			</a:t>
            </a:r>
            <a:r>
              <a:rPr lang="en-US" sz="1600" dirty="0" smtClean="0">
                <a:solidFill>
                  <a:srgbClr val="C00000"/>
                </a:solidFill>
                <a:latin typeface="Century Gothic" pitchFamily="34" charset="0"/>
                <a:hlinkClick r:id="rId6"/>
              </a:rPr>
              <a:t>brion.berman@ucf.edu</a:t>
            </a:r>
            <a:endParaRPr lang="en-US" sz="1600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Wingdings 2"/>
              <a:buNone/>
            </a:pPr>
            <a:r>
              <a:rPr lang="en-US" sz="1600" dirty="0" smtClean="0">
                <a:latin typeface="Century Gothic" pitchFamily="34" charset="0"/>
              </a:rPr>
              <a:t>CREOL, FSEC, Chem. (Forensics)		BSBS, Nano, COM, Chemistry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entury Gothic" pitchFamily="34" charset="0"/>
              </a:rPr>
              <a:t>Technology Manager:			Technology Manager: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entury Gothic" pitchFamily="34" charset="0"/>
              </a:rPr>
              <a:t>Sandra </a:t>
            </a:r>
            <a:r>
              <a:rPr lang="en-US" sz="1600" b="1" dirty="0" err="1" smtClean="0">
                <a:latin typeface="Century Gothic" pitchFamily="34" charset="0"/>
              </a:rPr>
              <a:t>Jaggernauth</a:t>
            </a:r>
            <a:r>
              <a:rPr lang="en-US" sz="1600" b="1" dirty="0" smtClean="0">
                <a:latin typeface="Century Gothic" pitchFamily="34" charset="0"/>
              </a:rPr>
              <a:t>, 407-882-2448</a:t>
            </a:r>
            <a:r>
              <a:rPr lang="en-US" sz="1600" dirty="0" smtClean="0">
                <a:latin typeface="Century Gothic" pitchFamily="34" charset="0"/>
              </a:rPr>
              <a:t>		</a:t>
            </a:r>
            <a:r>
              <a:rPr lang="en-US" sz="1600" b="1" dirty="0" smtClean="0">
                <a:latin typeface="Century Gothic" pitchFamily="34" charset="0"/>
              </a:rPr>
              <a:t>Amanda Reno, 407-882-0350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entury Gothic" pitchFamily="34" charset="0"/>
                <a:hlinkClick r:id="rId7"/>
              </a:rPr>
              <a:t>dhankumari.jaggernauth@ucf.edu</a:t>
            </a:r>
            <a:r>
              <a:rPr lang="en-US" sz="1600" dirty="0" smtClean="0">
                <a:latin typeface="Century Gothic" pitchFamily="34" charset="0"/>
              </a:rPr>
              <a:t>		</a:t>
            </a:r>
            <a:r>
              <a:rPr lang="en-US" sz="1600" dirty="0" smtClean="0">
                <a:latin typeface="Century Gothic" pitchFamily="34" charset="0"/>
                <a:hlinkClick r:id="rId8"/>
              </a:rPr>
              <a:t>amanda.reno@ucf.edu</a:t>
            </a:r>
            <a:endParaRPr lang="en-US" sz="16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Century Gothic" pitchFamily="34" charset="0"/>
              </a:rPr>
              <a:t>Physical Sciences				Life Sciences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CONTACT INFORMATION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2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5267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QUESTIONS or COMMENTS?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C:\Users\LTorres\AppData\Local\Microsoft\Windows\Temporary Internet Files\Low\Content.IE5\4F1O7XFO\MC9004337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95" y="1905143"/>
            <a:ext cx="1828657" cy="18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3048000"/>
            <a:ext cx="75438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PARTNERING AGREEMENTS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9624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Terri Vallery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Non-disclosure agreement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554162"/>
            <a:ext cx="8686800" cy="4770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PURPOSE</a:t>
            </a: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>
              <a:latin typeface="Century Gothic" pitchFamily="34" charset="0"/>
            </a:endParaRPr>
          </a:p>
          <a:p>
            <a:pPr marL="571500"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Protect information considered proprietary or confidential</a:t>
            </a:r>
          </a:p>
          <a:p>
            <a:pPr marL="571500"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Creates confidential relationship between two parties</a:t>
            </a:r>
          </a:p>
          <a:p>
            <a:pPr marL="571500"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a.k.a. Confidential Disclosure Agreement, NDA, CDA, PIA</a:t>
            </a: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609600" y="4152107"/>
            <a:ext cx="8153400" cy="2058988"/>
            <a:chOff x="384" y="2736"/>
            <a:chExt cx="5136" cy="1297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384" y="2736"/>
              <a:ext cx="51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84" y="273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977" y="2736"/>
              <a:ext cx="100" cy="1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80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</a:t>
              </a:r>
              <a:endPara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32" name="Picture 8" descr="C:\Users\TVALLERY\Desktop\banan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2" y="3977879"/>
            <a:ext cx="7905190" cy="223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5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Non-disclosure agreement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554162"/>
            <a:ext cx="8686800" cy="4770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entury Gothic" pitchFamily="34" charset="0"/>
              </a:rPr>
              <a:t>WHEN TO USE IT</a:t>
            </a:r>
            <a:endParaRPr lang="en-US" sz="2400" b="1" dirty="0">
              <a:latin typeface="Century Gothic" pitchFamily="34" charset="0"/>
            </a:endParaRPr>
          </a:p>
          <a:p>
            <a:pPr marL="0" indent="0">
              <a:buNone/>
            </a:pPr>
            <a:endParaRPr lang="en-US" sz="2400" dirty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Century Gothic" pitchFamily="34" charset="0"/>
              </a:rPr>
              <a:t>Two or more parties deciding whether to collaborate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Century Gothic" pitchFamily="34" charset="0"/>
              </a:rPr>
              <a:t>Protected information must be shared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>
                <a:latin typeface="Century Gothic" pitchFamily="34" charset="0"/>
              </a:rPr>
              <a:t>Designs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>
                <a:latin typeface="Century Gothic" pitchFamily="34" charset="0"/>
              </a:rPr>
              <a:t>Ideas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>
                <a:latin typeface="Century Gothic" pitchFamily="34" charset="0"/>
              </a:rPr>
              <a:t>Financial information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>
                <a:latin typeface="Century Gothic" pitchFamily="34" charset="0"/>
              </a:rPr>
              <a:t>Trade secrets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>
                <a:latin typeface="Century Gothic" pitchFamily="34" charset="0"/>
              </a:rPr>
              <a:t>Confidential information in copyrighted software</a:t>
            </a: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387" y="4267200"/>
            <a:ext cx="275713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2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Non-disclosure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4038600" cy="3413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latin typeface="Century Gothic" pitchFamily="34" charset="0"/>
            </a:endParaRPr>
          </a:p>
          <a:p>
            <a:pPr marL="0" indent="0" algn="r">
              <a:buNone/>
            </a:pPr>
            <a:endParaRPr lang="en-US" sz="2000" dirty="0" smtClean="0">
              <a:latin typeface="Century Gothic" pitchFamily="34" charset="0"/>
            </a:endParaRPr>
          </a:p>
          <a:p>
            <a:pPr marL="0" indent="0" algn="r">
              <a:buNone/>
            </a:pPr>
            <a:endParaRPr lang="en-US" sz="2000" dirty="0" smtClean="0">
              <a:latin typeface="Century Gothi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1600200"/>
            <a:ext cx="4572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entury Gothic" pitchFamily="34" charset="0"/>
              </a:rPr>
              <a:t>WHAT IT INCLUDES</a:t>
            </a:r>
          </a:p>
          <a:p>
            <a:endParaRPr lang="en-US" sz="2000" dirty="0">
              <a:solidFill>
                <a:prstClr val="black"/>
              </a:solidFill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Century Gothic" pitchFamily="34" charset="0"/>
              </a:rPr>
              <a:t>Definition of confidential information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Century Gothic" pitchFamily="34" charset="0"/>
              </a:rPr>
              <a:t>Purpose of disclosure of information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Century Gothic" pitchFamily="34" charset="0"/>
              </a:rPr>
              <a:t>Exclusions of confidential information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Century Gothic" pitchFamily="34" charset="0"/>
              </a:rPr>
              <a:t>Obligations of receiving party                                            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Century Gothic" pitchFamily="34" charset="0"/>
              </a:rPr>
              <a:t>Time periods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Century Gothic" pitchFamily="34" charset="0"/>
              </a:rPr>
              <a:t>Miscellaneous provisions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34" y="1447800"/>
            <a:ext cx="7274888" cy="4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4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1.bp.blogspot.com/-C_DqJ9Lumg0/TZMIV6m_HSI/AAAAAAAAHjA/CbLTwfYyuvE/s1600/NO+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4419600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Non-disclosure agreement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554162"/>
            <a:ext cx="8686800" cy="4770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algn="ctr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 smtClean="0">
                <a:latin typeface="Century Gothic" pitchFamily="34" charset="0"/>
              </a:rPr>
              <a:t>INTELLECTUAL</a:t>
            </a:r>
          </a:p>
          <a:p>
            <a:pPr marL="228600" indent="0" algn="ctr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dirty="0" smtClean="0">
                <a:latin typeface="Century Gothic" pitchFamily="34" charset="0"/>
              </a:rPr>
              <a:t>	</a:t>
            </a:r>
            <a:r>
              <a:rPr lang="en-US" sz="3600" b="1" dirty="0" smtClean="0">
                <a:latin typeface="Century Gothic" pitchFamily="34" charset="0"/>
              </a:rPr>
              <a:t> PROPERTY</a:t>
            </a:r>
          </a:p>
          <a:p>
            <a:pPr marL="228600" indent="0" algn="ctr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 smtClean="0">
                <a:latin typeface="Century Gothic" pitchFamily="34" charset="0"/>
              </a:rPr>
              <a:t>PROVISIONS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2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Teaming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Century Gothic" pitchFamily="34" charset="0"/>
              </a:rPr>
              <a:t>PURPOSE</a:t>
            </a:r>
            <a:endParaRPr lang="en-US" sz="2400" b="1" dirty="0">
              <a:latin typeface="Century Gothic" pitchFamily="34" charset="0"/>
            </a:endParaRPr>
          </a:p>
          <a:p>
            <a:pPr marL="0" indent="0">
              <a:buNone/>
            </a:pPr>
            <a:endParaRPr lang="en-US" sz="2000" b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Temporary bridge between idea and final contract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Entities come together as a group to perform duties of a particular project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Defines each party’s responsibility in the bid process</a:t>
            </a:r>
          </a:p>
          <a:p>
            <a:pPr marL="0" indent="0">
              <a:buNone/>
            </a:pPr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2657475" cy="185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16252"/>
            <a:ext cx="23812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rved Down Arrow 5"/>
          <p:cNvSpPr/>
          <p:nvPr/>
        </p:nvSpPr>
        <p:spPr>
          <a:xfrm>
            <a:off x="3546764" y="4648200"/>
            <a:ext cx="2286000" cy="838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799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A22E"/>
              </a:buClr>
              <a:buFont typeface="Wingdings 2"/>
              <a:buNone/>
            </a:pPr>
            <a:r>
              <a:rPr lang="en-US" sz="2400" b="1" dirty="0" smtClean="0">
                <a:solidFill>
                  <a:srgbClr val="4E3B30"/>
                </a:solidFill>
                <a:latin typeface="Century Gothic" pitchFamily="34" charset="0"/>
              </a:rPr>
              <a:t>PURPOSE</a:t>
            </a:r>
          </a:p>
          <a:p>
            <a:pPr marL="0" indent="0">
              <a:buClr>
                <a:srgbClr val="F0A22E"/>
              </a:buClr>
              <a:buFont typeface="Wingdings 2"/>
              <a:buNone/>
            </a:pPr>
            <a:endParaRPr lang="en-US" sz="2000" b="1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>
              <a:buClr>
                <a:srgbClr val="F0A22E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4E3B30"/>
                </a:solidFill>
                <a:latin typeface="Century Gothic" pitchFamily="34" charset="0"/>
              </a:rPr>
              <a:t>Temporary bridge between idea and final contract</a:t>
            </a:r>
          </a:p>
          <a:p>
            <a:pPr>
              <a:buClr>
                <a:srgbClr val="F0A22E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4E3B30"/>
                </a:solidFill>
                <a:latin typeface="Century Gothic" pitchFamily="34" charset="0"/>
              </a:rPr>
              <a:t>Entities come together as a group to perform duties of a particular project</a:t>
            </a:r>
          </a:p>
          <a:p>
            <a:pPr>
              <a:buClr>
                <a:srgbClr val="F0A22E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4E3B30"/>
                </a:solidFill>
                <a:latin typeface="Century Gothic" pitchFamily="34" charset="0"/>
              </a:rPr>
              <a:t>Defines each party’s responsibility in the bid process</a:t>
            </a:r>
          </a:p>
          <a:p>
            <a:pPr marL="0" indent="0">
              <a:buClr>
                <a:srgbClr val="F0A22E"/>
              </a:buClr>
              <a:buFont typeface="Wingdings 2"/>
              <a:buNone/>
            </a:pPr>
            <a:endParaRPr lang="en-US" sz="2000" b="1" dirty="0">
              <a:solidFill>
                <a:srgbClr val="4E3B30"/>
              </a:solidFill>
              <a:latin typeface="Century Gothic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267200"/>
            <a:ext cx="2657475" cy="185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TEAMING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entury Gothic" pitchFamily="34" charset="0"/>
              </a:rPr>
              <a:t>WHEN TO USE IT</a:t>
            </a:r>
            <a:endParaRPr lang="en-US" sz="2000" b="1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Prime contractor and a subcontractor agree to combine resources to bid on a project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Usually a major government project</a:t>
            </a:r>
          </a:p>
          <a:p>
            <a:pPr marL="0" indent="0">
              <a:buNone/>
            </a:pPr>
            <a:endParaRPr lang="en-US" sz="2400" dirty="0">
              <a:latin typeface="Century Gothic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15" y="3579091"/>
            <a:ext cx="4031969" cy="2705100"/>
          </a:xfrm>
          <a:prstGeom prst="rect">
            <a:avLst/>
          </a:prstGeom>
          <a:noFill/>
          <a:ln>
            <a:noFill/>
          </a:ln>
          <a:effectLst>
            <a:glow rad="3810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524000"/>
            <a:ext cx="3645138" cy="51031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Teaming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95600"/>
            <a:ext cx="4800600" cy="31845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>
              <a:latin typeface="Century Gothic" pitchFamily="34" charset="0"/>
            </a:endParaRPr>
          </a:p>
          <a:p>
            <a:pPr marL="0" indent="0" algn="r">
              <a:buNone/>
            </a:pPr>
            <a:endParaRPr lang="en-US" sz="2000" dirty="0" smtClean="0">
              <a:latin typeface="Century Gothic" pitchFamily="34" charset="0"/>
            </a:endParaRPr>
          </a:p>
        </p:txBody>
      </p:sp>
      <p:sp>
        <p:nvSpPr>
          <p:cNvPr id="4" name="AutoShape 4" descr="data:image/jpg;base64,/9j/4AAQSkZJRgABAQAAAQABAAD/2wCEAAkGBhQSERUUEhQVFBUVFBYYFhYUFBQUFBcVFRUVFhUUFBQXHCYeFxokGRQUHy8gIycpLCwsFR4xNTAqNSYrLCkBCQoKDgwOGg8PGiwkHCUtKSwsLSwvLCwsLywsLSwwLCwsKSwsLSwsLCwqLCwsLCwuLCwsLCwpLCwpLCwsLCwsLP/AABEIAMABBgMBIgACEQEDEQH/xAAcAAABBAMBAAAAAAAAAAAAAAAHAAQFBgECAwj/xABMEAACAAQCBAkHCAgEBgMAAAABAgADBBEFEgYHITETIkFRYXGBkaEyUnKSsbLBFCMkQmKCwtElQ2NzoqOz4RU1U4MzZMPi8PEmNHT/xAAaAQACAwEBAAAAAAAAAAAAAAAEBQABAwIG/8QAMREAAgIBAwEGBQQCAwEAAAAAAAECAxEEEiExEyIyQVGBBTNhcbEjweHwkaFy0fEU/9oADAMBAAIRAxEAPwA4QoUKIUKFChRCChQ3xCuWTLaY5sqC5/t0xXcJ1gSp00SyrJmNlJIIJO4G268ZythBpSfLN69PbZFzhHKXUtUKFCjQwFEbjOPyqYLwhN23KouTbed+6JKBrrelOnAzhfIMyMRyMTmW/Xt7oxulKMG49QnSwhO1Rn0L/huKS56Z5ZuL2N9hBHIRyGHcULVLNZpM1juaYMoO/irZjbm2gdkX2Lpk5QTl1OdRCNdjjHoKFCjBMamBG6Q4p8nkl+W4UdZ5YZ6OaQ8OxU7SFv42MNtL6uVNkPJzEsbZSu5WU3BJOwiK/oRN+TO/Dbc4ADLuAG3aOk2hNbqIf/TGSs4XVZ49/INhU+ya28hIhRykVCuLqQR0R1hvGSksxeUBtNcMUau9gSdwFzG0NMQqkVGztYFSOmxFtgipzjCOZPH3IkMKTSIOwAtYm3Tt3RNQNdG6VhPUuy8GrXuL3IG7i8l9kEhHBFwbiFnw62Ut0Zz3PP0yv4O5r6G0KFChsZijGaGOOVhlU82YN6oSOvcD4xRMCxhjOSxJLOAdu8E2N+eBL9Q6pJYzkznaoNJhKhQhCgs0FChQrxCChQoUQgoUKFEIKMExmKrp7ibSpcsA2Dsb9NhsH/nNHMnhZNKq+0koloD33RtAzwDSMrPlgHYzqrDkIY29pB7IJcVCW5Guoo7KWM5IjS/D2n0U+XL2uycUc7KQwHblt2wDMAq2eqlS1vm4VBY7LEML35rWPdBX040rMq8iUbORx25VB+qvMSOXkgXVM4L5IF4Xai2LnhLLQ8+HaeyNDlJ4T6HoQGM3gI6NaeTKWYudi0ksAyk3AB5VvuI39kGuVMDKGBuCAQRygi4MHVW9ohNqtK9PLGcp+ZG6Q46tLKzsLsTZF5zv7hAsxnSBp7Xmtmsdi/VXqESesOuefXLTy9pXJLUfbmWJPcV7oHcqa4eYj+Ujsp61Yj4Qv1O6yT57qG2ijCmCeO8+fsiwyMZMs3QlSOVSRBC0F04+UsZM0/OAXU7swG8Hp9sCLPFixrBzhzUNdJvkmpK4QX2CaFBv0B1zdoPPHOni4PdE61jjYlGS5fRhxiq6c6Q8AgRTxn2m2/LuA7TFlpqgOiupurKGB5wwBHgRFJo5PyzFZkw7ZdNa3MXFwg78zdgg/UZlFQXn+PMQ1cPc/IpiYwz3vcWJFiCCCDYgg7o7/wCIm2+OOk8vJXVQH+qW9cKx8WhgkyEVlEYyaS6DCM21ktOjelUyVNThVYJMvlYiyuFOVip5bGCkpvtik1GA/KMIlBB85LlrNl+mLkr94Fh2iJvQzFOHo5T8oGU9a7PZaHGlr7F7F0az7+YDbLfz5jvHsWFPJaYd+5es/wDl4Gp0gafcknbz3FxyHqix6YIauskUa+SOPNI5F3n+EW+/EZpvJCVQCgAcFLAA3ADMBbsAEC62HaZk+ieF+5nF4GUiuKG4ifwDSoF8pO0bxzxT88TmC4AHoZs9F+eWazqw8oqiqCl+UEZtnPaFsNL2kt0OJLlM63YCWjggEbjCmTAoJJsALkncAIitF6/hadTzbPiPbFd1q4+ZFMstDx5pPqLv7yR3R6KFu6pT9V/swm9qydMc0zRw0pFDIwKsW5QdhsBEHo3Il085Zgu4F9jHdflXp64qysygBxZgBcHeDyiOoxTg9t9nLCux2yllS5F7sk5ZYbqOsWYuZDceI6COSO8UHRLG+OtjxXsp6z5J7/bF9vDLS3u6GZLDXDD4SUllERpVjBpqZpg8q4VehmO/sF4pmCaVzeGTNMZwzqCpNwQxA3cm/kiS1iYrJmSGp1e80MrCwuoZTuduTYTuir6CYaxq5fDEAKcwG/My7VXo5+yOLnumsSFWoum9RGNb44DDCjSbOCgliABvJNh3xwpsSlzDZHVjzA7YNG25ZxkdQoUKIWKKxp7SJOpWTOFmKQ0sbCSw2WtvsQTFmMCbEMYYzphbfwjX7GIt4R1GG/gM0tW+Wc9CGwumeROlzZ+1JbqxVfKYqbgXOwbQO6DJhGMy6mUJks3HKDsZSN4Yc8CLE63OtukGJzV3iWQ1MsnfJMwdaXBt2MO6MGnXLawvVVJrK6lPxvGM8ybNJ8pmbsubeFohJU4sLnljeqpmmSZjDdLVWbqLqg8WENqNuLCxRwsjpz721dEjNfTM8tiv6sB29EEKT2FhBw1WYx8ow6Vc3Mu8s/dPF/hIgbaCyFmVglOLrNlzUYc4KXI8IktBq5sNbEqSYdspGdOS5XiqR1h0MFUvbyK9bHe3FdeH+xMaGyPlWK1FSdqy2cj0nJRO5VY90UHSSXlxCrH/ADEzxcn4wX9WWFcFQq58qcTMPUeKg9UX+8YE+mqWxOq/ek94B+MVOOK0Z1T3XvHRLH+CMDQbJeDLW4PLkn69OmU+bMVQUb1gO8wEwYO2r2bmw6n6FZfVdh8IrTeJovX8Ri16kJoRpJlwl2mbJlKHlMDvDL5APaQOyJ3QjCTIpVz+XNPCPz3YCw7Ft23iKqdAZhqpzpNVaefNlTZsoqblk8qxBttO3t6IutoJhF5y/LhCy2Sfh8+QLaZn9I1Ppr/SlxErEppnsxGp9Nf6aREpMhTd439wuHhQadEWvQyP3Y8LiIrAFFJWVUhtkth8ol33BWJzgdRv2CJHQc/QJHon32jpjujEuqZWZnRlR0BQgXV94IIN/wC8Nkm4Ra6rAE3htEdoXSmYZ1Y441QxyX5JSkgd59giuafzPpnVKT8RgkU1OJaKiiyqoUDoAsIF2nkz6dM6Fl+6D8YH1MdtODldSHzQSdAV+hj039sDFHgoaBD6Gvpv70C6JfqexGcdF04GoqKfkU5k9A7Rbsa3ZFcqKX/EMaKnbJpbZuUHIfJ7XJ7AYsOlc5qaclUiM/zbowVS20C6FrDYLk7eiNtXmCmTS8JMB4WexmTLix2k5VN+jb1sYOrjhuHkm2ZTW5pA40gmXq55/bTPeMRNWtxaHeIPedMPPMf3jDfeRAr65F0uuS0ScPNJwABNpkmXNHQ31h32PbF+0vxv5PQzZwNjk4npPYLbvv2RDaZ0FqWmmD9VkU+i6hfeCxXtaGL3oKSUDtmWZuqWuX2t4RvXHs7JfVJm7fZ7l9EViRU3UEnadsTGH1d7EGxB2EbwRFVLWAHMIl8Dw6eASZbBTtF7Xt6O+Mp0OabiuTz1WYvKLhpVpKXk04vYkMX6WQhR7Se2Gej+KMZ8oDeZijvIB8LxGYjRmdKVRxWR2IJ5mVQVt1qDEzq8wMrU5prZiqkoALDNuuewmGFMm605dTd77dQnF9cBPhQoUdnpjBgP6e4YyVjmTZw/GYXsUc71PXv7YMBgWYmbVc9W2/ON3E3HgY2q6h+iWZvkqT0s1VDPYC9iASbX5+2HmEV/BTGPI0ioT1pTEeKiLBUU4ZGXnEUuvuF6QwHtBgbUp7twylFeZN4BhefCcRmW+qij/aYTW9oik4fJZr5QTBm0Vwv9BOvLNk1DHrYOB4KsDCgmBUUDmB7TtMc0aXtcJ9MFV3ZnN/X+P2H+hJaXiVNmFrzLbftKy/EQQNLtWJrKsVCT+CzSwkwcHnJy+SRZh0A35ooOG1VqiQ3mzpRHrr8IPYjuemVTcHyuoHrLZKcZx4eDlSUwly1RdyKqjqUAD2QCdZMnJik/7WRu+Wv5QfICuuOly18t/PkL3qzA/CMdQu4Y6KX6hSy+20HHVe18Ol9DzB/GYBE+QytLc7pitb7jFT8O+Dpqq/y5P3k33zGGnWJ+wVrJZr9y4QjChvW18uUhea6oo5WNhB/UTge0/S2JTukSz/LUfCK/wTIwDfWRXX0WGz4xPae10udWmZJcOrS02i9sy3BG3oA745aWUuRqM+dQye8FvzEKra2pTyg6MuEFPQhbUMj0Ce9mMTsQ+iKWoqf90viLxMQyr8C+wHLqxQJNYGyumehL9wQW4E2sdbVrdMpD4EfCB9X4PckStUkwkbRb8uQwYNCEtRS+nMe9zAzxukEt5C7vosgnrKm8FbRiVlpJI/Zqe/b8Yw00cWv7FslI1drAnoiJ0n0hSjkGawzEnKi3tmY8l+QWBJ6oocnWnPLHPLllCCLLmVhfmYk37oc16eyyO6KMJ2xi8MprTbk9Jv3x0phdgOmGDzLMB2RLYDKzz5a88xB3sISOOOGANBm0ho89HNT9kSOtBmHiogN1jfLKmTLPkU9OzNzZUzzm9qrB4ZQQQdoMUzHNFqWjpaudJl5HeSy+UxADWFkUmygm26Dp15e76BWorb7y8uoJ8Of5xSeTb2iLdS4tzxTKSWzTAqAljc7tgA3ljyDaB2xK09PPvbgyeoi3eYYaPiD48zylsZJpp4LGtQGmHpse2LBowfpKdTe6YpNGJiO3CKVJOy+61huPLF00L41QPsy2PaSo+JjKzxNheim+0UX1yi9woUKMj1IoFGnB4Kvc8jBG71A9ogrwM9alL89LbzpZHarfk0a1PvBmjliwj5VReI7C8Nlz61JM4Ey3mbQGKm9iw2jbvtHOgqLoO49myM0U/JXSG/ayz/EBF6iPdz9RrbzB4DLT0EuVJEpFCS1TKANwW3THnGcjS2ZSDxWZQbXBCkgEd0XjTLTRqia0tGIkqSAAbZyDYs1t45hFW4XbBWnpcHu/0CaeuUE2/MaUs5s6NY2ExDe1vrDkj0oDHn2XaL3olp2yFZVS2ZDsWYd68wc8q9PJHOorlJ7kc6muU0mvIJECzXdS7KWZzNMQ9oVh7DBRDXEUXXJS5qAN/pz0PYwZPxCFlqzBgeneLEDDGKb9H0Uz9tVIT1mWw90wW9VX+Wy/Tm++YHOIUmbAJL/6dYx7GzL7SsEfVb/lsr0pn9RoxqXeX2CtQ81v/l/2W+BFrXxNjVrKvxUlqQOTM5a57gogt3gQ65sNZZ8uoHkOglnnDKWIuOYg7/sw10mO05F8SnGfsi66xabKtAf+Wy+qJZ/EYHVPMzsFG8+yC1rRpvmKUj6rFe+X/wBkcfFVHHHXH9/c2h4kXbR1LUlOP2Mv3AYkIaYdslS15paDuUCHOaB49EYPqbQLNZ8v6Wv2pK+84go5oH2sGnz1tMPOCr3zf7xhqVmBaIvT6Rkqpa81NLHcWHwgoUErLKRfNRR3KBFB09ps9fTjzkQfzWHxggTqhUUsxCqBtJIAA6Sd0c0x/Ul7EYONdbsEpj9XPMv15Vt4ZoGMusgg6ydL5VVL4CSomANfhWBGVhuMrn2ZgSeeBzT0LXGa1uW2wkdHNHqNJujUlJC27bKTaY8RS5FuYnsAJPgItWgFPnrZXQxb1VJ9oEQuGIqlyxt8xMC7CeOy5VHiYt2qimzVLt5ks97ED8481fVNW5msZeSQWWgqxWtYxP8Ah81Rvcy1HSWmJsiyxV9PK0LKly+V3zdQTbfvIgmEN72m+rsVdMpP0/JUMFwlZUsDex8o855uqHk9go6YbrVWF+aGHy3Obw0jBRWEeTncor6nSuqAVsd99nxiz6u5d3mtzKq+sSfwiKBWTr1CrzIT3n+0EvV1JtIdvOmW7FVfiTAeo6hPw5OWpi36ZLZChQoFPWCika0qe8mU/mzCvrLf8MXeKzrCp81E58xkbuNj4NHcHiSN6HixME+HPYsvTf8AOOWLTCrIw2G/s2iMSmtMHTs741xryQen4GC5R3LH1X5HT8JBSa0maVPYemJANDjQnR/5S1U5FxJpZjD94fI91j2QzzQZCW7KMap7so7rU2h7KnXiImmNcOqiGKnsi5JGjeHgNWrzHjNkGU5u8mwF95lnye43HdDvT6RwuH1K80ssOtCH/DA90KxTgayWSeK/zbdT2tf7wWCjiMkTEZDuZSp6mFj7YVaivDf1Fd0eztyvuDmjkh9HZycql3HWjo/svE1q90jkycMvMYASma/Oc5zKFHKTtHZHTAdFJkgPLd1aUbZQL3PJxgRbdYQOtKWky6h0p1CoptsJylx5RA3Dbs2c0YaXTysnHPGOp3ZZB7orlN5TLJj2sqonEiSeAl/Z2zCPtPydQ8Yp1ZUGYbzGLk8rEse8wxFVeM8JHoYVRgsRQNgcyVUbgB1CJYY1NKqjOzorBgrnMAQCNhO0bCYgRMjZaq0SyqNkXGSyi+U8oN+ielKVEsKNjoAGU77DZcc4iwipgA4Vi7SpizJZsym46Ryg84O6DZhdes+Sk1NzqDbmPKvYbjshTqNP2XToZyRItVRTsbczqyUQjHgnUsbEAKpzbzvJJ3Dmi1FY1MqAZ178Z9clZKpj+IIJ6T3vaQFJHKeOSABynZFL0h0pm1bkuSssHiyweKOk+c3TD/WVioaoElbWlC7EWuXYXtfoW3axij1FbbZDjQaRVp2y6y5+ywA32OT2ofPNAji06GazbxtmhtgDHgq7ReNVePIlS0pv1wAU8zLc5e0E9oED2WhYhRvJAHabRxoKuZT1O08aXMDKRsuAcykdYt3wLqFXP9J9XyjWrKe5eR6ivA408rM1Xl8yWo7Wux8CvdF/pKkTEV13OoYdTAEe2BJjFXwtVOfkM1rdSnKPACFOmXfz6GXxieKNvq/wR2N1tkVBvc7fRG/vjvS7FHVENOm8JOJ5BsHZE1LGyDYvLPM3LbBLzItZuarboUDuA/ODNoXT5aOV9rM3rMSPC0BGgb6VMPS3ttHoDDKfg5MtPNlovcoBhfe+T0PwyvFrl6RS/v8AgdQoUKMB8YhljVJwtPNl+dLYDrsbeNoexgmIWnh5PPFQbbeWOmMbZJPUe/8A9w50jpODqJybss1wOoklfAiIevqmZMv1QBuG3Zzwwi1ke7u6ETU7hlqKfMP66YU+6iW9rtA3YWJHMbd2yDZq5oeDw2nBttUvs+2xax6QCBAdxuRkqZy+bNmD+Mx1ppbpyBNK8zkhm0cZEoGagJsC6gnmBIBMdY5sbG/Nt7oMkuAqxcExPktKdkbY8tiD1qdh+MGnC6zhpMuZ56K3aRt8bwPtP8LsZVUo4s5FD+nlBU9q+7Fg1bYhnpTLJ2ynI+63GHjmHZC+7v1qYDf+pWpk5juIfJ6abN8xCR6W5R3kQG9D9HjX1gR78EnHnEcovsS/2js6rxfNbuI5KWXLB2zJlz6MsX9pWHeqzAfk9GJjC0yoImNfeE3Sx6pJ+9FQfZUuS6sC8ina08Dl08+U0lFlrMlkFUUKuaWQLhRsHFZe6KZeCjrmk/NUzc0x19ZAfwwLYYaV5qRpHobRynninqje8aTRsMEst9C6aU6B/I6eVUSizLllicG2lXZRxwfNLXFuS454sWqnF8wmU5O75xO0hXA7cp7TF+qaJZsppcwXR0KsOgi0BbB5jYdiQWZ+qm5GPnSn2Zu1GDQqrm7q5QfVdDNchutHCsqBLlvMbyURmPUoJPsh1aKhrSxTgqFkB405hLHo+U/gAPvQHXDfNR9TOUtqbBHPqHnzS1i0ybMJsN5Z22Ad9ofawdGFozRpvcynaY3O+cbugbh1dMWDVXo/ws81DjiSdicxmsPwjb1kRprqa9VTjmkMe+Yfyhrdbm1VR6IEqhiLm/MoqR0BjkI3hlHoBy6k9oZhyz62UjbV4xO0jYqk7x02iY1vaPrKanqJa2UjgXsNnF40s92cfdEctVsu9dfzZUw9+VfxQRtLcF+V0c2Tyst06Ji8ZPEW7TCfVz23p+iDtPHMGctBcZDYUkw75Ut1P+1e38OWBu8/LLZjvt/Ef7mOmhWOFcOq5N7Eslhy/OWRvdhhi7EIg5CTt6rbPGKUdspP1f8AIn+JPfKEPT+/scsNTbE2DaInDBEhVTbIx+yY6Twsia5bpJDbROhE2slC21pguei928AYPogP6q6TNV5vMlse08Ue8YL4MLJPk9P8Mjity9X+DaFGIUcjQxGpMImObmIWCbWZR5KwtyTJat2rxT7B3xSpm49Rgoa06S8qVM81yh6nFx4qe+BkN45du6Co8wGtEt1aCLoBprKWmWTNbKZdwpO4qTex5rEmKXpmoFdPI3M+YEbiHAa474tGi+ESWYK1EVa18zyWA2c5cW7oiNZNJkqwQLB5SH1br+ERWhffx9DOtpWvBVY0cRkGMNDd9AyTygz02HiswqUh3tTplJ5HReKe8e2Knq6reCrDLbZwilCDyOhuB17GHbF00Be+HU/QhHc7iKJp1INLX8JLBBcrNl2BN3vxgvPxgdn2oWV8uVb+ouqed1bHGnUk12LSaRfJUKr25AfnJp9TKOwQVEQAAAWAFgOYDYBA21YI1TWVdbMG08UHkDTGLMFPQqoOojnglxne8NQ9F/6BsH+uUfRpH78/02gSwW9cv/1ZP7//AKbQI4ZaP5RpDoZjEzceowhCbdBZ2emaZrop51U94Bgd63MBuqVaDalpc23mMeIx6mOX7w5oveCvmppB55Mo98tTHauolnS3lTBmR1KsOgi0eern2c8mBEaE4v8AKaKUxN2UZH9JNlz1jKe2KDrer89VKkrt4NLkDz5pFh15VX1od6v640VXPo57ZdpsTsGaWCQ33pZv2CI3ReT/AIji7T2F5auZ23zUIWSvfk7jB9UFXbKzySyvcwv5SivMJOiWB/JKSXK+tbNM6ZjbW7tg7IF2uCZfEFHm06eLTD+UGowC9abXxSZ0S5Q/lg/GMNM3O3LLs4hhFXEZvGBGYfroK5LkvWqRb1cw80g+Ly/ygr2gW6n0vPnnmlKO9/8AtgqGEGv+c/YZaf5aAvjmjs6Tic1JUpmWc5eUFHFYNxmAO4WbNv3R20uomlLTI65WKOxW4NrsALkctlEGGBdrRa9XLHNJHi7/AJRULnNqL8gLW0QUXb59CCw4RivqLy2tysAOw7fZGad8qE8wMNKs2WWvWT7PzjWx4izz0VmWQkapKG0udN52VB90Zj7RBCEV7QGj4Kgk87gufvm48LRYYXs9ZpIbKYr6fnkyIUYhRQSYIjUpG5jBMQsr+nGHcLQzgN6rwg65ZzewGAhezDrEejJqggg7QRY9R2HwjzxiNKZc15Z3o7L6pIjep+QdpZcOIeskDnW1Sf8AAmemh8GHxi4YTpHJnKipMBcoDl2g7AM28bYiNZVLnoS3LLdG7DxT70Sl7bFkwqThYsgdlPxiO0fGOphu+xwen2x3MNosZp8YDTq3a+HSegzB/NeLPlG/m3dHVFU1ZH9HS+h5v9Rvzi1XhPb439xRPxMxT0ySxllqqLcmyKFFybk2Gy5MdY1BjN4zMyia40vRyjzTx4o8B8mDVrZlZsOJ82bLPiV/FATJhxon+l7ncTIMbXjij3jreDE8naPRmjR+h03/AOeT/TWJGI/R5bUlOOank/0liQjzkvEzEqWkmgYqquXPDhVACzlsczhb5cpG42JG3ktDjQ3QxcPEy0wzTMK7SoWyLmyiwJueMSTFkhXjt2zcdueCNJ8iMAbWS18Un/7Y/lJB4JgDax/8zqOtP6aQRo/mexld4SvQrxq72BPMI5Uj3FzDlyw0gJR4bCrqcp+LUPztLXuDE+0QRjFN1UU2WhLf6k5z2KFUe6YuRhFqpbrpMNpWII1MCvWW161eiQnvzDBUgT6xj9PPRKl+wn4xxT4gX4h8n3IVzaXbziB43PsjnNkl5qoN5yqOs/8AuNph2ovWfhBHwjVyiTEnM7lxlbKbZQ1gea+w+yNrpYQl0umlc+Pct1FxEVBuVQo6lFh7IeI0NkkkR3QQGep6HYGFGBGYhZgmObtHQxyYRCHCbMMCfWLg3BTxOB2TiSRyBlCg942wWmlXhjiOj0qoFpyBwDcA7bHnjqMtryaVWbJZBnoljsiQNqLnO9hbORzbd/ZF7xWXw9FNAB48liARY3y5hcchuBD+j0ckSf8AhykXqUA98PeCjpy5yjqyxSe5LB5rqY7XhxpFRcDPmy/MmMvYCbeFozXU2RgOQy5bDqeWrfGG6fIxUuQs6r2/R6/vJvvRbbxUNVx+gD97M9oi23hTb439xXZ42biNrxzvGQYzOCv6w5OfDagcyq3qOrfCAKY9E6SSc9HULzyJvfkJHiBHnaGmhfdaOkTuIYUFw2ingWLzKhWPPx7pf1WiDJ2Hqi/4vS30dpG8yYG9eZOH4hFBlrcgc5A7zaCKJZT+7Ij0ph0vLJlr5stB3IB8IcXjRdgtCvCM4N7xgmNbwiYhZnNAJ1kj9Jz/APb/AKSQdCYB2s4fpOb0rK/prBej+Z7GNvhIKko+EWd9inmv6q7PEiGFLui1aKUt6bEX82iYeub+xIq1MtwAOXZDNSzY16YB8dwP2hFNwdBTrzywx63Jf8UTV44UUjg5SJ5iKvqqB8I6sYRTluk2GxWFg2vAk1gtfEX6ElD+AfnBTmTrCA5j9Zw1bNe4IL2BG7KoCi3dGtC7wt+JSSqx9TfR+k4aulJyZ0B6gczeF4OqLAf1WSA9W0zkRWPa3FHgT3QYJbxVzyy/h1e2tt+v4/nJ0ywssK8ZjEZGLQozCiFGCIxaN7RiIWa5IzljMKIQ0ZY5MsdyY4zGiEAlrVoslczckyWj9u1T4pEZjrqyUrqwJNLLVwCLhpZKWPMbARdNbWFPNEmZLQuVzKwUEmzWK7B0g98Uqq0XmyKYTZoKkuBk80EG1+m4hjVZHEcvnoHVzTUeeQjarZn0G3NOmexD8YuGaA5ofpmaNHllM4Zsw42WxsARuN72HdBYw2rMyWjlShZQSrbxcbjAt8HGTb8we6DjJt+Y8BjOaNRGYwMDE1MylT9YEd4I+MeapsvKSp+qSO42+Eelbx560qpuDrKleadM7i2YeBhhoXy0dIIuJU//AMcQebIkP2mYh/EYGmDy81RJXzp0sd7rBgrKO+CZOahXvWUrfCBXodLzV9MP28s+qc3wjXTy7s/uyI9Bsdp64xeNAYzCo5Nrxi8YjBiEM3gJ60R+kn6Zco/wW+EGktAY1qf5if3Mr8cF6T5hnb4SS0Ppf0TiL+cjr2JKJ/HFR0So+Fq6dPOmpfqBufAGL9hM2XJwFw7Kpmy55UEgFmbMAFHKbKIreqilz16E/q5bt22yj34KU8OyX3MmuIoNcYZY6qsdAkKgopOk2jNRNYtJm7D+re+XYPqkbu0GKphOh9StSnCyiEDgswKlbA369vVBkEqMNIEaK2SWAOeiqnLfjkiqPDZabURVJ2mwAv12iRlxtwUbqkZhhskdBGoEbARCGYUZjEQo2MaxtGLRCGI1JjeNSIhZzcxxcQ4IjQrEIMnlREaRaPiqktKPFDW2jkINwYsJSEJcWnh5RE8FO0d1dSachj844+s9tnojcIti09ochI3yxG23lltt8sa8HGpSHZSNGSKKGTQD9ZtPlxCaR9dUbvQA+KmDrOSBJrG0dnzapGly2cMoQlRexDHyuYWbwgrSzUZ8kRf0s1KJfIZATvl5YDugk1Ur6cuQoDnad1yjKo9YiCxT0rqgvyAeEC7AtH3fEMhRgJc1mY2NrK11F+nZHenmlGafoWHBWjcRrTSdkORLgIo45YwVhzwcLg4hCA0hqpsuRMaQoaYFuoIuDt27OU2vAMxzGZlVPM2bYNlVSAMosmzdyHfHo6bTAjbFNxvVtTz5vCEMrX25CAG9IW8d8E0XKt8oznDd0KtpDo483DpCoCWlS1IHPdbsO2/hG+pyiImTphUjiKguCNpbMw2+isEqTRBVAsNgjrJpQNwtHHbS2uPqXtWUx7LEdgI4SxHZWjE7OghWjAMZiFGpWFljaFELMARtCjMQoUKFCiEP/9k="/>
          <p:cNvSpPr>
            <a:spLocks noChangeAspect="1" noChangeArrowheads="1"/>
          </p:cNvSpPr>
          <p:nvPr/>
        </p:nvSpPr>
        <p:spPr bwMode="auto">
          <a:xfrm>
            <a:off x="77788" y="-876300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7" descr="data:image/jpg;base64,/9j/4AAQSkZJRgABAQAAAQABAAD/2wBDAAkGBwgHBgkIBwgKCgkLDRYPDQwMDRsUFRAWIB0iIiAdHx8kKDQsJCYxJx8fLT0tMTU3Ojo6Iys/RD84QzQ5Ojf/2wBDAQoKCg0MDRoPDxo3JR8lNzc3Nzc3Nzc3Nzc3Nzc3Nzc3Nzc3Nzc3Nzc3Nzc3Nzc3Nzc3Nzc3Nzc3Nzc3Nzc3Nzf/wAARCAEKAL4DASIAAhEBAxEB/8QAHAAAAQQDAQAAAAAAAAAAAAAAAAEGBwgCBAUD/8QAOBAAAQMDAwIDBQcDBQEBAAAAAQACAwQFEQYHIRIxE0FRIjJSYXEUI0JikaGxM4HBFSQ2Y3IlU//EABQBAQAAAAAAAAAAAAAAAAAAAAD/xAAUEQEAAAAAAAAAAAAAAAAAAAAA/9oADAMBAAIRAxEAPwCZUqRKgEIS4QACVCEAhCEAkwlQgAkI5WSEGIGEuEqRAYRgeiXCEGPSD5JPCZ6LNCDzMTPhCTwI/hH6L1Qg8xCwfhCPCZ8K9EIPMws+EJBCwdgF6pEGKEJQgAEqEIBKhCAWlca6OiiMkrg1o9St1Rpu9dHUdnlaw4c4dI/uge9pvFPcm9VPI149QcrqKH9k3yOoSHOJaHeal8dggVCEIBCEINC6XKK3wulmcGtaMnK1LNfqS6DNNK14+RTX3ZjmfYZ/BJB6T2TD2WqpxXywF5MYOQPRBPyFjHywLNAiEqECISoQIhCEGCySBKgEqEIBCEIA9iof3vicbd1DsHAlTDhRvu/S+NYZj5huUDb2Rq2+A+In2muxhTU05AKq1t1e3Wq+MYXYjmIB+qs3bKgVFKx4OchBuIQhAIQvOZ/RGXeiBsa+Yx9nnDse6VHOy9F/uqifHBeR+69t0NZtZLJboSS/p5x5Lc2Sw6hc7z6igl1gw0LJIOwSoBCEIBCEIBIlQgxQhKgEIQgM47oDgfNM7W2r4dPUxkecu7ADzTW0vuhHcq5tPMx0ZccDJ7oJbUf7suLdP1BHfoKfVLKJomvByCE0NzacTWGpafgKCslNM6nqGSsOHMdkKyW2OoW3e1xnPtNGCPQqs7x0uI9Cpi2PqmxwzNcez0E5lwAySvPx4846hlMzXGr4rHbjKDl5GGj1KiKDcy7/AG9sj+nwi7kfJBZQEHsvGsGad/0K4+k7uLrb45ieXDK69e8MpXk+iCse5Q6NUTfNoUjbIY/05xHxFRjuTVMqNTzeGQekYOFJGxko+wOZn8RQTH2CbWqNV0dihL6iQN9AnI/+mfoq+70PkN0haXHo54QPa0bqW2urW05eWlxwCRjKkekqGVMLZGHIIyqeUbi2qicDgh4IPorU6KlMtmp3E5PSEDhQlQgRCEIMQlQhALCU4jJ+SzSSN6mkIK87y17prnHTnOG5cUwrNOYLnTyZx0yNP7qUd6LVEw/bAB1g4yo20zSxVV1jEx9hhDiPVBaXTM/i2yFxPdoTX3XujKKxz5IyWkBFHqiktdsDppGsaxvGThRDuLrAageIoH5iDsnCBjOOSSU+dsa91NUVDA7GcFMVdCx3F1trmzD3Tw4fJA+9zJZamlp5Oolgdyo6/EnLer62upPCBz5psxvAlBPbKCw20EzxY4vGOOOMrtbgaihtVpleZAHdPAyof07rYWej6XuJwOAE3NWaqqdQzfeFzYweGkoOLX1L6ysmqJDl0jy5P7Z6+ChurqSR2Gye03/KYkNuqpaczshcWeuFhSVEtDVsniJbJG7IQXGjqo5KfqDgePVQrvDRR1UrJ4ZAHMzkHzTZi3NuVPD0RDPGPaK5N51fPdYi2aPBPc5QcKnaX1DGjuXAK1GhIzHY6YO7hgyqpQTGKZsg7tOVYnbXV1HW0EUBlaJWgAtJQSUhYRyNe0Fpys0AhCEGKELCaQRMLndkGecDlc27XanoIHSSyBoA8ymjqzcKhtDXxiUGUcdIPKhfU+t7je5HNEhjhzwAeSg6G5WrG3usfTwEmJh5PqmTR1T6OobNEfaC8XEnJJWCDpXG9VdfGI5nnoBzhc3klC7GlbQ68XeGnA9nqBd9EHpSaZr6mi+0tjODyBjyXGnhfBK6KQYc04IVrrbpulhtkcfhjhgHZV/3Os/+magkc1uGSnIQM7J9UIQgMk+a6enbVJd7rBSsBIc4dXyC5iljZG0tnq5Kt7ckHAQSVbNGUUdsjjMTfcxjChHcjTElkuskkbT4EhyOOytFG0NYAFH27VkFfZJpGNy9gyEFakLJ7S1xaRgg4WKAW3brhU26obPSyOY9pzwe600ZQTDpbdowtjhuQIxx1KV7Fqu33aJrqedjifLKqOunYbtWWyvhkpp3MHWMjPB5QXFY4PGQslxtL1bqy1QSvOS5oXZQYrlajkMdtlIOD0ldVcHV8nRapj+UoKs3+V8t5q3PeXHxXck/Nc8r3r3mSuncfORx/da5QISkQhAKRtl4Gy317nDOAFHKlfYynzcJpT9EE/RtHhAfJQ5vjaQ+kbVtbyw5J+SmVnDQo23me1mnp89+nhBXE90iU90iBVO2xQZ/p7sd+o5UEqYdia0NknpyeQ7P6oJ3HZcjVEbZLVMHjjpK67eWhcDWc/g2edxP4SgqneGtbc6prewlcB+q0l71cni1Msh/E8n914FAiEIQCyYcPafQgrFCC123U4m0/THOfYH8J2KONmqkzabgDj7rcKR0GKa+vpDHZZyPhKdATY16zrslQPylBVOZ3VK8+riVgVnMPvnj0cQsCCO6BEiVIgVSvsbVsjrZ4XHnIKihOzbOudRang9rDZPZIQWracsCirfGUNsb257kD91J9HJ4lMx3qFDW+9X/ALWKEH3pAghNIlKRAoT32lrjSambHnAkCY4XY0lUmk1DRSg4+8AP90FvqZ/VC057hMHdu6NorBOM4LmkD6lPO0TCSgjf+UKF987j1OhpGu952SPogh9xWJSlIgRCEIBC9YIHSnhYyxujdhyCxWyjWt07EG8+ak1RTsZI51gaD2BIUrAZQYhNrXUjWWibqxjpOU5Uwt1qh0On6ktOD0FBXekZHNXSl3PtEgevKyusUbIw5ow4nHC86CiqZ+qSEH2R3WvV+M1/RPnI8ig10iVCAW5Z6o0dzpqgfgkB/stNKOCgt3pytbUWiGTPdgUF7113j3qGAHIaC4p5aE1F1acp28ucGAFRZuLVPqtTTucCA0ADKBsJEqRABe1JIYamKQd2vB/deSyjY+R4ZGCXE4ACC1WmLmx9igeXcmMfwoJ3SrvtuppGh2WxNx+qeenm3uOxQN8IjpYBhRhqVlW28VL62JzJHvJ58wg47lisnLFAiEIQOfSFNFM2V0gyQcLU1XTMp6qLwxgOac/qtrRRPizYOe3Cx1jGWzwvOechBN2zNGKbTsR+LlST2TE2n/41Tf8AgJ9FBio03kk6bBOB8OFJaivexxFkkA88fygZuhbfHUWQPe0Z5CZutoG099kjYMANCkTbgA6eBPfJTF3FAGopMfAEDWKEIQCcOirE2+XVkMh9gEZHqm8n3tDJ0ama3yc1BOlh0nQ2+gbFFE1oA9FF289hho4xVxsAcXAZCneHmJv0UW73wddje74SD+6CviRKUIBOTb+nZU6kp45BkEptp2bZtzqqmQWct9BAykYzoGMeiZ+4Gi6O6UMkgiAkaMhwHIT7pOIG/QLwu+PsUufhKCntzpXUVZLTvOSw4Wqu1rAh2o67HYSYXFQIhCEDm0K8Mrpur4RwtzXfS6KB497rI/Zc3RUZkupDe/T2XZ11RvZSskeOzwAgmTaN/Vpmm/8AIT9Ud7OuzpuAegUiIMVGu79vnrLLIKdhe70Ckpa9VSR1LemRoI+aCK9DWaam05G2RhDyMkHyUW7itLdSzA+TQFZ99FFDTuaxgAAVad0GdOp5fm1AzsJSxwAJHC2KCH7RWQw/G4BPu6aSMNqMoZyyMnt8kEdJ8bSjOp4/kEycc8qQNnIuvUXV6BBZKn/ot+ij/eGLr05UcZw0qQYRiMfRNrX1EKyyVEZGcsKCqBC2YLdVzxmSGB72DzAWbIP/AKQgI48XpI/urG6W0tRsssX3TeWeiCs72OY4teCCPIp4bVxl+qYcDOAvTdG1x2y9BsTQA/J4Tp2QtLJJX1pb7QOMoJ1puIW/Ra13GaGX/wAlbjBhoC8Lg3qpnj5IKk6vb06irh/2FcUpz7hQeBqeqGPeOU2g0ucGtGSUGCFsVFJNT4MjCAtdA8trab7TqHoPwKWtZaNFxsjmMafEBDgQo32Xi69Qud8IVkRG18QaQCgYm1VvqLfaBBUsLHMJGCpAXjDAyL3AAvZBl0o6UqEHjUt+6d9FWHdhvTqmQfk/yVaGYZjKrDu7/wAtkHowfyUHB0dT/adRUceM+2CrE3i0NfY5m9Iz4R/hQdtXT/aNVwcZ6RlWYqoA+hewjuzCCndbEYauaI8FryP3UlbIU/XdppMduEzNaUn2PUtbFjH3hP6qS9h6bLaiXH4kE2Rj2Auff4vFt0zT8JXUaOAta4tBpZAfhQVOqKfwtXuix2qf8q0On4+m0wgj8AVfpKD7VuY+FvIEocVY+3w+HSMYPJqCv+90RZd4HY75Ce+ylJ4VjbJj3uVw996L2IKkD3X8n6p57SxBmmqcjzaED7wV5VLcwuHyWxhecwzGUFX92IujU7z6t/yuboK2C6agigc3LcZK7m8bOnUrfmw/yt/ZCjE16lmI9wYQd3XOj2RWCaaKP22NyMBQiRgkFXA1HQtqrRNERnLCqmXmlNJc6mAjHRIQgkbYyHqukz8cDCsKweyFBOwrQZak+eVPDewQHSjCywjCAQhGUGEv9N30VXd2H9WsaoejWj+VZ+qeGQuJPkqsblyCXV9Y4H0QdvZKESalc74Wqxzm5hI+SrvscQ2+zE/CFYgOHhoKx7u0RptWSvxhsjQQpE2Ih6bRI/zc4prb6NYbrTPaOeQU79j3gWIDzyglbyWndn9FFK70aVth3C518di3zf8AkoIB0rUifc2oe/zkIH9uFYuDHgj6KselyY9xXY//AHd/KsxSuzTtPyQRHvzO0W6KL8TpBhOPZ+bxdMU/ybhMnfh7jJSjy6z/AAnps9GY9NQA+YQSIsJjiM/RZZXhWP6YHn0CCt28kgfqYAeTOf1Tq2FpvYqJsd3YTC3Mn8fVVRznpACk3YpnTanu9XIJWrGh1M4H4VVHcKEQ6qrGgYy4FWwqeYT9FVzdSPo1XOce80IHXsLLitqmfMFT833VXLY6XpvkzfVoVjI/dCDJCEINbxSjxCtcHlZAoPC7zFtFIR6Krmt3F2o6px7khWcvHNHJ9FWLW7enUNR80Dp2ZBF2keFYUOIp8/JQLsvCTUSyY81OzjinP0QQDvNIX3OHJ7Ep27KHFrHfumXvA7qukX1Ke+zTem1M+aCWAeFzr9k2+UflK3geFp3fmikz6IIN0TazNrusmI4jkOFP0DemED5KM9D0TWX2tlxy56k5vuhBEW9NvNRTxPaMkPCem3lL9msVOzGPZC5+4lO2ogY0j8QTl03GI7bC0fCEHXWpdH9NHIfylbS5t+kDLfKfylBVzW0nialrXfmwpk2Tj6LG0+pyoQ1M/wAS+1rv+wqetn4/D0/D8wgkSb+kfoqz7vxlmow5wwXM/wAqzEp+7P0Vdt6ocXeKTHfIQamzcvRqUjPdqsvCcsH0VW9qXlmp48eYVn6VwMLT8kGzlGV59SOpBzQ9KHrUEiyEnzQLcfapXj5Kt+4sBivrnfEFY2oeDA76KBdz4w65xlvcuwgd+z9EYqESEcuOVK8zsQO+iYO20QhtcI8+kJ71T/uHc+SCAt2zm6Rn5lPzaAdNpjTE3Uhc6vY8HLQTlPnaiZjbbC3PkglMO4XOvswjoZCT5LZEnHdM/Xl5jpLfKOrHsnzQcPQ93jkvdXEHctkwVKjZAWAquG3FTJLqKabn7x2SrA08uaUHPkgZW4N1jglijJwXPACeGm5hJb4iD+EKGt253iphkac9Egcnvt3qCOrt8Q6h2HGUEidSb2sajwrXKfyldgSgjIKa2uKhot0gLgPZKCtdc41FzmcOS+U/yrHbaQGnskDHceyFXuFrRexgAt8X/Ksdo97WW+INP4UDre/2SFBu9VI+QMmaM9LuVM5lUZ7omOSglJIyAUEZ7Z9Q1HG4cABWZoZf9s3Poqu6QuMduuzHSnpaT3VhbDdY6ukZ0OzwgcvirAzLT8X5rEyfNBoGoa3uV4S3KOPu4JpVd77gOXJnuE8xw0kBA7rnqGOOBwDvJQ/qeqmr7m17GFwa7IKdfhGTmRxP1K06umhbzwCgd2i7gyCija8gHpXXueoI4mOAdn5KOaSqkjwyHJXXpaSWpIdKScoG3q+Sa5ucYo3Hnjhdzbd1VRt8OYFoB4XcbbIGt9sBeRkp6IksIB+SB61VybFS9XVzhRDrGpq71cPs0RPhZ5wnBUXSSpHhsJIKyttuYJPFe0En1QeOjdPNtzmyYwfMp/TXJlPSkdQ7JtVNayljw0gYXAq7vJUOLGE4KDQ1hBJeZy2PJaCvHR1FcLTXdOT4JOQE47RTBx6pBnK78dPAMENGUHdo61xpwXHnCj7ci4zOpZGRE5PCdctSIosNTG1NI2o6g7lBG9BDJ9qY5wOQ5TrpCs6aRjSfJRRHCxsmQPNPrTlYIo2jOED9qa7w4ycqLdd15qw+NpzlOm43EGIgO8vVMW6ESyEnnJQMaSkl8UBgOcqXtupKiOjjbMSSPVM2mpmOlbkDupC090RRNDRhA8fH4HKQz/NaAlyO6PFQRq13UeSvdr2NHOFpDsvOQn1KDbnrMDDFpdElQ/nKxHddGjAwOEG1baFrMFwXbbPHAzjHC5zSQ3grTq3Ox7x/VBuV93a1pAcm/PXOmf73C1qtxz3K1Wd0Dgt8zG4Liuq+6MiZwQmrET6lErjzyf1QbtfcnTuIBXpbIw54c5cVvvLr0B7IHZSSRxtGCFsmraB3XAiccdz+qxlc74j+qDoV9wHSQCmncajxHHlbVW447lceoPJQeQd7WV0KWtdCOCuaFmzug6ktxe8YJWjLL1lYHssD3Qe0EnS8FOyzVoAHKZzfJdi2k8clA+WVren3ll9tZ6pt9TsDk/qgOd6n9UH/2Q=="/>
          <p:cNvSpPr>
            <a:spLocks noChangeAspect="1" noChangeArrowheads="1"/>
          </p:cNvSpPr>
          <p:nvPr/>
        </p:nvSpPr>
        <p:spPr bwMode="auto">
          <a:xfrm>
            <a:off x="77788" y="-1211263"/>
            <a:ext cx="18097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2286000"/>
            <a:ext cx="3733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itchFamily="34" charset="0"/>
              </a:rPr>
              <a:t>WHAT IT </a:t>
            </a:r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</a:rPr>
              <a:t>INCLUDES</a:t>
            </a:r>
          </a:p>
          <a:p>
            <a:pPr algn="ctr"/>
            <a:endParaRPr lang="en-US" b="1" dirty="0">
              <a:solidFill>
                <a:prstClr val="black"/>
              </a:solidFill>
              <a:latin typeface="Century Gothic" pitchFamily="34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Century Gothic" pitchFamily="34" charset="0"/>
              </a:rPr>
              <a:t>Specifies </a:t>
            </a:r>
            <a:r>
              <a:rPr lang="en-US" sz="2000" dirty="0">
                <a:solidFill>
                  <a:prstClr val="black"/>
                </a:solidFill>
                <a:latin typeface="Century Gothic" pitchFamily="34" charset="0"/>
              </a:rPr>
              <a:t>party and project</a:t>
            </a:r>
          </a:p>
          <a:p>
            <a:r>
              <a:rPr lang="en-US" sz="2000" dirty="0">
                <a:solidFill>
                  <a:prstClr val="black"/>
                </a:solidFill>
                <a:latin typeface="Century Gothic" pitchFamily="34" charset="0"/>
              </a:rPr>
              <a:t>Relationship of parties</a:t>
            </a:r>
          </a:p>
          <a:p>
            <a:r>
              <a:rPr lang="en-US" sz="2000" dirty="0">
                <a:solidFill>
                  <a:prstClr val="black"/>
                </a:solidFill>
                <a:latin typeface="Century Gothic" pitchFamily="34" charset="0"/>
              </a:rPr>
              <a:t>Proposal preparation</a:t>
            </a:r>
          </a:p>
          <a:p>
            <a:r>
              <a:rPr lang="en-US" sz="2000" dirty="0">
                <a:solidFill>
                  <a:prstClr val="black"/>
                </a:solidFill>
                <a:latin typeface="Century Gothic" pitchFamily="34" charset="0"/>
              </a:rPr>
              <a:t>Contract negotiation</a:t>
            </a:r>
          </a:p>
          <a:p>
            <a:r>
              <a:rPr lang="en-US" sz="2000" dirty="0">
                <a:solidFill>
                  <a:prstClr val="black"/>
                </a:solidFill>
                <a:latin typeface="Century Gothic" pitchFamily="34" charset="0"/>
              </a:rPr>
              <a:t>Confidentiality</a:t>
            </a:r>
          </a:p>
          <a:p>
            <a:r>
              <a:rPr lang="en-US" sz="2000" dirty="0">
                <a:solidFill>
                  <a:prstClr val="black"/>
                </a:solidFill>
                <a:latin typeface="Century Gothic" pitchFamily="34" charset="0"/>
              </a:rPr>
              <a:t>Protection of inventions</a:t>
            </a:r>
          </a:p>
          <a:p>
            <a:r>
              <a:rPr lang="en-US" sz="2000" dirty="0">
                <a:solidFill>
                  <a:prstClr val="black"/>
                </a:solidFill>
                <a:latin typeface="Century Gothic" pitchFamily="34" charset="0"/>
              </a:rPr>
              <a:t>Miscellaneous provision</a:t>
            </a:r>
          </a:p>
          <a:p>
            <a:r>
              <a:rPr lang="en-US" sz="2000" dirty="0">
                <a:solidFill>
                  <a:prstClr val="black"/>
                </a:solidFill>
                <a:latin typeface="Century Gothic" pitchFamily="34" charset="0"/>
              </a:rPr>
              <a:t>Appendix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02835"/>
            <a:ext cx="8610600" cy="46024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Teaming agreement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2198" y="41148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</a:rPr>
              <a:t>NOT 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Century Gothic" pitchFamily="34" charset="0"/>
              </a:rPr>
              <a:t>a contractual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Century Gothic" pitchFamily="34" charset="0"/>
              </a:rPr>
              <a:t>c</a:t>
            </a:r>
            <a:r>
              <a:rPr lang="en-US" sz="2400" dirty="0" smtClean="0">
                <a:solidFill>
                  <a:prstClr val="black"/>
                </a:solidFill>
                <a:latin typeface="Century Gothic" pitchFamily="34" charset="0"/>
              </a:rPr>
              <a:t>ommitment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Century Gothic" pitchFamily="34" charset="0"/>
              </a:rPr>
              <a:t>o</a:t>
            </a:r>
            <a:r>
              <a:rPr lang="en-US" sz="2400" dirty="0" smtClean="0">
                <a:solidFill>
                  <a:prstClr val="black"/>
                </a:solidFill>
                <a:latin typeface="Century Gothic" pitchFamily="34" charset="0"/>
              </a:rPr>
              <a:t>f money</a:t>
            </a:r>
            <a:endParaRPr lang="en-US" sz="24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transfer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10600" cy="4770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entury Gothic" pitchFamily="34" charset="0"/>
              </a:rPr>
              <a:t>PURPOSE</a:t>
            </a:r>
            <a:endParaRPr lang="en-US" sz="20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n-US" sz="2000" b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Governs the transfer of tangible research materials when the recipient intends to use it for his/her </a:t>
            </a:r>
          </a:p>
          <a:p>
            <a:pPr marL="0" indent="0">
              <a:buNone/>
            </a:pP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    own research purposes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Defines the rights of the provider and </a:t>
            </a:r>
          </a:p>
          <a:p>
            <a:pPr marL="0" indent="0">
              <a:buNone/>
            </a:pPr>
            <a:r>
              <a:rPr lang="en-US" sz="2000" dirty="0" smtClean="0">
                <a:latin typeface="Century Gothic" pitchFamily="34" charset="0"/>
              </a:rPr>
              <a:t>     recipient with respect to the material </a:t>
            </a:r>
          </a:p>
          <a:p>
            <a:pPr marL="0" indent="0">
              <a:buNone/>
            </a:pPr>
            <a:r>
              <a:rPr lang="en-US" sz="2000" dirty="0" smtClean="0">
                <a:latin typeface="Century Gothic" pitchFamily="34" charset="0"/>
              </a:rPr>
              <a:t>     and derivatives</a:t>
            </a:r>
          </a:p>
          <a:p>
            <a:pPr marL="0" indent="0">
              <a:buNone/>
            </a:pPr>
            <a:endParaRPr lang="en-US" sz="2400" dirty="0">
              <a:latin typeface="Century Gothic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60502"/>
            <a:ext cx="3429000" cy="34290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entury Gothic" pitchFamily="34" charset="0"/>
              </a:rPr>
              <a:t>WHEN TO USE IT</a:t>
            </a:r>
            <a:endParaRPr lang="en-US" sz="20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n-US" sz="2000" b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Transfer of biological materials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</a:rPr>
              <a:t>Reagents, cell lines, plasmids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Biological Agreement</a:t>
            </a:r>
          </a:p>
          <a:p>
            <a:pPr marL="0" indent="0">
              <a:buNone/>
            </a:pPr>
            <a:r>
              <a:rPr lang="en-US" sz="2400" dirty="0" smtClean="0">
                <a:latin typeface="Century Gothic" pitchFamily="34" charset="0"/>
              </a:rPr>
              <a:t>					</a:t>
            </a:r>
            <a:endParaRPr lang="en-US" sz="20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Transfer of other materials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</a:rPr>
              <a:t>Chemical compounds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>
                <a:latin typeface="Century Gothic" pitchFamily="34" charset="0"/>
              </a:rPr>
              <a:t>Some types of software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Non-Biological Agreement</a:t>
            </a:r>
            <a:r>
              <a:rPr lang="en-US" sz="2000" dirty="0">
                <a:latin typeface="Century Gothic" pitchFamily="34" charset="0"/>
              </a:rPr>
              <a:t>	</a:t>
            </a:r>
            <a:r>
              <a:rPr lang="en-US" sz="2000" dirty="0" smtClean="0">
                <a:latin typeface="Century Gothic" pitchFamily="34" charset="0"/>
              </a:rPr>
              <a:t>				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transfer agreement</a:t>
            </a:r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99398"/>
            <a:ext cx="3038475" cy="4294378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transfer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2209800" cy="6556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>
              <a:latin typeface="Century Gothic" pitchFamily="34" charset="0"/>
            </a:endParaRPr>
          </a:p>
          <a:p>
            <a:pPr marL="0" indent="0">
              <a:buNone/>
            </a:pPr>
            <a:endParaRPr lang="en-US" sz="2400" b="1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n-US" sz="2400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9897" y="2057400"/>
            <a:ext cx="381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entury Gothic" pitchFamily="34" charset="0"/>
              </a:rPr>
              <a:t>WHAT IT INCLUDES</a:t>
            </a:r>
          </a:p>
          <a:p>
            <a:endParaRPr lang="en-US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 pitchFamily="34" charset="0"/>
              </a:rPr>
              <a:t>Definitions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 pitchFamily="34" charset="0"/>
              </a:rPr>
              <a:t>Intended use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 pitchFamily="34" charset="0"/>
              </a:rPr>
              <a:t>Ownership rights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 pitchFamily="34" charset="0"/>
              </a:rPr>
              <a:t>Termination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 pitchFamily="34" charset="0"/>
              </a:rPr>
              <a:t>Miscellaneous provisions</a:t>
            </a:r>
            <a:endParaRPr lang="en-US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43087"/>
            <a:ext cx="5012782" cy="3338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Century Gothic" pitchFamily="34" charset="0"/>
              </a:rPr>
              <a:t>THREE TYPES OF MATERIAL TRANSFER SITUATIONS</a:t>
            </a:r>
            <a:endParaRPr lang="en-US" sz="20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n-US" sz="2000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entury Gothic" pitchFamily="34" charset="0"/>
              </a:rPr>
              <a:t>				         Transfer between UCF and 					         another academic institution</a:t>
            </a:r>
          </a:p>
          <a:p>
            <a:pPr marL="0" indent="0">
              <a:buNone/>
            </a:pPr>
            <a:r>
              <a:rPr lang="en-US" sz="2000" dirty="0" smtClean="0">
                <a:latin typeface="Century Gothic" pitchFamily="34" charset="0"/>
              </a:rPr>
              <a:t>					UBMTA</a:t>
            </a:r>
          </a:p>
          <a:p>
            <a:pPr marL="0" indent="0">
              <a:buNone/>
            </a:pPr>
            <a:endParaRPr lang="en-US" sz="2000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entury Gothic" pitchFamily="34" charset="0"/>
              </a:rPr>
              <a:t>				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smtClean="0">
                <a:latin typeface="Century Gothic" pitchFamily="34" charset="0"/>
              </a:rPr>
              <a:t>        Transfer from industry to UCF</a:t>
            </a:r>
          </a:p>
          <a:p>
            <a:pPr marL="0" indent="0">
              <a:buNone/>
            </a:pPr>
            <a:r>
              <a:rPr lang="en-US" sz="2000" dirty="0" smtClean="0">
                <a:latin typeface="Century Gothic" pitchFamily="34" charset="0"/>
              </a:rPr>
              <a:t>					Usually with many restrictions 						that must be negotiated</a:t>
            </a:r>
          </a:p>
          <a:p>
            <a:pPr marL="0" indent="0">
              <a:buNone/>
            </a:pPr>
            <a:endParaRPr lang="en-US" sz="2000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entury Gothic" pitchFamily="34" charset="0"/>
              </a:rPr>
              <a:t>				         Transfer from UCF to industry 						UCF template is used and 						negotiated</a:t>
            </a:r>
            <a:endParaRPr lang="en-US" sz="2000" b="1" dirty="0">
              <a:latin typeface="Century Gothic" pitchFamily="34" charset="0"/>
            </a:endParaRPr>
          </a:p>
          <a:p>
            <a:pPr marL="0" indent="0">
              <a:buNone/>
            </a:pPr>
            <a:endParaRPr lang="en-US" sz="2400" b="1" dirty="0" smtClean="0">
              <a:latin typeface="Century Gothic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1" y="2743200"/>
            <a:ext cx="433819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transfer agreement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transfer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entury Gothic" pitchFamily="34" charset="0"/>
              </a:rPr>
              <a:t>TRANSFERS AND COMPLIANCE</a:t>
            </a:r>
            <a:endParaRPr lang="en-US" sz="20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IACUC – Live animals or custom antibodies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IRB – Human Tissue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Environmental Health &amp; Safety – Hazardous materials and/or select agents</a:t>
            </a:r>
            <a:endParaRPr lang="en-US" sz="2400" dirty="0">
              <a:latin typeface="Century Gothic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075" y="3581400"/>
            <a:ext cx="3886200" cy="254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3048000"/>
            <a:ext cx="75438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DEVELOPING IDEAS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9624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Svetlana Shtrom, Ph.D., MBA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248400" cy="770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entury Gothic" pitchFamily="34" charset="0"/>
              </a:rPr>
              <a:t>PURPOSE</a:t>
            </a:r>
            <a:endParaRPr lang="en-US" sz="2000" dirty="0">
              <a:latin typeface="Century Gothic" pitchFamily="34" charset="0"/>
            </a:endParaRPr>
          </a:p>
          <a:p>
            <a:pPr marL="0" indent="0">
              <a:buNone/>
            </a:pPr>
            <a:endParaRPr lang="en-US" sz="2000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entury Gothic" pitchFamily="34" charset="0"/>
              </a:rPr>
              <a:t>Between a small business and partnering research institution to allocate:</a:t>
            </a:r>
            <a:endParaRPr lang="en-US" sz="18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800" dirty="0" smtClean="0">
                <a:latin typeface="Century Gothic" pitchFamily="34" charset="0"/>
              </a:rPr>
              <a:t>Intellectual property righ</a:t>
            </a:r>
            <a:r>
              <a:rPr lang="en-US" sz="2000" dirty="0" smtClean="0">
                <a:latin typeface="Century Gothic" pitchFamily="34" charset="0"/>
              </a:rPr>
              <a:t>ts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Rights to carry out follow-on research, development, or commercialization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of rights agreement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of rights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entury Gothic" pitchFamily="34" charset="0"/>
              </a:rPr>
              <a:t>WHEN TO USE IT</a:t>
            </a:r>
            <a:endParaRPr lang="en-US" sz="2000" dirty="0">
              <a:latin typeface="Century Gothic" pitchFamily="34" charset="0"/>
            </a:endParaRPr>
          </a:p>
          <a:p>
            <a:pPr marL="0" indent="0">
              <a:buNone/>
            </a:pPr>
            <a:endParaRPr lang="en-US" sz="2000" b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Required for all Small Business Technology Transfer (STTR) projects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Should be included with proposal</a:t>
            </a:r>
            <a:endParaRPr lang="en-US" sz="2400" dirty="0" smtClean="0">
              <a:latin typeface="Century Gothic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12156"/>
            <a:ext cx="32385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429000"/>
            <a:ext cx="2438401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45042"/>
            <a:ext cx="2583112" cy="26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56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entury Gothic" pitchFamily="34" charset="0"/>
              </a:rPr>
              <a:t>WHAT IT INCLUDES</a:t>
            </a:r>
            <a:endParaRPr lang="en-US" sz="20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Identifies background intellectual property the SBC can use non-exclusively for the research project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Royalty percentage of net sales when background intellectual property is used in the competitive commercialization of results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Project intellectual property rights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Guarantee that the Government shall maintain rights to background and project intellectual property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Miscellaneous provisions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of rights agreement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2517767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06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5267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QUESTIONS or COMMENTS?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C:\Users\LTorres\AppData\Local\Microsoft\Windows\Temporary Internet Files\Low\Content.IE5\4F1O7XFO\MC9004337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95" y="1905143"/>
            <a:ext cx="1828657" cy="18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1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52400" y="2667000"/>
            <a:ext cx="75438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Strategies for Long Term Research Planning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6657" y="3992594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Doug Backman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675E47"/>
                </a:solidFill>
              </a:rPr>
              <a:t>Strategies for Long Term Research Planning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dirty="0" smtClean="0"/>
              <a:t>Research Compliance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Finance &amp; Administration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Export Control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Facility Security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Conflict of Interest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Research Misconduct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Investigations and Audit Mitigation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Picture 3" descr="http://www.floridahightech.com/images/UCFlogo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68983" b="44845"/>
          <a:stretch>
            <a:fillRect/>
          </a:stretch>
        </p:blipFill>
        <p:spPr bwMode="auto">
          <a:xfrm>
            <a:off x="8235669" y="5754188"/>
            <a:ext cx="4122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27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675E47"/>
                </a:solidFill>
              </a:rPr>
              <a:t>Strategies for Long Term Research Planning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 algn="ctr">
              <a:buNone/>
            </a:pPr>
            <a:r>
              <a:rPr lang="en-US" dirty="0" smtClean="0"/>
              <a:t>Research Compliance</a:t>
            </a:r>
          </a:p>
          <a:p>
            <a:pPr marL="114300" indent="0">
              <a:buNone/>
            </a:pPr>
            <a:r>
              <a:rPr lang="en-US" dirty="0" smtClean="0"/>
              <a:t>Finance &amp; Administration: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Facilities &amp; Administration Rate (overhead Rate)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Project collections &amp; AR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Time &amp; Effort Reporting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Cost Transfers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Major Project Exemptions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Contract &amp;G rant Close-out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Federal Reports (ARRA, Small Business, Property)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Training and Briefings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 descr="http://www.floridahightech.com/images/UCFlogo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68983" b="44845"/>
          <a:stretch>
            <a:fillRect/>
          </a:stretch>
        </p:blipFill>
        <p:spPr bwMode="auto">
          <a:xfrm>
            <a:off x="8235669" y="5754188"/>
            <a:ext cx="4122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159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675E47"/>
                </a:solidFill>
              </a:rPr>
              <a:t>Strategies for Long Term Research Planning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dirty="0" smtClean="0"/>
              <a:t>Research Compliance</a:t>
            </a:r>
          </a:p>
          <a:p>
            <a:pPr marL="114300" indent="0">
              <a:buNone/>
            </a:pPr>
            <a:r>
              <a:rPr lang="en-US" dirty="0" smtClean="0"/>
              <a:t>Export Control: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Identifying &amp; Monitoring Controlled Technology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Technology Control Plans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Deemed Export Reviews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Licensing Foreign Nationals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Property Control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Training and Briefings</a:t>
            </a:r>
            <a:endParaRPr lang="en-US" dirty="0"/>
          </a:p>
        </p:txBody>
      </p:sp>
      <p:pic>
        <p:nvPicPr>
          <p:cNvPr id="4" name="Picture 3" descr="http://www.floridahightech.com/images/UCFlogo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68983" b="44845"/>
          <a:stretch>
            <a:fillRect/>
          </a:stretch>
        </p:blipFill>
        <p:spPr bwMode="auto">
          <a:xfrm>
            <a:off x="8235669" y="5754188"/>
            <a:ext cx="4122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21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675E47"/>
                </a:solidFill>
              </a:rPr>
              <a:t>Strategies for Long Term Research Planning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dirty="0" smtClean="0"/>
              <a:t>Research Compliance</a:t>
            </a:r>
          </a:p>
          <a:p>
            <a:pPr marL="114300" indent="0">
              <a:buNone/>
            </a:pPr>
            <a:r>
              <a:rPr lang="en-US" dirty="0" smtClean="0"/>
              <a:t>Facility Security: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Secret Clearance Level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Classified Contracts DD254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Personnel Clearances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Travel Authorizations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On-line Technology Communications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Training and Briefings </a:t>
            </a:r>
            <a:endParaRPr lang="en-US" dirty="0"/>
          </a:p>
        </p:txBody>
      </p:sp>
      <p:pic>
        <p:nvPicPr>
          <p:cNvPr id="4" name="Picture 3" descr="http://www.floridahightech.com/images/UCFlogo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68983" b="44845"/>
          <a:stretch>
            <a:fillRect/>
          </a:stretch>
        </p:blipFill>
        <p:spPr bwMode="auto">
          <a:xfrm>
            <a:off x="8235669" y="5754188"/>
            <a:ext cx="4122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59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675E47"/>
                </a:solidFill>
              </a:rPr>
              <a:t>Strategies for Long Term Research Planning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 algn="ctr">
              <a:buNone/>
            </a:pPr>
            <a:r>
              <a:rPr lang="en-US" b="1" dirty="0" smtClean="0"/>
              <a:t>Research Compliance</a:t>
            </a:r>
          </a:p>
          <a:p>
            <a:pPr marL="114300" indent="0">
              <a:buNone/>
            </a:pPr>
            <a:r>
              <a:rPr lang="en-US" b="1" dirty="0" smtClean="0"/>
              <a:t>Conflict of Interest: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Potential  Financial  Conflict Of Interest Reporting System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A&amp;P, USPS, OPS &amp; Graduate Student COI Reporting System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Reporting Outside Activity and Potential Financial Conflicts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Federal Concerns – Bias Factor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State of Florida Transaction Conflicts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Florida State Exemption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Monitoring Plans  </a:t>
            </a:r>
            <a:endParaRPr lang="en-US" b="1" dirty="0"/>
          </a:p>
        </p:txBody>
      </p:sp>
      <p:pic>
        <p:nvPicPr>
          <p:cNvPr id="4" name="Picture 3" descr="http://www.floridahightech.com/images/UCFlogo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68983" b="44845"/>
          <a:stretch>
            <a:fillRect/>
          </a:stretch>
        </p:blipFill>
        <p:spPr bwMode="auto">
          <a:xfrm>
            <a:off x="8235669" y="5754188"/>
            <a:ext cx="4122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33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295400"/>
            <a:ext cx="8077200" cy="556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		</a:t>
            </a: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295400"/>
            <a:ext cx="8077200" cy="556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dirty="0" smtClean="0">
                <a:latin typeface="Century Gothic" pitchFamily="34" charset="0"/>
              </a:rPr>
              <a:t>Research results</a:t>
            </a:r>
            <a:r>
              <a:rPr lang="en-US" sz="1400" dirty="0" smtClean="0">
                <a:latin typeface="Century Gothic" pitchFamily="34" charset="0"/>
              </a:rPr>
              <a:t>	</a:t>
            </a:r>
          </a:p>
          <a:p>
            <a:pPr marL="806450" lvl="1"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800" dirty="0" smtClean="0">
                <a:latin typeface="Century Gothic" pitchFamily="34" charset="0"/>
              </a:rPr>
              <a:t>Gradual advancement of on-going research </a:t>
            </a:r>
          </a:p>
          <a:p>
            <a:pPr marL="806450" lvl="1"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800" dirty="0" smtClean="0">
                <a:latin typeface="Century Gothic" pitchFamily="34" charset="0"/>
              </a:rPr>
              <a:t>Screens for new pathways or biomarkers</a:t>
            </a:r>
          </a:p>
          <a:p>
            <a:pPr marL="806450" lvl="1"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800" dirty="0" smtClean="0">
                <a:latin typeface="Century Gothic" pitchFamily="34" charset="0"/>
              </a:rPr>
              <a:t>Unexpected findings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dirty="0" smtClean="0">
                <a:latin typeface="Century Gothic" pitchFamily="34" charset="0"/>
              </a:rPr>
              <a:t>Scientific publications / conferences</a:t>
            </a:r>
          </a:p>
          <a:p>
            <a:pPr marL="806450" lvl="1"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800" dirty="0" smtClean="0">
                <a:latin typeface="Century Gothic" pitchFamily="34" charset="0"/>
              </a:rPr>
              <a:t>Significant new findings in the field</a:t>
            </a:r>
            <a:endParaRPr lang="en-US" sz="1400" dirty="0" smtClean="0">
              <a:latin typeface="Century Gothic" pitchFamily="34" charset="0"/>
            </a:endParaRPr>
          </a:p>
          <a:p>
            <a:pPr marL="806450" lvl="1"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800" dirty="0" smtClean="0">
                <a:latin typeface="Century Gothic" pitchFamily="34" charset="0"/>
              </a:rPr>
              <a:t>Discoveries from other fields applied to current field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dirty="0" smtClean="0">
                <a:latin typeface="Century Gothic" pitchFamily="34" charset="0"/>
              </a:rPr>
              <a:t>Collaboration</a:t>
            </a:r>
            <a:r>
              <a:rPr lang="en-US" sz="1400" dirty="0" smtClean="0">
                <a:latin typeface="Century Gothic" pitchFamily="34" charset="0"/>
              </a:rPr>
              <a:t>	</a:t>
            </a:r>
          </a:p>
          <a:p>
            <a:pPr marL="806450" lvl="1"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800" dirty="0" smtClean="0">
                <a:latin typeface="Century Gothic" pitchFamily="34" charset="0"/>
              </a:rPr>
              <a:t>Intramural</a:t>
            </a:r>
          </a:p>
          <a:p>
            <a:pPr marL="806450" lvl="1"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800" dirty="0" smtClean="0">
                <a:latin typeface="Century Gothic" pitchFamily="34" charset="0"/>
              </a:rPr>
              <a:t>Extramural  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1800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100" dirty="0" smtClean="0">
                <a:latin typeface="Century Gothic" pitchFamily="34" charset="0"/>
              </a:rPr>
              <a:t>Serendipity</a:t>
            </a:r>
          </a:p>
          <a:p>
            <a:pPr marL="806450" lvl="1"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800" dirty="0" smtClean="0">
                <a:latin typeface="Century Gothic" pitchFamily="34" charset="0"/>
              </a:rPr>
              <a:t>Any time; anywhere</a:t>
            </a:r>
            <a:endParaRPr lang="en-US" sz="2000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		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	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384" y="4091704"/>
            <a:ext cx="4686512" cy="13379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SOURCES OF IDEAS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5529590"/>
            <a:ext cx="41617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http://undsci.berkeley.edu/index.php</a:t>
            </a:r>
          </a:p>
        </p:txBody>
      </p:sp>
    </p:spTree>
    <p:extLst>
      <p:ext uri="{BB962C8B-B14F-4D97-AF65-F5344CB8AC3E}">
        <p14:creationId xmlns:p14="http://schemas.microsoft.com/office/powerpoint/2010/main" val="26485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675E47"/>
                </a:solidFill>
              </a:rPr>
              <a:t>Strategies for Long Term Research Planning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 algn="ctr">
              <a:buNone/>
            </a:pPr>
            <a:r>
              <a:rPr lang="en-US" dirty="0" smtClean="0"/>
              <a:t>Research Compliance</a:t>
            </a:r>
          </a:p>
          <a:p>
            <a:pPr marL="114300" indent="0">
              <a:buNone/>
            </a:pPr>
            <a:r>
              <a:rPr lang="en-US" dirty="0" smtClean="0"/>
              <a:t>Research Misconduct: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Research Misconduct (plagiarism, Falsification &amp; </a:t>
            </a:r>
            <a:r>
              <a:rPr lang="en-US" dirty="0" smtClean="0"/>
              <a:t>Fabrication)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</a:t>
            </a:r>
            <a:r>
              <a:rPr lang="en-US" dirty="0" smtClean="0"/>
              <a:t>esponsible  Conduct in Research – NSF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Training (CITI Modules &amp; Graduate Studies Seminars)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PTF Certification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iThenticate  Plagiarism &amp; duplication software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Research Misconduct Policy &amp; ORI Assurance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Assessment, Inquiry &amp; Investigations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Reporting </a:t>
            </a:r>
            <a:r>
              <a:rPr lang="en-US" dirty="0"/>
              <a:t>to NIH and NSF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 descr="http://www.floridahightech.com/images/UCFlogo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68983" b="44845"/>
          <a:stretch>
            <a:fillRect/>
          </a:stretch>
        </p:blipFill>
        <p:spPr bwMode="auto">
          <a:xfrm>
            <a:off x="8235669" y="5754188"/>
            <a:ext cx="4122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15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675E47"/>
                </a:solidFill>
              </a:rPr>
              <a:t>Strategies for Long Term Research Planning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en-US" dirty="0" smtClean="0"/>
              <a:t>Research Compliance</a:t>
            </a:r>
          </a:p>
          <a:p>
            <a:pPr marL="114300" indent="0">
              <a:buNone/>
            </a:pPr>
            <a:r>
              <a:rPr lang="en-US" dirty="0" smtClean="0"/>
              <a:t>Investigations and Audit Mitigation: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Federal Audit - OMB Circular A-133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Agency Directed Audits (Federal , State, Industry)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Internal Audits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OIG Investigations (Research Misconduct, False Claims, Un-allowable Expenses &amp; Other)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Desk Audits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Pre-award Audits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Program Audits </a:t>
            </a:r>
            <a:endParaRPr lang="en-US" dirty="0"/>
          </a:p>
        </p:txBody>
      </p:sp>
      <p:pic>
        <p:nvPicPr>
          <p:cNvPr id="4" name="Picture 3" descr="http://www.floridahightech.com/images/UCFlogo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68983" b="44845"/>
          <a:stretch>
            <a:fillRect/>
          </a:stretch>
        </p:blipFill>
        <p:spPr bwMode="auto">
          <a:xfrm>
            <a:off x="8235669" y="5754188"/>
            <a:ext cx="4122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47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675E47"/>
                </a:solidFill>
              </a:rPr>
              <a:t>Strategies for Long Term Research Planning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dirty="0" smtClean="0"/>
              <a:t>Research Compliance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 algn="ctr">
              <a:buNone/>
            </a:pPr>
            <a:r>
              <a:rPr lang="en-US" dirty="0" smtClean="0"/>
              <a:t>Questions &amp; Comments ???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 smtClean="0"/>
              <a:t>Doug Backman</a:t>
            </a:r>
          </a:p>
          <a:p>
            <a:pPr marL="114300" indent="0" algn="ctr">
              <a:buNone/>
            </a:pPr>
            <a:r>
              <a:rPr lang="en-US" dirty="0" smtClean="0"/>
              <a:t>407-882-1168</a:t>
            </a:r>
          </a:p>
          <a:p>
            <a:pPr marL="114300" indent="0" algn="ctr">
              <a:buNone/>
            </a:pPr>
            <a:r>
              <a:rPr lang="en-US" dirty="0" smtClean="0">
                <a:hlinkClick r:id="rId2"/>
              </a:rPr>
              <a:t>dbackman@ucf.edu</a:t>
            </a:r>
            <a:endParaRPr lang="en-US" dirty="0" smtClean="0"/>
          </a:p>
          <a:p>
            <a:pPr marL="114300" indent="0" algn="ctr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15" y="5714500"/>
            <a:ext cx="54070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www.floridahightech.com/images/UCFlogo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68983" b="44845"/>
          <a:stretch>
            <a:fillRect/>
          </a:stretch>
        </p:blipFill>
        <p:spPr bwMode="auto">
          <a:xfrm>
            <a:off x="8235669" y="5754188"/>
            <a:ext cx="4122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14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5267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QUESTIONS or COMMENTS?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C:\Users\LTorres\AppData\Local\Microsoft\Windows\Temporary Internet Files\Low\Content.IE5\4F1O7XFO\MC9004337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95" y="1905143"/>
            <a:ext cx="1828657" cy="18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8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3048000"/>
            <a:ext cx="75438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UCF RESEARCH FOUNDATION</a:t>
            </a:r>
            <a:endParaRPr lang="en-US" sz="3200" b="1" dirty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9624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17529">
                    <a:lumMod val="75000"/>
                  </a:srgbClr>
                </a:solidFill>
                <a:latin typeface="Century Gothic" pitchFamily="34" charset="0"/>
              </a:rPr>
              <a:t>Betsy Gray</a:t>
            </a:r>
            <a:endParaRPr lang="en-US" sz="1600" dirty="0">
              <a:solidFill>
                <a:srgbClr val="C17529">
                  <a:lumMod val="75000"/>
                </a:srgb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8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09600" y="4270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UCF RESEARCH FOUNDATION</a:t>
            </a:r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447800"/>
            <a:ext cx="84582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>
              <a:buClr>
                <a:srgbClr val="F0A22E"/>
              </a:buClr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2000" dirty="0" smtClean="0">
                <a:solidFill>
                  <a:srgbClr val="4E3B30"/>
                </a:solidFill>
                <a:latin typeface="Century Gothic" pitchFamily="34" charset="0"/>
              </a:rPr>
              <a:t>501 (c)(3) Non-Profit</a:t>
            </a:r>
          </a:p>
          <a:p>
            <a:pPr marL="514350" indent="-285750">
              <a:buClr>
                <a:srgbClr val="F0A22E"/>
              </a:buClr>
              <a:buFont typeface="Wingdings" pitchFamily="2" charset="2"/>
              <a:buChar char="§"/>
              <a:tabLst>
                <a:tab pos="292100" algn="l"/>
                <a:tab pos="571500" algn="l"/>
              </a:tabLst>
            </a:pPr>
            <a:endParaRPr lang="en-US" sz="14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 marL="806450" lvl="1">
              <a:buClr>
                <a:srgbClr val="F0A22E"/>
              </a:buClr>
              <a:buFont typeface="Wingdings" pitchFamily="2" charset="2"/>
              <a:buChar char="§"/>
              <a:tabLst>
                <a:tab pos="292100" algn="l"/>
                <a:tab pos="571500" algn="l"/>
              </a:tabLst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Eligible to receive tax deductible contributions.</a:t>
            </a:r>
            <a:endParaRPr lang="en-US" sz="14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 marL="806450" lvl="1">
              <a:buClr>
                <a:srgbClr val="F0A22E"/>
              </a:buClr>
              <a:buFont typeface="Wingdings" pitchFamily="2" charset="2"/>
              <a:buChar char="§"/>
              <a:tabLst>
                <a:tab pos="292100" algn="l"/>
                <a:tab pos="571500" algn="l"/>
              </a:tabLst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Must be organized and operated exclusively for exempt purposes.  For the RF, these are research and education.</a:t>
            </a:r>
          </a:p>
          <a:p>
            <a:pPr marL="571500">
              <a:buClr>
                <a:srgbClr val="F0A22E"/>
              </a:buClr>
              <a:buFont typeface="Wingdings" pitchFamily="2" charset="2"/>
              <a:buChar char="§"/>
              <a:tabLst>
                <a:tab pos="292100" algn="l"/>
                <a:tab pos="571500" algn="l"/>
              </a:tabLst>
            </a:pPr>
            <a:endParaRPr lang="en-US" sz="20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 marL="571500">
              <a:buClr>
                <a:srgbClr val="F0A22E"/>
              </a:buClr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2000" dirty="0" smtClean="0">
                <a:solidFill>
                  <a:srgbClr val="4E3B30"/>
                </a:solidFill>
                <a:latin typeface="Century Gothic" pitchFamily="34" charset="0"/>
              </a:rPr>
              <a:t>Founded in 1991. In 2003, RF restructured for the acceptance of: </a:t>
            </a:r>
            <a:r>
              <a:rPr lang="en-US" sz="1400" dirty="0" smtClean="0">
                <a:solidFill>
                  <a:srgbClr val="4E3B30"/>
                </a:solidFill>
                <a:latin typeface="Century Gothic" pitchFamily="34" charset="0"/>
              </a:rPr>
              <a:t>	</a:t>
            </a:r>
          </a:p>
          <a:p>
            <a:pPr marL="806450" lvl="1">
              <a:buClr>
                <a:srgbClr val="F0A22E"/>
              </a:buClr>
              <a:buFont typeface="Wingdings" pitchFamily="2" charset="2"/>
              <a:buChar char="§"/>
              <a:tabLst>
                <a:tab pos="292100" algn="l"/>
                <a:tab pos="571500" algn="l"/>
              </a:tabLst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Private industry contract &amp; grant projects</a:t>
            </a:r>
          </a:p>
          <a:p>
            <a:pPr marL="806450" lvl="1">
              <a:buClr>
                <a:srgbClr val="F0A22E"/>
              </a:buClr>
              <a:buFont typeface="Wingdings" pitchFamily="2" charset="2"/>
              <a:buChar char="§"/>
              <a:tabLst>
                <a:tab pos="292100" algn="l"/>
                <a:tab pos="571500" algn="l"/>
              </a:tabLst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Contributions  </a:t>
            </a:r>
          </a:p>
          <a:p>
            <a:pPr marL="806450" lvl="1">
              <a:buClr>
                <a:srgbClr val="F0A22E"/>
              </a:buClr>
              <a:buFont typeface="Wingdings" pitchFamily="2" charset="2"/>
              <a:buChar char="§"/>
              <a:tabLst>
                <a:tab pos="292100" algn="l"/>
                <a:tab pos="571500" algn="l"/>
              </a:tabLst>
            </a:pPr>
            <a:endParaRPr lang="en-US" sz="18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 marL="571500">
              <a:buClr>
                <a:srgbClr val="F0A22E"/>
              </a:buClr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2000" dirty="0" smtClean="0">
                <a:solidFill>
                  <a:srgbClr val="4E3B30"/>
                </a:solidFill>
                <a:latin typeface="Century Gothic" pitchFamily="34" charset="0"/>
              </a:rPr>
              <a:t>Provides a flexible alternative to UCF and state processes.    </a:t>
            </a:r>
          </a:p>
          <a:p>
            <a:pPr marL="571500">
              <a:buClr>
                <a:srgbClr val="F0A22E"/>
              </a:buClr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endParaRPr lang="en-US" sz="20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 marL="571500">
              <a:buClr>
                <a:srgbClr val="F0A22E"/>
              </a:buClr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2000" dirty="0" smtClean="0">
                <a:solidFill>
                  <a:srgbClr val="4E3B30"/>
                </a:solidFill>
                <a:latin typeface="Century Gothic" pitchFamily="34" charset="0"/>
              </a:rPr>
              <a:t>Direct Support Organization of UCF</a:t>
            </a:r>
          </a:p>
        </p:txBody>
      </p:sp>
      <p:pic>
        <p:nvPicPr>
          <p:cNvPr id="7171" name="Picture 3" descr="C:\Users\HHitchner\AppData\Local\Microsoft\Windows\Temporary Internet Files\Content.IE5\6VJTOM2P\MC9001011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95800"/>
            <a:ext cx="1727200" cy="161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0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09600" y="4270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UCF RF FUNDING</a:t>
            </a:r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6200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The UCF RF can accept: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Century Gothic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Century Gothic" pitchFamily="34" charset="0"/>
              </a:rPr>
              <a:t>Contracts &amp; grants - typically documented with a formal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Century Gothic" pitchFamily="34" charset="0"/>
              </a:rPr>
              <a:t>     2-party agreement (primarily industry sponsors; no federal)</a:t>
            </a:r>
          </a:p>
          <a:p>
            <a:pPr lvl="1">
              <a:buFont typeface="Wingdings" pitchFamily="2" charset="2"/>
              <a:buChar char="§"/>
            </a:pPr>
            <a:endParaRPr lang="en-US" sz="1800" dirty="0" smtClean="0">
              <a:latin typeface="Century Gothic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Century Gothic" pitchFamily="34" charset="0"/>
              </a:rPr>
              <a:t>Donations – from individuals, foundations, or industry sponsors, with a tax receipt often provided by RF  </a:t>
            </a:r>
          </a:p>
          <a:p>
            <a:pPr lvl="1">
              <a:buFont typeface="Wingdings" pitchFamily="2" charset="2"/>
              <a:buChar char="§"/>
            </a:pPr>
            <a:endParaRPr lang="en-US" sz="1800" dirty="0" smtClean="0">
              <a:latin typeface="Century Gothic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dirty="0" err="1" smtClean="0">
                <a:latin typeface="Century Gothic" pitchFamily="34" charset="0"/>
              </a:rPr>
              <a:t>Non-C&amp;G</a:t>
            </a:r>
            <a:r>
              <a:rPr lang="en-US" sz="1800" dirty="0" smtClean="0">
                <a:latin typeface="Century Gothic" pitchFamily="34" charset="0"/>
              </a:rPr>
              <a:t> sponsorships or awards – informal support for UCF activities or programs</a:t>
            </a:r>
          </a:p>
          <a:p>
            <a:pPr lvl="1">
              <a:buFont typeface="Wingdings" pitchFamily="2" charset="2"/>
              <a:buChar char="§"/>
            </a:pPr>
            <a:endParaRPr lang="en-US" sz="1800" dirty="0" smtClean="0">
              <a:latin typeface="Century Gothic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Century Gothic" pitchFamily="34" charset="0"/>
              </a:rPr>
              <a:t>Conference registration fees and support</a:t>
            </a:r>
          </a:p>
          <a:p>
            <a:pPr lvl="1">
              <a:buFont typeface="Wingdings" pitchFamily="2" charset="2"/>
              <a:buChar char="§"/>
            </a:pPr>
            <a:endParaRPr lang="en-US" sz="1800" dirty="0">
              <a:latin typeface="Century Gothic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Century Gothic" pitchFamily="34" charset="0"/>
              </a:rPr>
              <a:t>License and royalty income – generated from UCF developed intellectual property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8194" name="Picture 2" descr="C:\Users\HHitchner\AppData\Local\Microsoft\Windows\Temporary Internet Files\Content.IE5\618FXVEY\MC9002500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8455"/>
            <a:ext cx="1670050" cy="160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09600" y="4270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BENEFITS OF USING THE UCF RF</a:t>
            </a:r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141514" y="1524000"/>
            <a:ext cx="8915400" cy="43947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4E3B30"/>
                </a:solidFill>
                <a:latin typeface="Century Gothic" pitchFamily="34" charset="0"/>
              </a:rPr>
              <a:t>Some funding agencies favor making awards to 501(c)(3)s.</a:t>
            </a:r>
          </a:p>
          <a:p>
            <a:pPr lvl="1"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q"/>
            </a:pPr>
            <a:endParaRPr lang="en-US" sz="20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 lvl="1"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4E3B30"/>
                </a:solidFill>
                <a:latin typeface="Century Gothic" pitchFamily="34" charset="0"/>
              </a:rPr>
              <a:t>RF can accept contractual language that UCF cannot.</a:t>
            </a:r>
            <a:endParaRPr lang="en-US" sz="18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 marL="1314450" lvl="3" indent="-285750">
              <a:lnSpc>
                <a:spcPct val="80000"/>
              </a:lnSpc>
              <a:buClr>
                <a:srgbClr val="F0A22E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The RF can accept the laws of another state or country, if necessary.</a:t>
            </a:r>
          </a:p>
          <a:p>
            <a:pPr marL="1314450" lvl="3" indent="-285750"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The RF can indemnify the other party, if necessary.  UCF can not.  </a:t>
            </a:r>
          </a:p>
          <a:p>
            <a:pPr marL="571500" lvl="2" indent="0">
              <a:lnSpc>
                <a:spcPct val="80000"/>
              </a:lnSpc>
              <a:buClr>
                <a:srgbClr val="F0A22E"/>
              </a:buClr>
            </a:pPr>
            <a:endParaRPr lang="en-US" sz="18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 lvl="1"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4E3B30"/>
                </a:solidFill>
                <a:latin typeface="Century Gothic" pitchFamily="34" charset="0"/>
              </a:rPr>
              <a:t>RF can pay for travel according to:</a:t>
            </a:r>
          </a:p>
          <a:p>
            <a:pPr lvl="2" indent="-115888"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   Receipts up to the limits set by RF</a:t>
            </a:r>
          </a:p>
          <a:p>
            <a:pPr marL="1027112" lvl="1" indent="0">
              <a:lnSpc>
                <a:spcPct val="80000"/>
              </a:lnSpc>
              <a:buClr>
                <a:srgbClr val="F0A22E"/>
              </a:buClr>
              <a:buFont typeface="Wingdings 2"/>
              <a:buNone/>
              <a:tabLst>
                <a:tab pos="1027113" algn="l"/>
              </a:tabLst>
            </a:pPr>
            <a:r>
              <a:rPr lang="en-US" sz="1800" dirty="0">
                <a:solidFill>
                  <a:srgbClr val="4E3B30"/>
                </a:solidFill>
                <a:latin typeface="Century Gothic" pitchFamily="34" charset="0"/>
              </a:rPr>
              <a:t>	 </a:t>
            </a: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    Meal allowance = $15, $20, $50 = $85/day</a:t>
            </a:r>
          </a:p>
          <a:p>
            <a:pPr marL="1314450" lvl="1" indent="0"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§"/>
            </a:pPr>
            <a:endParaRPr lang="en-US" sz="18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 marL="1314450" lvl="3" indent="-287338"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UCF travel guidelines</a:t>
            </a:r>
          </a:p>
          <a:p>
            <a:pPr marL="1027112" lvl="3" indent="0">
              <a:lnSpc>
                <a:spcPct val="80000"/>
              </a:lnSpc>
              <a:buClr>
                <a:srgbClr val="F0A22E"/>
              </a:buClr>
              <a:buFont typeface="Wingdings 2"/>
              <a:buNone/>
            </a:pPr>
            <a:r>
              <a:rPr lang="en-US" sz="1800" dirty="0">
                <a:solidFill>
                  <a:srgbClr val="4E3B30"/>
                </a:solidFill>
                <a:latin typeface="Century Gothic" pitchFamily="34" charset="0"/>
              </a:rPr>
              <a:t> </a:t>
            </a: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    Meal allowance = $6, $11, $19 = $36/day</a:t>
            </a:r>
          </a:p>
          <a:p>
            <a:pPr marL="1600200" lvl="1"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§"/>
            </a:pPr>
            <a:endParaRPr lang="en-US" sz="18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 marL="1312862" lvl="3" indent="-285750"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Agency travel guidelines as stated in award</a:t>
            </a:r>
          </a:p>
        </p:txBody>
      </p:sp>
      <p:pic>
        <p:nvPicPr>
          <p:cNvPr id="6147" name="Picture 3" descr="C:\Users\HHitchner\AppData\Local\Microsoft\Windows\Temporary Internet Files\Content.IE5\618FXVEY\MC90015494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97840"/>
            <a:ext cx="2362200" cy="30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4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09600" y="4270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BENEFITS OF USING THE UCF RF</a:t>
            </a:r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457200" y="1524000"/>
            <a:ext cx="822960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4E3B30"/>
                </a:solidFill>
                <a:latin typeface="Century Gothic" pitchFamily="34" charset="0"/>
              </a:rPr>
              <a:t>For fixed price industry awards, the administrative portion of F&amp;A can be waived.</a:t>
            </a:r>
          </a:p>
          <a:p>
            <a:pPr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q"/>
            </a:pPr>
            <a:endParaRPr lang="en-US" sz="20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4E3B30"/>
                </a:solidFill>
                <a:latin typeface="Century Gothic" pitchFamily="34" charset="0"/>
              </a:rPr>
              <a:t>RF can pay for refreshments and other items which are difficult or impossible for UCF to pay, if funding agency terms &amp; conditions allow.</a:t>
            </a:r>
          </a:p>
          <a:p>
            <a:pPr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q"/>
            </a:pPr>
            <a:endParaRPr lang="en-US" sz="20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4E3B30"/>
                </a:solidFill>
                <a:latin typeface="Century Gothic" pitchFamily="34" charset="0"/>
              </a:rPr>
              <a:t>RF e-mails financial summaries no later than the 10th of the month to PIs and other designated parties. </a:t>
            </a:r>
          </a:p>
          <a:p>
            <a:pPr lvl="1"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q"/>
            </a:pPr>
            <a:endParaRPr lang="en-US" sz="20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4E3B30"/>
                </a:solidFill>
                <a:latin typeface="Century Gothic" pitchFamily="34" charset="0"/>
              </a:rPr>
              <a:t>Project records for contracts, grants, and donations can be accessed through ORC’s ARGIS system.</a:t>
            </a:r>
          </a:p>
          <a:p>
            <a:pPr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q"/>
            </a:pPr>
            <a:endParaRPr lang="en-US" sz="20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4E3B30"/>
                </a:solidFill>
                <a:latin typeface="Century Gothic" pitchFamily="34" charset="0"/>
              </a:rPr>
              <a:t>Principal Investigators get credit for bringing in research funding for contracts, grants, and donations, just as they would if the project were run through UCF/ORC.</a:t>
            </a:r>
          </a:p>
        </p:txBody>
      </p:sp>
    </p:spTree>
    <p:extLst>
      <p:ext uri="{BB962C8B-B14F-4D97-AF65-F5344CB8AC3E}">
        <p14:creationId xmlns:p14="http://schemas.microsoft.com/office/powerpoint/2010/main" val="29653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09600" y="4270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UCF RF OPERATIONS</a:t>
            </a:r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479738" y="1460679"/>
            <a:ext cx="838200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4E3B30"/>
                </a:solidFill>
                <a:latin typeface="Century Gothic" pitchFamily="34" charset="0"/>
              </a:rPr>
              <a:t>UCFRF is a separate entity from UCF.</a:t>
            </a:r>
          </a:p>
          <a:p>
            <a:pPr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q"/>
            </a:pPr>
            <a:endParaRPr lang="en-US" sz="18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4E3B30"/>
                </a:solidFill>
                <a:latin typeface="Century Gothic" pitchFamily="34" charset="0"/>
              </a:rPr>
              <a:t>We have our own:</a:t>
            </a:r>
          </a:p>
          <a:p>
            <a:pPr lvl="2"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E3B30"/>
                </a:solidFill>
                <a:latin typeface="Century Gothic" pitchFamily="34" charset="0"/>
              </a:rPr>
              <a:t> </a:t>
            </a: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Bank account</a:t>
            </a:r>
          </a:p>
          <a:p>
            <a:pPr lvl="2"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 Accounting system</a:t>
            </a:r>
          </a:p>
          <a:p>
            <a:pPr lvl="2"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 Purchasing system</a:t>
            </a:r>
          </a:p>
          <a:p>
            <a:pPr lvl="2"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 Business manual</a:t>
            </a:r>
          </a:p>
          <a:p>
            <a:pPr lvl="2"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 Federal employer identification number (EIN)</a:t>
            </a:r>
          </a:p>
          <a:p>
            <a:pPr lvl="2"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 DUNS # </a:t>
            </a:r>
          </a:p>
          <a:p>
            <a:pPr lvl="2"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 Florida tax exempt certificate</a:t>
            </a:r>
          </a:p>
          <a:p>
            <a:pPr lvl="2">
              <a:lnSpc>
                <a:spcPct val="80000"/>
              </a:lnSpc>
              <a:buClr>
                <a:srgbClr val="F0A22E"/>
              </a:buClr>
            </a:pPr>
            <a:endParaRPr lang="en-US" sz="20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>
              <a:lnSpc>
                <a:spcPct val="80000"/>
              </a:lnSpc>
              <a:buClr>
                <a:srgbClr val="F0A22E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4E3B30"/>
                </a:solidFill>
                <a:latin typeface="Century Gothic" pitchFamily="34" charset="0"/>
              </a:rPr>
              <a:t>Functions are coordinated with the Office of Research &amp; Commercialization to maximize the benefit to UCF’s research community.</a:t>
            </a:r>
          </a:p>
        </p:txBody>
      </p:sp>
      <p:pic>
        <p:nvPicPr>
          <p:cNvPr id="5124" name="Picture 4" descr="C:\Users\HHitchner\AppData\Local\Microsoft\Windows\Temporary Internet Files\Content.IE5\TX0KOVAV\MC9002374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4" y="5615061"/>
            <a:ext cx="1519473" cy="123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HHitchner\AppData\Local\Microsoft\Windows\Temporary Internet Files\Content.IE5\6VJTOM2P\MC9000549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071" y="1444580"/>
            <a:ext cx="1570277" cy="174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6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295400"/>
            <a:ext cx="8077200" cy="556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		</a:t>
            </a: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295400"/>
            <a:ext cx="6324600" cy="1676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Research results	</a:t>
            </a:r>
          </a:p>
          <a:p>
            <a:pPr marL="806450" lvl="1"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Gradual advancement of on-going research </a:t>
            </a:r>
          </a:p>
          <a:p>
            <a:pPr marL="806450" lvl="1"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Screens for new pathways or biomarkers</a:t>
            </a:r>
          </a:p>
          <a:p>
            <a:pPr marL="806450" lvl="1"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Unexpected findings</a:t>
            </a:r>
          </a:p>
          <a:p>
            <a:pPr marL="806450" lvl="1">
              <a:tabLst>
                <a:tab pos="292100" algn="l"/>
                <a:tab pos="571500" algn="l"/>
              </a:tabLst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	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1" y="3048000"/>
            <a:ext cx="6621517" cy="1828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5029200"/>
            <a:ext cx="609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entury Gothic" pitchFamily="34" charset="0"/>
              </a:rPr>
              <a:t>Source: http://undsci.berkeley.edu/index.php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SOURCES OF IDEAS: RESEARCH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09600" y="4270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RESPONSIBILITIES</a:t>
            </a:r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64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Responsibilities for C&amp;G Activity Set-up through the RF</a:t>
            </a:r>
            <a:endParaRPr lang="en-US" sz="12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1200" dirty="0" smtClean="0">
              <a:latin typeface="Century Gothic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Century Gothic" pitchFamily="34" charset="0"/>
              </a:rPr>
              <a:t>Sponsored Programs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>
                <a:latin typeface="Century Gothic" pitchFamily="34" charset="0"/>
              </a:rPr>
              <a:t>Proposal review and appropriate F&amp;A rate determination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>
                <a:latin typeface="Century Gothic" pitchFamily="34" charset="0"/>
              </a:rPr>
              <a:t>Proposal submission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>
                <a:latin typeface="Century Gothic" pitchFamily="34" charset="0"/>
              </a:rPr>
              <a:t>Negotiation of award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>
                <a:latin typeface="Century Gothic" pitchFamily="34" charset="0"/>
              </a:rPr>
              <a:t>Obtaining signature of President, VP, or designee on award docs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>
                <a:latin typeface="Century Gothic" pitchFamily="34" charset="0"/>
              </a:rPr>
              <a:t>No cost extensions and budget change requests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>
                <a:latin typeface="Century Gothic" pitchFamily="34" charset="0"/>
              </a:rPr>
              <a:t>Pre-expenditure reviews</a:t>
            </a: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Century Gothic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latin typeface="Century Gothic" pitchFamily="34" charset="0"/>
              </a:rPr>
              <a:t>Research Foundation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>
                <a:latin typeface="Century Gothic" pitchFamily="34" charset="0"/>
              </a:rPr>
              <a:t>Review and approval of expenditures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 smtClean="0">
                <a:latin typeface="Century Gothic" pitchFamily="34" charset="0"/>
              </a:rPr>
              <a:t>Financial reporting and invoicing</a:t>
            </a:r>
          </a:p>
          <a:p>
            <a:pPr lvl="1"/>
            <a:endParaRPr lang="en-US" sz="1600" dirty="0">
              <a:latin typeface="Century Gothic" pitchFamily="34" charset="0"/>
            </a:endParaRPr>
          </a:p>
        </p:txBody>
      </p:sp>
      <p:pic>
        <p:nvPicPr>
          <p:cNvPr id="1026" name="Picture 2" descr="C:\Users\HHitchner\AppData\Local\Microsoft\Windows\Temporary Internet Files\Content.IE5\KJ0CCGQH\MC9004419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1482725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33748" y="386255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UCF RF RATE SUMMARY</a:t>
            </a:r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281683" y="1219200"/>
            <a:ext cx="8382000" cy="5105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A22E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4E3B30"/>
                </a:solidFill>
                <a:latin typeface="Century Gothic" pitchFamily="34" charset="0"/>
              </a:rPr>
              <a:t>For C&amp;G Activity</a:t>
            </a:r>
          </a:p>
          <a:p>
            <a:pPr>
              <a:buClr>
                <a:srgbClr val="F0A22E"/>
              </a:buClr>
              <a:buFont typeface="Wingdings" pitchFamily="2" charset="2"/>
              <a:buChar char="q"/>
            </a:pPr>
            <a:endParaRPr lang="en-US" sz="20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 lvl="1">
              <a:buClr>
                <a:srgbClr val="F0A22E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Charge full UCF F&amp;A rate.  The RF is included in UCF’s F&amp;A Rate Proposal.  </a:t>
            </a:r>
          </a:p>
          <a:p>
            <a:pPr lvl="1">
              <a:buClr>
                <a:srgbClr val="F0A22E"/>
              </a:buClr>
              <a:buFont typeface="Wingdings" pitchFamily="2" charset="2"/>
              <a:buChar char="§"/>
            </a:pPr>
            <a:endParaRPr lang="en-US" sz="18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 lvl="1">
              <a:buClr>
                <a:srgbClr val="F0A22E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4E3B30"/>
                </a:solidFill>
                <a:latin typeface="Century Gothic" pitchFamily="34" charset="0"/>
              </a:rPr>
              <a:t>For fixed price industry awards, there is the option of waiving the administrative portion of F&amp;A* if:</a:t>
            </a:r>
          </a:p>
          <a:p>
            <a:pPr lvl="2">
              <a:buClr>
                <a:srgbClr val="F0A22E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4E3B30"/>
                </a:solidFill>
                <a:latin typeface="Century Gothic" pitchFamily="34" charset="0"/>
              </a:rPr>
              <a:t>Sponsor pays in advance, prior to research being conducted.</a:t>
            </a:r>
          </a:p>
          <a:p>
            <a:pPr lvl="2">
              <a:buClr>
                <a:srgbClr val="F0A22E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4E3B30"/>
                </a:solidFill>
                <a:latin typeface="Century Gothic" pitchFamily="34" charset="0"/>
              </a:rPr>
              <a:t>Sponsor  agrees that all intellectual property created by UCF shall remain the property of UCF.</a:t>
            </a:r>
          </a:p>
          <a:p>
            <a:pPr lvl="2">
              <a:buClr>
                <a:srgbClr val="F0A22E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4E3B30"/>
                </a:solidFill>
                <a:latin typeface="Century Gothic" pitchFamily="34" charset="0"/>
              </a:rPr>
              <a:t>Administrative requirements are minimal (tech. deliverables, financial reporting, etc.)</a:t>
            </a:r>
          </a:p>
          <a:p>
            <a:pPr lvl="2">
              <a:buClr>
                <a:srgbClr val="F0A22E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4E3B30"/>
                </a:solidFill>
                <a:latin typeface="Century Gothic" pitchFamily="34" charset="0"/>
              </a:rPr>
              <a:t>Sponsor has a positive contractual history with UCF or the RF, if a history exists.</a:t>
            </a:r>
          </a:p>
          <a:p>
            <a:pPr lvl="2">
              <a:buClr>
                <a:srgbClr val="F0A22E"/>
              </a:buClr>
            </a:pPr>
            <a:endParaRPr lang="en-US" sz="1400" dirty="0" smtClean="0">
              <a:solidFill>
                <a:srgbClr val="4E3B30"/>
              </a:solidFill>
              <a:latin typeface="Century Gothic" pitchFamily="34" charset="0"/>
            </a:endParaRPr>
          </a:p>
          <a:p>
            <a:pPr lvl="1" indent="-681038">
              <a:buClr>
                <a:srgbClr val="F0A22E"/>
              </a:buClr>
              <a:buFontTx/>
              <a:buNone/>
            </a:pPr>
            <a:r>
              <a:rPr lang="en-US" sz="1400" b="1" i="1" dirty="0" smtClean="0">
                <a:solidFill>
                  <a:srgbClr val="FF0000"/>
                </a:solidFill>
                <a:latin typeface="Century Gothic" pitchFamily="34" charset="0"/>
              </a:rPr>
              <a:t>*F&amp;A is determined by deducting the administrative cap of 26% from the negotiated F&amp;A rate:</a:t>
            </a:r>
          </a:p>
          <a:p>
            <a:pPr lvl="1">
              <a:buClr>
                <a:srgbClr val="F0A22E"/>
              </a:buClr>
              <a:buFontTx/>
              <a:buNone/>
            </a:pPr>
            <a:r>
              <a:rPr lang="en-US" sz="1400" b="1" i="1" dirty="0" smtClean="0">
                <a:solidFill>
                  <a:srgbClr val="FF0000"/>
                </a:solidFill>
                <a:latin typeface="Century Gothic" pitchFamily="34" charset="0"/>
              </a:rPr>
              <a:t>45% - 26% = F&amp;A rate of 19% </a:t>
            </a:r>
          </a:p>
        </p:txBody>
      </p:sp>
      <p:pic>
        <p:nvPicPr>
          <p:cNvPr id="4098" name="Picture 2" descr="C:\Users\HHitchner\AppData\Local\Microsoft\Windows\Temporary Internet Files\Content.IE5\6VJTOM2P\MC9002821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2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09600" y="4270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AUDIT and REPORTING REQUIREMENTS</a:t>
            </a:r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38757" y="1066800"/>
            <a:ext cx="7467600" cy="434038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n-US" sz="2000" b="0" dirty="0" smtClean="0">
                <a:latin typeface="Century Gothic" pitchFamily="34" charset="0"/>
              </a:rPr>
              <a:t>The RF accounting records are audited annually by an independent audit agency.  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2000" b="0" dirty="0" smtClean="0"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000" b="0" dirty="0" smtClean="0">
                <a:latin typeface="Century Gothic" pitchFamily="34" charset="0"/>
              </a:rPr>
              <a:t>Copies of audits are provided to: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Finance &amp; Accounting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University Audit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UCF Board of Trustees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Century Gothic" pitchFamily="34" charset="0"/>
              </a:rPr>
              <a:t>State of Florida Board of Education  </a:t>
            </a:r>
          </a:p>
          <a:p>
            <a:pPr lvl="2" eaLnBrk="1" hangingPunct="1">
              <a:buFont typeface="Wingdings" pitchFamily="2" charset="2"/>
              <a:buChar char="§"/>
            </a:pPr>
            <a:endParaRPr lang="en-US" sz="1600" dirty="0" smtClean="0">
              <a:latin typeface="Century Gothic" pitchFamily="34" charset="0"/>
            </a:endParaRPr>
          </a:p>
          <a:p>
            <a:pPr lvl="2" eaLnBrk="1" hangingPunct="1">
              <a:buFont typeface="Wingdings" pitchFamily="2" charset="2"/>
              <a:buChar char="§"/>
            </a:pPr>
            <a:endParaRPr lang="en-US" sz="1000" dirty="0" smtClean="0"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000" b="0" dirty="0" smtClean="0">
                <a:latin typeface="Century Gothic" pitchFamily="34" charset="0"/>
              </a:rPr>
              <a:t>The RF files an annual 990 with the IRS and issues 1099s to independent contractors per IRS regulations. 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2000" b="0" dirty="0" smtClean="0"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000" b="0" dirty="0" smtClean="0">
                <a:latin typeface="Century Gothic" pitchFamily="34" charset="0"/>
              </a:rPr>
              <a:t>The RF files an annual report with the State of Florida Division of Corporations and copies UCF’s General Counsel.</a:t>
            </a:r>
          </a:p>
        </p:txBody>
      </p:sp>
      <p:pic>
        <p:nvPicPr>
          <p:cNvPr id="3075" name="Picture 3" descr="C:\Users\HHitchner\AppData\Local\Microsoft\Windows\Temporary Internet Files\Content.IE5\KJ0CCGQH\MC9001497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1828800"/>
            <a:ext cx="1481224" cy="19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0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09600" y="4270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ORGANIZATIONAL STRUCTURE</a:t>
            </a:r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4800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Century Gothic" pitchFamily="34" charset="0"/>
              </a:rPr>
              <a:t>                                      Board of Directors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sz="2000" dirty="0" smtClean="0">
              <a:latin typeface="Century Gothic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sz="2000" dirty="0">
              <a:latin typeface="Century Gothic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sz="2000" dirty="0" smtClean="0">
              <a:latin typeface="Century Gothic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1800" dirty="0" smtClean="0">
                <a:latin typeface="Century Gothic" pitchFamily="34" charset="0"/>
              </a:rPr>
              <a:t>MJ </a:t>
            </a:r>
            <a:r>
              <a:rPr lang="en-US" sz="1800" dirty="0" err="1" smtClean="0">
                <a:latin typeface="Century Gothic" pitchFamily="34" charset="0"/>
              </a:rPr>
              <a:t>Soileau</a:t>
            </a:r>
            <a:r>
              <a:rPr lang="en-US" sz="1800" dirty="0" smtClean="0">
                <a:latin typeface="Century Gothic" pitchFamily="34" charset="0"/>
              </a:rPr>
              <a:t> is President of the RF,  UCF’s VP for Research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sz="1000" dirty="0" smtClean="0">
              <a:latin typeface="Century Gothic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1800" dirty="0" smtClean="0">
                <a:latin typeface="Century Gothic" pitchFamily="34" charset="0"/>
              </a:rPr>
              <a:t>Tom O’Neal is Vice President of the RF,  UCF’s Associate VP for Research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sz="1800" dirty="0" smtClean="0">
              <a:latin typeface="Century Gothic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1800" dirty="0" smtClean="0">
                <a:latin typeface="Century Gothic" pitchFamily="34" charset="0"/>
              </a:rPr>
              <a:t>UCF’s President or his designee is required by Statute to be on UCFRF Board.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sz="1000" dirty="0" smtClean="0">
              <a:latin typeface="Century Gothic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1800" dirty="0" smtClean="0">
                <a:latin typeface="Century Gothic" pitchFamily="34" charset="0"/>
              </a:rPr>
              <a:t>The Chair of the UCF Board of Trustees by Statute may appoint a member to the UCFRF Board.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sz="1000" dirty="0" smtClean="0">
              <a:latin typeface="Century Gothic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1800" dirty="0" smtClean="0">
                <a:latin typeface="Century Gothic" pitchFamily="34" charset="0"/>
              </a:rPr>
              <a:t>Required to meet annually.  Actually meet quarterly.</a:t>
            </a:r>
            <a:endParaRPr lang="en-US" b="0" dirty="0" smtClean="0">
              <a:latin typeface="Century Gothic" pitchFamily="34" charset="0"/>
            </a:endParaRPr>
          </a:p>
        </p:txBody>
      </p:sp>
      <p:pic>
        <p:nvPicPr>
          <p:cNvPr id="2050" name="Picture 2" descr="C:\Users\HHitchner\AppData\Local\Microsoft\Windows\Temporary Internet Files\Content.IE5\KJ0CCGQH\MC9002307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2667000" cy="146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3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09600" y="4270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17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UCF RF CONTACT INFORMATION</a:t>
            </a:r>
            <a:endParaRPr lang="en-US" b="1" dirty="0">
              <a:solidFill>
                <a:srgbClr val="C175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524000"/>
            <a:ext cx="8686800" cy="4419600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entury Gothic" pitchFamily="34" charset="0"/>
              </a:rPr>
              <a:t>UCF Research Foundation, Inc.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0" dirty="0" smtClean="0">
                <a:latin typeface="Century Gothic" pitchFamily="34" charset="0"/>
              </a:rPr>
              <a:t>12201 Research Parkway, Suite 501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0" dirty="0" smtClean="0">
                <a:latin typeface="Century Gothic" pitchFamily="34" charset="0"/>
              </a:rPr>
              <a:t>Orlando, FL  32826-3246   +4 Mail Code:  0150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0" dirty="0" smtClean="0">
                <a:latin typeface="Century Gothic" pitchFamily="34" charset="0"/>
              </a:rPr>
              <a:t>FAX:  407-882-2233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b="0" dirty="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0" dirty="0" smtClean="0">
                <a:latin typeface="Century Gothic" pitchFamily="34" charset="0"/>
              </a:rPr>
              <a:t>Chief Operating Officer:			Chief Financial Officer: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entury Gothic" pitchFamily="34" charset="0"/>
              </a:rPr>
              <a:t>Betsy Gray, 407-823-5278</a:t>
            </a:r>
            <a:r>
              <a:rPr lang="en-US" sz="1600" b="0" dirty="0" smtClean="0">
                <a:latin typeface="Century Gothic" pitchFamily="34" charset="0"/>
              </a:rPr>
              <a:t>			</a:t>
            </a:r>
            <a:r>
              <a:rPr lang="en-US" sz="1600" b="1" dirty="0" smtClean="0">
                <a:latin typeface="Century Gothic" pitchFamily="34" charset="0"/>
              </a:rPr>
              <a:t>Edward Jacobs, 407-882-1113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0" dirty="0" smtClean="0">
                <a:solidFill>
                  <a:srgbClr val="C00000"/>
                </a:solidFill>
                <a:latin typeface="Century Gothic" pitchFamily="34" charset="0"/>
                <a:hlinkClick r:id="rId3"/>
              </a:rPr>
              <a:t>Betsy.gray@ucf.edu</a:t>
            </a:r>
            <a:r>
              <a:rPr lang="en-US" sz="1600" b="0" dirty="0" smtClean="0">
                <a:solidFill>
                  <a:srgbClr val="C00000"/>
                </a:solidFill>
                <a:latin typeface="Century Gothic" pitchFamily="34" charset="0"/>
              </a:rPr>
              <a:t>	</a:t>
            </a:r>
            <a:r>
              <a:rPr lang="en-US" sz="1600" b="0" dirty="0" smtClean="0">
                <a:latin typeface="Century Gothic" pitchFamily="34" charset="0"/>
              </a:rPr>
              <a:t>		</a:t>
            </a:r>
            <a:r>
              <a:rPr lang="en-US" sz="1600" b="0" dirty="0" smtClean="0">
                <a:latin typeface="Century Gothic" pitchFamily="34" charset="0"/>
                <a:hlinkClick r:id="rId4"/>
              </a:rPr>
              <a:t>edward.jacobs@ucf.edu</a:t>
            </a:r>
            <a:endParaRPr lang="en-US" sz="1600" b="0" dirty="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0" dirty="0" smtClean="0">
                <a:latin typeface="Century Gothic" pitchFamily="34" charset="0"/>
              </a:rPr>
              <a:t>						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0" dirty="0" smtClean="0">
                <a:latin typeface="Century Gothic" pitchFamily="34" charset="0"/>
              </a:rPr>
              <a:t>Administrative Liaison:			ORC Coordinator of Accounting: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entury Gothic" pitchFamily="34" charset="0"/>
              </a:rPr>
              <a:t>Chris Dantes, 407-882-1124</a:t>
            </a:r>
            <a:r>
              <a:rPr lang="en-US" sz="1600" b="0" dirty="0" smtClean="0">
                <a:latin typeface="Century Gothic" pitchFamily="34" charset="0"/>
              </a:rPr>
              <a:t>			</a:t>
            </a:r>
            <a:r>
              <a:rPr lang="en-US" sz="1600" b="1" dirty="0" smtClean="0">
                <a:latin typeface="Century Gothic" pitchFamily="34" charset="0"/>
              </a:rPr>
              <a:t>Mieraf Tadesse, 407-823-0521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0" dirty="0" smtClean="0">
                <a:solidFill>
                  <a:schemeClr val="hlink"/>
                </a:solidFill>
                <a:latin typeface="Century Gothic" pitchFamily="34" charset="0"/>
                <a:hlinkClick r:id="rId5"/>
              </a:rPr>
              <a:t>Chris.dantes@ucf.edu</a:t>
            </a:r>
            <a:r>
              <a:rPr lang="en-US" sz="1600" b="0" dirty="0" smtClean="0">
                <a:latin typeface="Century Gothic" pitchFamily="34" charset="0"/>
              </a:rPr>
              <a:t>			</a:t>
            </a:r>
            <a:r>
              <a:rPr lang="en-US" sz="1600" b="0" dirty="0" smtClean="0">
                <a:latin typeface="Century Gothic" pitchFamily="34" charset="0"/>
                <a:hlinkClick r:id="rId6"/>
              </a:rPr>
              <a:t>mieraf.tadesse@ucf.edu</a:t>
            </a:r>
            <a:endParaRPr lang="en-US" sz="1600" b="0" dirty="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0" dirty="0" smtClean="0">
                <a:latin typeface="Century Gothic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0" dirty="0" smtClean="0">
                <a:latin typeface="Century Gothic" pitchFamily="34" charset="0"/>
              </a:rPr>
              <a:t>Coordinator, Research &amp; Program Services: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entury Gothic" pitchFamily="34" charset="0"/>
              </a:rPr>
              <a:t>Hilary Hitchner, 407-882-0097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0" dirty="0" smtClean="0">
                <a:solidFill>
                  <a:srgbClr val="C00000"/>
                </a:solidFill>
                <a:latin typeface="Century Gothic" pitchFamily="34" charset="0"/>
                <a:hlinkClick r:id="rId7"/>
              </a:rPr>
              <a:t>Hilary.hitchner@ucf.edu</a:t>
            </a:r>
            <a:endParaRPr lang="en-US" sz="1600" b="0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b="0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eaLnBrk="1" hangingPunct="1"/>
            <a:endParaRPr lang="en-US" sz="16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5267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QUESTIONS or COMMENTS?</a:t>
            </a:r>
            <a:endParaRPr lang="en-US" sz="3600" b="1" dirty="0">
              <a:solidFill>
                <a:srgbClr val="C1752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C:\Users\LTorres\AppData\Local\Microsoft\Windows\Temporary Internet Files\Low\Content.IE5\4F1O7XFO\MC9004337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95" y="1905143"/>
            <a:ext cx="1828657" cy="18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1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90600"/>
            <a:ext cx="754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THANKS FOR JOINING US!</a:t>
            </a:r>
          </a:p>
          <a:p>
            <a:pPr algn="ctr"/>
            <a:endParaRPr lang="en-US" sz="2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Please come to the next session:</a:t>
            </a: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PROPOSAL DEVELOPMENT &amp; REVIEW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May 11, 2011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10:00 am to 12:00 pm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95400" y="2394010"/>
            <a:ext cx="5136054" cy="2254190"/>
            <a:chOff x="2819400" y="609600"/>
            <a:chExt cx="5136054" cy="2254190"/>
          </a:xfrm>
        </p:grpSpPr>
        <p:pic>
          <p:nvPicPr>
            <p:cNvPr id="12" name="Picture 11" descr="Picture1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95000"/>
                      </a14:imgEffect>
                    </a14:imgLayer>
                  </a14:imgProps>
                </a:ext>
              </a:extLst>
            </a:blip>
            <a:srcRect b="18931"/>
            <a:stretch/>
          </p:blipFill>
          <p:spPr>
            <a:xfrm>
              <a:off x="2819400" y="609600"/>
              <a:ext cx="5136054" cy="20515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173766" y="2617569"/>
              <a:ext cx="441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Sponsored Programs Administration Resource &amp; Knowledge Series</a:t>
              </a:r>
              <a:endPara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133078" y="2644203"/>
              <a:ext cx="44196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7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295400"/>
            <a:ext cx="8077200" cy="556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		</a:t>
            </a: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1295400"/>
            <a:ext cx="7620000" cy="198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1800" dirty="0" smtClean="0">
                <a:latin typeface="Century Gothic" pitchFamily="34" charset="0"/>
              </a:rPr>
              <a:t>Research results	</a:t>
            </a:r>
          </a:p>
          <a:p>
            <a:pPr marL="806450" lvl="1"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Gradual advancement of on-going research </a:t>
            </a:r>
          </a:p>
          <a:p>
            <a:pPr marL="806450" lvl="1"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600" dirty="0" smtClean="0">
                <a:latin typeface="Century Gothic" pitchFamily="34" charset="0"/>
              </a:rPr>
              <a:t>Screens for new pathways or biomarkers</a:t>
            </a:r>
          </a:p>
          <a:p>
            <a:pPr marL="806450" lvl="1"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600" dirty="0" smtClean="0">
                <a:latin typeface="Century Gothic" pitchFamily="34" charset="0"/>
              </a:rPr>
              <a:t>Unexpected findings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520700" lvl="1" indent="0">
              <a:buFont typeface="Wingdings 2"/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1600" dirty="0" smtClean="0">
                <a:latin typeface="Century Gothic" pitchFamily="34" charset="0"/>
              </a:rPr>
              <a:t>	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1600" dirty="0" smtClean="0">
                <a:latin typeface="Century Gothic" pitchFamily="34" charset="0"/>
              </a:rPr>
              <a:t>		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1600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1600" dirty="0" smtClean="0">
                <a:latin typeface="Century Gothic" pitchFamily="34" charset="0"/>
              </a:rPr>
              <a:t>	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2155290" cy="29066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905359"/>
            <a:ext cx="2895600" cy="28871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6800" y="598679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entury Gothic" pitchFamily="34" charset="0"/>
              </a:rPr>
              <a:t>Source: </a:t>
            </a:r>
            <a:r>
              <a:rPr lang="en-US" sz="1100" dirty="0" err="1" smtClean="0">
                <a:latin typeface="Century Gothic" pitchFamily="34" charset="0"/>
              </a:rPr>
              <a:t>Affymetrix</a:t>
            </a:r>
            <a:endParaRPr lang="en-US" sz="1100" dirty="0">
              <a:latin typeface="Century Gothic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609600" y="4270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SOURCES OF IDEAS: RESEARCH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295400"/>
            <a:ext cx="8077200" cy="556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		</a:t>
            </a: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28600" y="1143000"/>
            <a:ext cx="6248400" cy="1828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1800" dirty="0" smtClean="0">
                <a:latin typeface="Century Gothic" pitchFamily="34" charset="0"/>
              </a:rPr>
              <a:t>Scientific publications / conferences</a:t>
            </a:r>
          </a:p>
          <a:p>
            <a:pPr marL="806450" lvl="1"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600" dirty="0" smtClean="0">
                <a:latin typeface="Century Gothic" pitchFamily="34" charset="0"/>
              </a:rPr>
              <a:t>Significant new findings in the field</a:t>
            </a:r>
          </a:p>
          <a:p>
            <a:pPr marL="806450" lvl="1"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Discoveries from other fields applied to current field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57476"/>
            <a:ext cx="2895599" cy="38028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9600" y="5688170"/>
            <a:ext cx="754380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228600" lvl="0">
              <a:spcBef>
                <a:spcPct val="20000"/>
              </a:spcBef>
              <a:buClr>
                <a:srgbClr val="220011"/>
              </a:buClr>
              <a:tabLst>
                <a:tab pos="292100" algn="l"/>
                <a:tab pos="571500" algn="l"/>
              </a:tabLst>
            </a:pPr>
            <a:r>
              <a:rPr lang="en-US" sz="1600" kern="0" dirty="0">
                <a:solidFill>
                  <a:srgbClr val="220011"/>
                </a:solidFill>
                <a:latin typeface="Century Gothic" pitchFamily="34" charset="0"/>
              </a:rPr>
              <a:t>Self-organizing optic-cup morphogenesis in three-dimensional culture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29176" y="6032970"/>
            <a:ext cx="5181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Century Gothic" pitchFamily="34" charset="0"/>
              </a:rPr>
              <a:t>Source:  http</a:t>
            </a:r>
            <a:r>
              <a:rPr lang="en-US" sz="1100" dirty="0">
                <a:latin typeface="Century Gothic" pitchFamily="34" charset="0"/>
              </a:rPr>
              <a:t>://www.nature.com/nature/current_issue.html</a:t>
            </a: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SOURCES OF IDEAS: PUBLICATIONS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295400"/>
            <a:ext cx="8077200" cy="556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		</a:t>
            </a: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7052" y="1219200"/>
            <a:ext cx="7924800" cy="160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1800" dirty="0" smtClean="0">
                <a:latin typeface="Century Gothic" pitchFamily="34" charset="0"/>
              </a:rPr>
              <a:t>Scientific publications / conferences</a:t>
            </a:r>
          </a:p>
          <a:p>
            <a:pPr marL="806450" lvl="1"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Significant new findings in the field</a:t>
            </a:r>
          </a:p>
          <a:p>
            <a:pPr marL="806450" lvl="1"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600" dirty="0" smtClean="0">
                <a:latin typeface="Century Gothic" pitchFamily="34" charset="0"/>
              </a:rPr>
              <a:t>Discoveries from other fields applied to current field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95550"/>
            <a:ext cx="2146300" cy="32194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95550"/>
            <a:ext cx="2143125" cy="32194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52600" y="5940610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entury Gothic" pitchFamily="34" charset="0"/>
              </a:rPr>
              <a:t>Source: </a:t>
            </a:r>
            <a:r>
              <a:rPr lang="en-US" sz="1100" dirty="0" smtClean="0">
                <a:latin typeface="Century Gothic" pitchFamily="34" charset="0"/>
              </a:rPr>
              <a:t>American Association for Cancer Research</a:t>
            </a:r>
            <a:endParaRPr lang="en-US" sz="1100" dirty="0">
              <a:latin typeface="Century Gothic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SOURCES OF IDEAS: CONFERENCES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295400"/>
            <a:ext cx="8077200" cy="556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		</a:t>
            </a: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endParaRPr lang="en-US" sz="2000" dirty="0" smtClean="0">
              <a:latin typeface="Century Gothic" pitchFamily="34" charset="0"/>
            </a:endParaRPr>
          </a:p>
          <a:p>
            <a:pPr marL="228600" indent="0" eaLnBrk="1" hangingPunct="1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000" dirty="0" smtClean="0">
                <a:latin typeface="Century Gothic" pitchFamily="34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GETTING STARTED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268819"/>
            <a:ext cx="3429000" cy="109338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1800" dirty="0" smtClean="0">
                <a:latin typeface="Century Gothic" pitchFamily="34" charset="0"/>
              </a:rPr>
              <a:t>Collaboration</a:t>
            </a:r>
            <a:r>
              <a:rPr lang="en-US" sz="1600" dirty="0" smtClean="0">
                <a:latin typeface="Century Gothic" pitchFamily="34" charset="0"/>
              </a:rPr>
              <a:t>	</a:t>
            </a:r>
          </a:p>
          <a:p>
            <a:pPr marL="806450" lvl="1"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600" dirty="0" smtClean="0">
                <a:latin typeface="Century Gothic" pitchFamily="34" charset="0"/>
              </a:rPr>
              <a:t>Intramural</a:t>
            </a:r>
          </a:p>
          <a:p>
            <a:pPr marL="806450" lvl="1">
              <a:buFont typeface="Wingdings" pitchFamily="2" charset="2"/>
              <a:buChar char="q"/>
              <a:tabLst>
                <a:tab pos="292100" algn="l"/>
                <a:tab pos="571500" algn="l"/>
              </a:tabLst>
            </a:pPr>
            <a:r>
              <a:rPr lang="en-US" sz="1600" dirty="0" smtClean="0">
                <a:latin typeface="Century Gothic" pitchFamily="34" charset="0"/>
              </a:rPr>
              <a:t>Extramural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68819"/>
            <a:ext cx="3360768" cy="4598581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4652" y="5952025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entury Gothic" pitchFamily="34" charset="0"/>
              </a:rPr>
              <a:t>Source:  http://</a:t>
            </a:r>
            <a:r>
              <a:rPr lang="en-US" sz="1100" dirty="0" smtClean="0">
                <a:latin typeface="Century Gothic" pitchFamily="34" charset="0"/>
              </a:rPr>
              <a:t>www.uic.edu</a:t>
            </a:r>
            <a:endParaRPr lang="en-US" sz="1100" dirty="0">
              <a:latin typeface="Century Gothic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SOURCES OF IDEAS: COLLABORATION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Event_x0020_Date xmlns="5e99056b-618b-441c-aae8-713428206533">2011-04-27T04:00:00+00:00</Event_x0020_Date>
    <Training_x0020_Series xmlns="5e99056b-618b-441c-aae8-713428206533">3</Training_x0020_Serie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raining Series Document" ma:contentTypeID="0x0101002CD99D9BF1C9504C9854175376ABD32E0200168FA9DAE152BD419CB5378A23FF9491" ma:contentTypeVersion="7" ma:contentTypeDescription="" ma:contentTypeScope="" ma:versionID="3ed5b3abaf22e6c80cccb8301cd35c67">
  <xsd:schema xmlns:xsd="http://www.w3.org/2001/XMLSchema" xmlns:p="http://schemas.microsoft.com/office/2006/metadata/properties" xmlns:ns2="5e99056b-618b-441c-aae8-713428206533" targetNamespace="http://schemas.microsoft.com/office/2006/metadata/properties" ma:root="true" ma:fieldsID="449e12532c149200998bc5a263dadbdb" ns2:_="">
    <xsd:import namespace="5e99056b-618b-441c-aae8-713428206533"/>
    <xsd:element name="properties">
      <xsd:complexType>
        <xsd:sequence>
          <xsd:element name="documentManagement">
            <xsd:complexType>
              <xsd:all>
                <xsd:element ref="ns2:Training_x0020_Series" minOccurs="0"/>
                <xsd:element ref="ns2:Event_x0020_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e99056b-618b-441c-aae8-713428206533" elementFormDefault="qualified">
    <xsd:import namespace="http://schemas.microsoft.com/office/2006/documentManagement/types"/>
    <xsd:element name="Training_x0020_Series" ma:index="1" nillable="true" ma:displayName="Training Series" ma:list="{5588fc34-4617-4bdb-b51a-8b7d248b6904}" ma:internalName="Training_x0020_Series" ma:showField="Title" ma:web="5e99056b-618b-441c-aae8-713428206533">
      <xsd:simpleType>
        <xsd:restriction base="dms:Lookup"/>
      </xsd:simpleType>
    </xsd:element>
    <xsd:element name="Event_x0020_Date" ma:index="2" nillable="true" ma:displayName="Event Date" ma:format="DateOnly" ma:internalName="Event_x0020_Date0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C256413-1E6F-413D-882E-55127C5FF517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5e99056b-618b-441c-aae8-713428206533"/>
  </ds:schemaRefs>
</ds:datastoreItem>
</file>

<file path=customXml/itemProps2.xml><?xml version="1.0" encoding="utf-8"?>
<ds:datastoreItem xmlns:ds="http://schemas.openxmlformats.org/officeDocument/2006/customXml" ds:itemID="{BD6A209D-6FE7-47B2-8F39-37357ABD55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4307D1-78A5-43BD-9C27-0A59B55C3E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99056b-618b-441c-aae8-71342820653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1290</TotalTime>
  <Words>1952</Words>
  <Application>Microsoft Office PowerPoint</Application>
  <PresentationFormat>On-screen Show (4:3)</PresentationFormat>
  <Paragraphs>662</Paragraphs>
  <Slides>56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Trek</vt:lpstr>
      <vt:lpstr>1_Trek</vt:lpstr>
      <vt:lpstr>2_Trek</vt:lpstr>
      <vt:lpstr>PowerPoint Presentation</vt:lpstr>
      <vt:lpstr>Exploring Research Administration from Concept to Commercialization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Exploring Research Administration from Concept to Commercialization</vt:lpstr>
      <vt:lpstr>Non-disclosure agreement</vt:lpstr>
      <vt:lpstr>Non-disclosure agreement</vt:lpstr>
      <vt:lpstr>Non-disclosure agreement</vt:lpstr>
      <vt:lpstr>Non-disclosure agreement</vt:lpstr>
      <vt:lpstr>Teaming Agreement</vt:lpstr>
      <vt:lpstr>TEAMING AGREEMENT</vt:lpstr>
      <vt:lpstr>Teaming agreement</vt:lpstr>
      <vt:lpstr>Teaming agreement</vt:lpstr>
      <vt:lpstr>Material transfer agreement</vt:lpstr>
      <vt:lpstr>Material transfer agreement</vt:lpstr>
      <vt:lpstr>Material transfer agreement</vt:lpstr>
      <vt:lpstr>Material transfer agreement</vt:lpstr>
      <vt:lpstr>Material transfer agreement</vt:lpstr>
      <vt:lpstr>Allocation of rights agreement</vt:lpstr>
      <vt:lpstr>Allocation of rights agreement</vt:lpstr>
      <vt:lpstr>Allocation of rights agreement</vt:lpstr>
      <vt:lpstr>PowerPoint Presentation</vt:lpstr>
      <vt:lpstr>Exploring Research Administration from Concept to Commercialization</vt:lpstr>
      <vt:lpstr>Strategies for Long Term Research Planning </vt:lpstr>
      <vt:lpstr>Strategies for Long Term Research Planning </vt:lpstr>
      <vt:lpstr>Strategies for Long Term Research Planning </vt:lpstr>
      <vt:lpstr>Strategies for Long Term Research Planning </vt:lpstr>
      <vt:lpstr>Strategies for Long Term Research Planning </vt:lpstr>
      <vt:lpstr>Strategies for Long Term Research Planning </vt:lpstr>
      <vt:lpstr>Strategies for Long Term Research Planning </vt:lpstr>
      <vt:lpstr>Strategies for Long Term Research Planning </vt:lpstr>
      <vt:lpstr>PowerPoint Presentation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jtorres</dc:creator>
  <cp:lastModifiedBy>Karen Norum</cp:lastModifiedBy>
  <cp:revision>116</cp:revision>
  <cp:lastPrinted>2011-04-12T16:48:07Z</cp:lastPrinted>
  <dcterms:created xsi:type="dcterms:W3CDTF">2011-04-10T19:45:53Z</dcterms:created>
  <dcterms:modified xsi:type="dcterms:W3CDTF">2011-05-03T19:45:25Z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0x0101002CD99D9BF1C9504C9854175376ABD32E0200168FA9DAE152BD419CB5378A23FF9491</vt:lpwstr>
  </property>
</Properties>
</file>