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4"/>
  </p:sldMasterIdLst>
  <p:notesMasterIdLst>
    <p:notesMasterId r:id="rId102"/>
  </p:notesMasterIdLst>
  <p:handoutMasterIdLst>
    <p:handoutMasterId r:id="rId103"/>
  </p:handoutMasterIdLst>
  <p:sldIdLst>
    <p:sldId id="256" r:id="rId5"/>
    <p:sldId id="270" r:id="rId6"/>
    <p:sldId id="310" r:id="rId7"/>
    <p:sldId id="313" r:id="rId8"/>
    <p:sldId id="319" r:id="rId9"/>
    <p:sldId id="318" r:id="rId10"/>
    <p:sldId id="317" r:id="rId11"/>
    <p:sldId id="316" r:id="rId12"/>
    <p:sldId id="315" r:id="rId13"/>
    <p:sldId id="314" r:id="rId14"/>
    <p:sldId id="259" r:id="rId15"/>
    <p:sldId id="311" r:id="rId16"/>
    <p:sldId id="320" r:id="rId17"/>
    <p:sldId id="321" r:id="rId18"/>
    <p:sldId id="322" r:id="rId19"/>
    <p:sldId id="323" r:id="rId20"/>
    <p:sldId id="324" r:id="rId21"/>
    <p:sldId id="325" r:id="rId22"/>
    <p:sldId id="326" r:id="rId23"/>
    <p:sldId id="327" r:id="rId24"/>
    <p:sldId id="350" r:id="rId25"/>
    <p:sldId id="328" r:id="rId26"/>
    <p:sldId id="272" r:id="rId27"/>
    <p:sldId id="260" r:id="rId28"/>
    <p:sldId id="275" r:id="rId29"/>
    <p:sldId id="276" r:id="rId30"/>
    <p:sldId id="277" r:id="rId31"/>
    <p:sldId id="280" r:id="rId32"/>
    <p:sldId id="278" r:id="rId33"/>
    <p:sldId id="279" r:id="rId34"/>
    <p:sldId id="281" r:id="rId35"/>
    <p:sldId id="271" r:id="rId36"/>
    <p:sldId id="329" r:id="rId37"/>
    <p:sldId id="330" r:id="rId38"/>
    <p:sldId id="331" r:id="rId39"/>
    <p:sldId id="332" r:id="rId40"/>
    <p:sldId id="333" r:id="rId41"/>
    <p:sldId id="334" r:id="rId42"/>
    <p:sldId id="335" r:id="rId43"/>
    <p:sldId id="336" r:id="rId44"/>
    <p:sldId id="269" r:id="rId45"/>
    <p:sldId id="338" r:id="rId46"/>
    <p:sldId id="339" r:id="rId47"/>
    <p:sldId id="340" r:id="rId48"/>
    <p:sldId id="341" r:id="rId49"/>
    <p:sldId id="342" r:id="rId50"/>
    <p:sldId id="343" r:id="rId51"/>
    <p:sldId id="344" r:id="rId52"/>
    <p:sldId id="345" r:id="rId53"/>
    <p:sldId id="346" r:id="rId54"/>
    <p:sldId id="347" r:id="rId55"/>
    <p:sldId id="351" r:id="rId56"/>
    <p:sldId id="268" r:id="rId57"/>
    <p:sldId id="352" r:id="rId58"/>
    <p:sldId id="353" r:id="rId59"/>
    <p:sldId id="354" r:id="rId60"/>
    <p:sldId id="355" r:id="rId61"/>
    <p:sldId id="356" r:id="rId62"/>
    <p:sldId id="357" r:id="rId63"/>
    <p:sldId id="358" r:id="rId64"/>
    <p:sldId id="359" r:id="rId65"/>
    <p:sldId id="360" r:id="rId66"/>
    <p:sldId id="361" r:id="rId67"/>
    <p:sldId id="362" r:id="rId68"/>
    <p:sldId id="363" r:id="rId69"/>
    <p:sldId id="364" r:id="rId70"/>
    <p:sldId id="365" r:id="rId71"/>
    <p:sldId id="366" r:id="rId72"/>
    <p:sldId id="367" r:id="rId73"/>
    <p:sldId id="368" r:id="rId74"/>
    <p:sldId id="369" r:id="rId75"/>
    <p:sldId id="370" r:id="rId76"/>
    <p:sldId id="371" r:id="rId77"/>
    <p:sldId id="372" r:id="rId78"/>
    <p:sldId id="373" r:id="rId79"/>
    <p:sldId id="374" r:id="rId80"/>
    <p:sldId id="375" r:id="rId81"/>
    <p:sldId id="376" r:id="rId82"/>
    <p:sldId id="377" r:id="rId83"/>
    <p:sldId id="378" r:id="rId84"/>
    <p:sldId id="379" r:id="rId85"/>
    <p:sldId id="380" r:id="rId86"/>
    <p:sldId id="381" r:id="rId87"/>
    <p:sldId id="382" r:id="rId88"/>
    <p:sldId id="383" r:id="rId89"/>
    <p:sldId id="384" r:id="rId90"/>
    <p:sldId id="385" r:id="rId91"/>
    <p:sldId id="386" r:id="rId92"/>
    <p:sldId id="387" r:id="rId93"/>
    <p:sldId id="388" r:id="rId94"/>
    <p:sldId id="389" r:id="rId95"/>
    <p:sldId id="390" r:id="rId96"/>
    <p:sldId id="391" r:id="rId97"/>
    <p:sldId id="392" r:id="rId98"/>
    <p:sldId id="263" r:id="rId99"/>
    <p:sldId id="273" r:id="rId100"/>
    <p:sldId id="274" r:id="rId10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3" d="100"/>
          <a:sy n="93" d="100"/>
        </p:scale>
        <p:origin x="-13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tableStyles" Target="tableStyles.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AD8522-E1D8-4100-9F9C-B922C6893C90}" type="doc">
      <dgm:prSet loTypeId="urn:microsoft.com/office/officeart/2008/layout/HorizontalMultiLevelHierarchy" loCatId="hierarchy" qsTypeId="urn:microsoft.com/office/officeart/2005/8/quickstyle/simple3" qsCatId="simple" csTypeId="urn:microsoft.com/office/officeart/2005/8/colors/colorful1" csCatId="colorful" phldr="1"/>
      <dgm:spPr/>
      <dgm:t>
        <a:bodyPr/>
        <a:lstStyle/>
        <a:p>
          <a:endParaRPr lang="en-US"/>
        </a:p>
      </dgm:t>
    </dgm:pt>
    <dgm:pt modelId="{EC912083-46BA-47EC-834F-B53C28E6D0BD}">
      <dgm:prSet phldrT="[Text]" custT="1"/>
      <dgm:spPr/>
      <dgm:t>
        <a:bodyPr/>
        <a:lstStyle/>
        <a:p>
          <a:r>
            <a:rPr lang="en-US" sz="1600" baseline="0" dirty="0" smtClean="0">
              <a:latin typeface="Century Gothic" pitchFamily="34" charset="0"/>
            </a:rPr>
            <a:t>Future R&amp;D Investment</a:t>
          </a:r>
          <a:endParaRPr lang="en-US" sz="1600" baseline="0" dirty="0">
            <a:latin typeface="Century Gothic" pitchFamily="34" charset="0"/>
          </a:endParaRPr>
        </a:p>
      </dgm:t>
    </dgm:pt>
    <dgm:pt modelId="{F1078060-4F1D-4792-900A-9DC3C71D1776}" type="parTrans" cxnId="{58B63ADD-6CB4-4181-ADBB-3F961B5EAB75}">
      <dgm:prSet/>
      <dgm:spPr/>
      <dgm:t>
        <a:bodyPr/>
        <a:lstStyle/>
        <a:p>
          <a:endParaRPr lang="en-US"/>
        </a:p>
      </dgm:t>
    </dgm:pt>
    <dgm:pt modelId="{B4159C30-DBE3-473F-B6E7-4D39883C930F}" type="sibTrans" cxnId="{58B63ADD-6CB4-4181-ADBB-3F961B5EAB75}">
      <dgm:prSet/>
      <dgm:spPr/>
      <dgm:t>
        <a:bodyPr/>
        <a:lstStyle/>
        <a:p>
          <a:endParaRPr lang="en-US"/>
        </a:p>
      </dgm:t>
    </dgm:pt>
    <dgm:pt modelId="{258A9A00-1735-4AD7-91CD-4219E128385D}">
      <dgm:prSet phldrT="[Text]" custT="1"/>
      <dgm:spPr/>
      <dgm:t>
        <a:bodyPr/>
        <a:lstStyle/>
        <a:p>
          <a:r>
            <a:rPr lang="en-US" sz="1200" baseline="0" dirty="0" smtClean="0">
              <a:latin typeface="Century Gothic" pitchFamily="34" charset="0"/>
            </a:rPr>
            <a:t>Healthcare</a:t>
          </a:r>
          <a:endParaRPr lang="en-US" sz="1200" baseline="0" dirty="0">
            <a:latin typeface="Century Gothic" pitchFamily="34" charset="0"/>
          </a:endParaRPr>
        </a:p>
      </dgm:t>
    </dgm:pt>
    <dgm:pt modelId="{164E3571-578C-4D09-802D-DA7CA8523DFE}" type="parTrans" cxnId="{6A09AE4A-BF3B-4923-9211-7002CECB24DF}">
      <dgm:prSet/>
      <dgm:spPr/>
      <dgm:t>
        <a:bodyPr/>
        <a:lstStyle/>
        <a:p>
          <a:endParaRPr lang="en-US"/>
        </a:p>
      </dgm:t>
    </dgm:pt>
    <dgm:pt modelId="{79213DFF-C503-48D3-89F4-E8701BA849D7}" type="sibTrans" cxnId="{6A09AE4A-BF3B-4923-9211-7002CECB24DF}">
      <dgm:prSet/>
      <dgm:spPr/>
      <dgm:t>
        <a:bodyPr/>
        <a:lstStyle/>
        <a:p>
          <a:endParaRPr lang="en-US"/>
        </a:p>
      </dgm:t>
    </dgm:pt>
    <dgm:pt modelId="{3BB4AA56-4C80-400F-B429-56540F0D2A30}">
      <dgm:prSet phldrT="[Text]" custT="1"/>
      <dgm:spPr/>
      <dgm:t>
        <a:bodyPr/>
        <a:lstStyle/>
        <a:p>
          <a:r>
            <a:rPr lang="en-US" sz="1200" baseline="0" dirty="0" smtClean="0">
              <a:latin typeface="Century Gothic" pitchFamily="34" charset="0"/>
            </a:rPr>
            <a:t>Renewable Energy</a:t>
          </a:r>
          <a:endParaRPr lang="en-US" sz="1200" baseline="0" dirty="0">
            <a:latin typeface="Century Gothic" pitchFamily="34" charset="0"/>
          </a:endParaRPr>
        </a:p>
      </dgm:t>
    </dgm:pt>
    <dgm:pt modelId="{FFD28052-AA56-4A5C-87FA-2E255A443C85}" type="parTrans" cxnId="{CBE0FA2F-21DD-42AA-9B29-8EF4C4EE6435}">
      <dgm:prSet/>
      <dgm:spPr/>
      <dgm:t>
        <a:bodyPr/>
        <a:lstStyle/>
        <a:p>
          <a:endParaRPr lang="en-US"/>
        </a:p>
      </dgm:t>
    </dgm:pt>
    <dgm:pt modelId="{32170DE0-6553-4C68-AF8D-1E4C3613735A}" type="sibTrans" cxnId="{CBE0FA2F-21DD-42AA-9B29-8EF4C4EE6435}">
      <dgm:prSet/>
      <dgm:spPr/>
      <dgm:t>
        <a:bodyPr/>
        <a:lstStyle/>
        <a:p>
          <a:endParaRPr lang="en-US"/>
        </a:p>
      </dgm:t>
    </dgm:pt>
    <dgm:pt modelId="{78ABDCB0-CF42-45F9-9CA3-F7C9B369C2B1}">
      <dgm:prSet phldrT="[Text]" custT="1"/>
      <dgm:spPr/>
      <dgm:t>
        <a:bodyPr/>
        <a:lstStyle/>
        <a:p>
          <a:r>
            <a:rPr lang="en-US" sz="1200" baseline="0" dirty="0" smtClean="0">
              <a:latin typeface="Century Gothic" pitchFamily="34" charset="0"/>
            </a:rPr>
            <a:t>Natural Resources</a:t>
          </a:r>
          <a:endParaRPr lang="en-US" sz="1200" baseline="0" dirty="0">
            <a:latin typeface="Century Gothic" pitchFamily="34" charset="0"/>
          </a:endParaRPr>
        </a:p>
      </dgm:t>
    </dgm:pt>
    <dgm:pt modelId="{AA812F48-B691-4B49-87E8-F387B986ACCF}" type="parTrans" cxnId="{7D07B33D-1FAC-4B89-A625-FB771262D833}">
      <dgm:prSet/>
      <dgm:spPr/>
      <dgm:t>
        <a:bodyPr/>
        <a:lstStyle/>
        <a:p>
          <a:endParaRPr lang="en-US"/>
        </a:p>
      </dgm:t>
    </dgm:pt>
    <dgm:pt modelId="{FE834C35-5701-43BA-9F89-C1E5F60B625D}" type="sibTrans" cxnId="{7D07B33D-1FAC-4B89-A625-FB771262D833}">
      <dgm:prSet/>
      <dgm:spPr/>
      <dgm:t>
        <a:bodyPr/>
        <a:lstStyle/>
        <a:p>
          <a:endParaRPr lang="en-US"/>
        </a:p>
      </dgm:t>
    </dgm:pt>
    <dgm:pt modelId="{A7C692F9-44F8-4B1E-97BC-C7582DA9B9ED}">
      <dgm:prSet phldrT="[Text]" custT="1"/>
      <dgm:spPr/>
      <dgm:t>
        <a:bodyPr/>
        <a:lstStyle/>
        <a:p>
          <a:r>
            <a:rPr lang="en-US" sz="1200" baseline="0" dirty="0" smtClean="0">
              <a:latin typeface="Century Gothic" pitchFamily="34" charset="0"/>
            </a:rPr>
            <a:t>Global Competition</a:t>
          </a:r>
          <a:endParaRPr lang="en-US" sz="1200" baseline="0" dirty="0">
            <a:latin typeface="Century Gothic" pitchFamily="34" charset="0"/>
          </a:endParaRPr>
        </a:p>
      </dgm:t>
    </dgm:pt>
    <dgm:pt modelId="{DB128110-26E8-445F-836D-AD5521BA9E92}" type="parTrans" cxnId="{8D94A888-CCAF-4DA3-AE25-5C8459408FBC}">
      <dgm:prSet/>
      <dgm:spPr/>
      <dgm:t>
        <a:bodyPr/>
        <a:lstStyle/>
        <a:p>
          <a:endParaRPr lang="en-US"/>
        </a:p>
      </dgm:t>
    </dgm:pt>
    <dgm:pt modelId="{37F025F2-7EEC-4AA6-ADE3-E3BE3211439F}" type="sibTrans" cxnId="{8D94A888-CCAF-4DA3-AE25-5C8459408FBC}">
      <dgm:prSet/>
      <dgm:spPr/>
      <dgm:t>
        <a:bodyPr/>
        <a:lstStyle/>
        <a:p>
          <a:endParaRPr lang="en-US"/>
        </a:p>
      </dgm:t>
    </dgm:pt>
    <dgm:pt modelId="{313564B0-3C7A-465C-8FC8-6C90EDC0DEDE}">
      <dgm:prSet phldrT="[Text]" custT="1"/>
      <dgm:spPr/>
      <dgm:t>
        <a:bodyPr/>
        <a:lstStyle/>
        <a:p>
          <a:r>
            <a:rPr lang="en-US" sz="1200" baseline="0" dirty="0" smtClean="0">
              <a:latin typeface="Century Gothic" pitchFamily="34" charset="0"/>
            </a:rPr>
            <a:t>Population Growth</a:t>
          </a:r>
          <a:endParaRPr lang="en-US" sz="1200" baseline="0" dirty="0">
            <a:latin typeface="Century Gothic" pitchFamily="34" charset="0"/>
          </a:endParaRPr>
        </a:p>
      </dgm:t>
    </dgm:pt>
    <dgm:pt modelId="{1C8C04CE-552C-4780-AF79-F70502526A19}" type="parTrans" cxnId="{675029EB-92DB-4DF8-AC58-3EC384144E77}">
      <dgm:prSet/>
      <dgm:spPr/>
      <dgm:t>
        <a:bodyPr/>
        <a:lstStyle/>
        <a:p>
          <a:endParaRPr lang="en-US"/>
        </a:p>
      </dgm:t>
    </dgm:pt>
    <dgm:pt modelId="{FA8C536B-6036-4571-AD7A-9F06D85A2AF9}" type="sibTrans" cxnId="{675029EB-92DB-4DF8-AC58-3EC384144E77}">
      <dgm:prSet/>
      <dgm:spPr/>
      <dgm:t>
        <a:bodyPr/>
        <a:lstStyle/>
        <a:p>
          <a:endParaRPr lang="en-US"/>
        </a:p>
      </dgm:t>
    </dgm:pt>
    <dgm:pt modelId="{FF7BAB96-5EC4-4257-B75F-03AD1FE869FC}">
      <dgm:prSet phldrT="[Text]" custT="1"/>
      <dgm:spPr/>
      <dgm:t>
        <a:bodyPr/>
        <a:lstStyle/>
        <a:p>
          <a:r>
            <a:rPr lang="en-US" sz="1200" baseline="0" dirty="0" smtClean="0">
              <a:latin typeface="Century Gothic" pitchFamily="34" charset="0"/>
            </a:rPr>
            <a:t>Global Pandemics</a:t>
          </a:r>
          <a:endParaRPr lang="en-US" sz="1200" baseline="0" dirty="0">
            <a:latin typeface="Century Gothic" pitchFamily="34" charset="0"/>
          </a:endParaRPr>
        </a:p>
      </dgm:t>
    </dgm:pt>
    <dgm:pt modelId="{C68E29E2-8570-4205-AA56-A9C2889ECA75}" type="parTrans" cxnId="{804E2EC1-730F-418C-95E3-BD3DA32DA4EF}">
      <dgm:prSet/>
      <dgm:spPr/>
      <dgm:t>
        <a:bodyPr/>
        <a:lstStyle/>
        <a:p>
          <a:endParaRPr lang="en-US"/>
        </a:p>
      </dgm:t>
    </dgm:pt>
    <dgm:pt modelId="{3EF6B742-8361-4D10-A4EB-1F5D2E7217F5}" type="sibTrans" cxnId="{804E2EC1-730F-418C-95E3-BD3DA32DA4EF}">
      <dgm:prSet/>
      <dgm:spPr/>
      <dgm:t>
        <a:bodyPr/>
        <a:lstStyle/>
        <a:p>
          <a:endParaRPr lang="en-US"/>
        </a:p>
      </dgm:t>
    </dgm:pt>
    <dgm:pt modelId="{3CC571E5-5318-4E1A-AD6C-6DFB7F1B89A1}">
      <dgm:prSet phldrT="[Text]" custT="1"/>
      <dgm:spPr/>
      <dgm:t>
        <a:bodyPr/>
        <a:lstStyle/>
        <a:p>
          <a:r>
            <a:rPr lang="en-US" sz="1200" baseline="0" dirty="0" smtClean="0">
              <a:latin typeface="Century Gothic" pitchFamily="34" charset="0"/>
            </a:rPr>
            <a:t>STEM careers</a:t>
          </a:r>
          <a:endParaRPr lang="en-US" sz="1200" baseline="0" dirty="0">
            <a:latin typeface="Century Gothic" pitchFamily="34" charset="0"/>
          </a:endParaRPr>
        </a:p>
      </dgm:t>
    </dgm:pt>
    <dgm:pt modelId="{BA185E4D-D4CD-4AFD-BB9E-6C0B209BE79B}" type="parTrans" cxnId="{8AE781F2-BAE7-45F3-AE15-8EAE6E780D32}">
      <dgm:prSet/>
      <dgm:spPr/>
      <dgm:t>
        <a:bodyPr/>
        <a:lstStyle/>
        <a:p>
          <a:endParaRPr lang="en-US"/>
        </a:p>
      </dgm:t>
    </dgm:pt>
    <dgm:pt modelId="{33D60E10-7E8D-4C3B-AF97-96E7A9E2EF55}" type="sibTrans" cxnId="{8AE781F2-BAE7-45F3-AE15-8EAE6E780D32}">
      <dgm:prSet/>
      <dgm:spPr/>
      <dgm:t>
        <a:bodyPr/>
        <a:lstStyle/>
        <a:p>
          <a:endParaRPr lang="en-US"/>
        </a:p>
      </dgm:t>
    </dgm:pt>
    <dgm:pt modelId="{258E5B51-EC7F-4C57-84D7-673036F1FB0A}" type="pres">
      <dgm:prSet presAssocID="{1BAD8522-E1D8-4100-9F9C-B922C6893C90}" presName="Name0" presStyleCnt="0">
        <dgm:presLayoutVars>
          <dgm:chPref val="1"/>
          <dgm:dir/>
          <dgm:animOne val="branch"/>
          <dgm:animLvl val="lvl"/>
          <dgm:resizeHandles val="exact"/>
        </dgm:presLayoutVars>
      </dgm:prSet>
      <dgm:spPr/>
      <dgm:t>
        <a:bodyPr/>
        <a:lstStyle/>
        <a:p>
          <a:endParaRPr lang="en-US"/>
        </a:p>
      </dgm:t>
    </dgm:pt>
    <dgm:pt modelId="{8D0CC680-14B9-415A-813D-23550F0D6FEF}" type="pres">
      <dgm:prSet presAssocID="{EC912083-46BA-47EC-834F-B53C28E6D0BD}" presName="root1" presStyleCnt="0"/>
      <dgm:spPr/>
      <dgm:t>
        <a:bodyPr/>
        <a:lstStyle/>
        <a:p>
          <a:endParaRPr lang="en-US"/>
        </a:p>
      </dgm:t>
    </dgm:pt>
    <dgm:pt modelId="{37A5BB11-2787-4C24-BD74-EF4541AE755F}" type="pres">
      <dgm:prSet presAssocID="{EC912083-46BA-47EC-834F-B53C28E6D0BD}" presName="LevelOneTextNode" presStyleLbl="node0" presStyleIdx="0" presStyleCnt="1">
        <dgm:presLayoutVars>
          <dgm:chPref val="3"/>
        </dgm:presLayoutVars>
      </dgm:prSet>
      <dgm:spPr/>
      <dgm:t>
        <a:bodyPr/>
        <a:lstStyle/>
        <a:p>
          <a:endParaRPr lang="en-US"/>
        </a:p>
      </dgm:t>
    </dgm:pt>
    <dgm:pt modelId="{027B575F-0934-4E20-BBE6-C312CA48D951}" type="pres">
      <dgm:prSet presAssocID="{EC912083-46BA-47EC-834F-B53C28E6D0BD}" presName="level2hierChild" presStyleCnt="0"/>
      <dgm:spPr/>
      <dgm:t>
        <a:bodyPr/>
        <a:lstStyle/>
        <a:p>
          <a:endParaRPr lang="en-US"/>
        </a:p>
      </dgm:t>
    </dgm:pt>
    <dgm:pt modelId="{DE62408E-0FBF-4CFD-8B1F-D18984698C94}" type="pres">
      <dgm:prSet presAssocID="{AA812F48-B691-4B49-87E8-F387B986ACCF}" presName="conn2-1" presStyleLbl="parChTrans1D2" presStyleIdx="0" presStyleCnt="7"/>
      <dgm:spPr/>
      <dgm:t>
        <a:bodyPr/>
        <a:lstStyle/>
        <a:p>
          <a:endParaRPr lang="en-US"/>
        </a:p>
      </dgm:t>
    </dgm:pt>
    <dgm:pt modelId="{27819613-37C0-453F-B07D-03B0905FCA20}" type="pres">
      <dgm:prSet presAssocID="{AA812F48-B691-4B49-87E8-F387B986ACCF}" presName="connTx" presStyleLbl="parChTrans1D2" presStyleIdx="0" presStyleCnt="7"/>
      <dgm:spPr/>
      <dgm:t>
        <a:bodyPr/>
        <a:lstStyle/>
        <a:p>
          <a:endParaRPr lang="en-US"/>
        </a:p>
      </dgm:t>
    </dgm:pt>
    <dgm:pt modelId="{E65D9F6B-5709-4640-BFA8-DE73469B73A4}" type="pres">
      <dgm:prSet presAssocID="{78ABDCB0-CF42-45F9-9CA3-F7C9B369C2B1}" presName="root2" presStyleCnt="0"/>
      <dgm:spPr/>
      <dgm:t>
        <a:bodyPr/>
        <a:lstStyle/>
        <a:p>
          <a:endParaRPr lang="en-US"/>
        </a:p>
      </dgm:t>
    </dgm:pt>
    <dgm:pt modelId="{C52927E9-8A13-4F3A-8010-26989078175E}" type="pres">
      <dgm:prSet presAssocID="{78ABDCB0-CF42-45F9-9CA3-F7C9B369C2B1}" presName="LevelTwoTextNode" presStyleLbl="node2" presStyleIdx="0" presStyleCnt="7">
        <dgm:presLayoutVars>
          <dgm:chPref val="3"/>
        </dgm:presLayoutVars>
      </dgm:prSet>
      <dgm:spPr/>
      <dgm:t>
        <a:bodyPr/>
        <a:lstStyle/>
        <a:p>
          <a:endParaRPr lang="en-US"/>
        </a:p>
      </dgm:t>
    </dgm:pt>
    <dgm:pt modelId="{E35240AE-A7CF-4544-9CD1-7E3C94C85008}" type="pres">
      <dgm:prSet presAssocID="{78ABDCB0-CF42-45F9-9CA3-F7C9B369C2B1}" presName="level3hierChild" presStyleCnt="0"/>
      <dgm:spPr/>
      <dgm:t>
        <a:bodyPr/>
        <a:lstStyle/>
        <a:p>
          <a:endParaRPr lang="en-US"/>
        </a:p>
      </dgm:t>
    </dgm:pt>
    <dgm:pt modelId="{5E8C6912-D096-4783-85CD-3A62F1A7DDF3}" type="pres">
      <dgm:prSet presAssocID="{164E3571-578C-4D09-802D-DA7CA8523DFE}" presName="conn2-1" presStyleLbl="parChTrans1D2" presStyleIdx="1" presStyleCnt="7"/>
      <dgm:spPr/>
      <dgm:t>
        <a:bodyPr/>
        <a:lstStyle/>
        <a:p>
          <a:endParaRPr lang="en-US"/>
        </a:p>
      </dgm:t>
    </dgm:pt>
    <dgm:pt modelId="{3E95EB50-959A-429A-A722-96902C8B8244}" type="pres">
      <dgm:prSet presAssocID="{164E3571-578C-4D09-802D-DA7CA8523DFE}" presName="connTx" presStyleLbl="parChTrans1D2" presStyleIdx="1" presStyleCnt="7"/>
      <dgm:spPr/>
      <dgm:t>
        <a:bodyPr/>
        <a:lstStyle/>
        <a:p>
          <a:endParaRPr lang="en-US"/>
        </a:p>
      </dgm:t>
    </dgm:pt>
    <dgm:pt modelId="{120294DD-B077-421B-80BD-54759C62F319}" type="pres">
      <dgm:prSet presAssocID="{258A9A00-1735-4AD7-91CD-4219E128385D}" presName="root2" presStyleCnt="0"/>
      <dgm:spPr/>
      <dgm:t>
        <a:bodyPr/>
        <a:lstStyle/>
        <a:p>
          <a:endParaRPr lang="en-US"/>
        </a:p>
      </dgm:t>
    </dgm:pt>
    <dgm:pt modelId="{F434B9FB-C31C-499D-9CC9-F3D879E09759}" type="pres">
      <dgm:prSet presAssocID="{258A9A00-1735-4AD7-91CD-4219E128385D}" presName="LevelTwoTextNode" presStyleLbl="node2" presStyleIdx="1" presStyleCnt="7">
        <dgm:presLayoutVars>
          <dgm:chPref val="3"/>
        </dgm:presLayoutVars>
      </dgm:prSet>
      <dgm:spPr/>
      <dgm:t>
        <a:bodyPr/>
        <a:lstStyle/>
        <a:p>
          <a:endParaRPr lang="en-US"/>
        </a:p>
      </dgm:t>
    </dgm:pt>
    <dgm:pt modelId="{DAAB5D7B-361D-4098-80CF-B7FA621E9239}" type="pres">
      <dgm:prSet presAssocID="{258A9A00-1735-4AD7-91CD-4219E128385D}" presName="level3hierChild" presStyleCnt="0"/>
      <dgm:spPr/>
      <dgm:t>
        <a:bodyPr/>
        <a:lstStyle/>
        <a:p>
          <a:endParaRPr lang="en-US"/>
        </a:p>
      </dgm:t>
    </dgm:pt>
    <dgm:pt modelId="{EDDDF002-AF6C-4BEC-987F-195FCAB95219}" type="pres">
      <dgm:prSet presAssocID="{FFD28052-AA56-4A5C-87FA-2E255A443C85}" presName="conn2-1" presStyleLbl="parChTrans1D2" presStyleIdx="2" presStyleCnt="7"/>
      <dgm:spPr/>
      <dgm:t>
        <a:bodyPr/>
        <a:lstStyle/>
        <a:p>
          <a:endParaRPr lang="en-US"/>
        </a:p>
      </dgm:t>
    </dgm:pt>
    <dgm:pt modelId="{A32FE54A-FEB1-4291-99DE-CBBE89AFC3E9}" type="pres">
      <dgm:prSet presAssocID="{FFD28052-AA56-4A5C-87FA-2E255A443C85}" presName="connTx" presStyleLbl="parChTrans1D2" presStyleIdx="2" presStyleCnt="7"/>
      <dgm:spPr/>
      <dgm:t>
        <a:bodyPr/>
        <a:lstStyle/>
        <a:p>
          <a:endParaRPr lang="en-US"/>
        </a:p>
      </dgm:t>
    </dgm:pt>
    <dgm:pt modelId="{10786804-8952-412F-B596-DD8D588FBA25}" type="pres">
      <dgm:prSet presAssocID="{3BB4AA56-4C80-400F-B429-56540F0D2A30}" presName="root2" presStyleCnt="0"/>
      <dgm:spPr/>
      <dgm:t>
        <a:bodyPr/>
        <a:lstStyle/>
        <a:p>
          <a:endParaRPr lang="en-US"/>
        </a:p>
      </dgm:t>
    </dgm:pt>
    <dgm:pt modelId="{DCEB260F-19EE-48BC-BBB8-36919286E83D}" type="pres">
      <dgm:prSet presAssocID="{3BB4AA56-4C80-400F-B429-56540F0D2A30}" presName="LevelTwoTextNode" presStyleLbl="node2" presStyleIdx="2" presStyleCnt="7">
        <dgm:presLayoutVars>
          <dgm:chPref val="3"/>
        </dgm:presLayoutVars>
      </dgm:prSet>
      <dgm:spPr/>
      <dgm:t>
        <a:bodyPr/>
        <a:lstStyle/>
        <a:p>
          <a:endParaRPr lang="en-US"/>
        </a:p>
      </dgm:t>
    </dgm:pt>
    <dgm:pt modelId="{BD8C8D7A-1BFA-48B7-9955-05B68A5F3830}" type="pres">
      <dgm:prSet presAssocID="{3BB4AA56-4C80-400F-B429-56540F0D2A30}" presName="level3hierChild" presStyleCnt="0"/>
      <dgm:spPr/>
      <dgm:t>
        <a:bodyPr/>
        <a:lstStyle/>
        <a:p>
          <a:endParaRPr lang="en-US"/>
        </a:p>
      </dgm:t>
    </dgm:pt>
    <dgm:pt modelId="{3223092A-290A-414C-954C-1ECFB77E876F}" type="pres">
      <dgm:prSet presAssocID="{DB128110-26E8-445F-836D-AD5521BA9E92}" presName="conn2-1" presStyleLbl="parChTrans1D2" presStyleIdx="3" presStyleCnt="7"/>
      <dgm:spPr/>
      <dgm:t>
        <a:bodyPr/>
        <a:lstStyle/>
        <a:p>
          <a:endParaRPr lang="en-US"/>
        </a:p>
      </dgm:t>
    </dgm:pt>
    <dgm:pt modelId="{DED78C22-3D2B-49FA-84BA-45475595874D}" type="pres">
      <dgm:prSet presAssocID="{DB128110-26E8-445F-836D-AD5521BA9E92}" presName="connTx" presStyleLbl="parChTrans1D2" presStyleIdx="3" presStyleCnt="7"/>
      <dgm:spPr/>
      <dgm:t>
        <a:bodyPr/>
        <a:lstStyle/>
        <a:p>
          <a:endParaRPr lang="en-US"/>
        </a:p>
      </dgm:t>
    </dgm:pt>
    <dgm:pt modelId="{22A69D0F-F619-4EBC-9C2A-97B198E509E8}" type="pres">
      <dgm:prSet presAssocID="{A7C692F9-44F8-4B1E-97BC-C7582DA9B9ED}" presName="root2" presStyleCnt="0"/>
      <dgm:spPr/>
      <dgm:t>
        <a:bodyPr/>
        <a:lstStyle/>
        <a:p>
          <a:endParaRPr lang="en-US"/>
        </a:p>
      </dgm:t>
    </dgm:pt>
    <dgm:pt modelId="{059B4FF8-3CDA-4F66-B59E-872BCA804A96}" type="pres">
      <dgm:prSet presAssocID="{A7C692F9-44F8-4B1E-97BC-C7582DA9B9ED}" presName="LevelTwoTextNode" presStyleLbl="node2" presStyleIdx="3" presStyleCnt="7">
        <dgm:presLayoutVars>
          <dgm:chPref val="3"/>
        </dgm:presLayoutVars>
      </dgm:prSet>
      <dgm:spPr/>
      <dgm:t>
        <a:bodyPr/>
        <a:lstStyle/>
        <a:p>
          <a:endParaRPr lang="en-US"/>
        </a:p>
      </dgm:t>
    </dgm:pt>
    <dgm:pt modelId="{74A147D5-7C6B-4EDC-84BB-80C0DEBA1431}" type="pres">
      <dgm:prSet presAssocID="{A7C692F9-44F8-4B1E-97BC-C7582DA9B9ED}" presName="level3hierChild" presStyleCnt="0"/>
      <dgm:spPr/>
      <dgm:t>
        <a:bodyPr/>
        <a:lstStyle/>
        <a:p>
          <a:endParaRPr lang="en-US"/>
        </a:p>
      </dgm:t>
    </dgm:pt>
    <dgm:pt modelId="{7624BD39-11A6-4B1D-9C8E-C54C15A5069E}" type="pres">
      <dgm:prSet presAssocID="{1C8C04CE-552C-4780-AF79-F70502526A19}" presName="conn2-1" presStyleLbl="parChTrans1D2" presStyleIdx="4" presStyleCnt="7"/>
      <dgm:spPr/>
      <dgm:t>
        <a:bodyPr/>
        <a:lstStyle/>
        <a:p>
          <a:endParaRPr lang="en-US"/>
        </a:p>
      </dgm:t>
    </dgm:pt>
    <dgm:pt modelId="{C4BBE3D6-48FD-45E0-94B3-1CF1A8DFF5E3}" type="pres">
      <dgm:prSet presAssocID="{1C8C04CE-552C-4780-AF79-F70502526A19}" presName="connTx" presStyleLbl="parChTrans1D2" presStyleIdx="4" presStyleCnt="7"/>
      <dgm:spPr/>
      <dgm:t>
        <a:bodyPr/>
        <a:lstStyle/>
        <a:p>
          <a:endParaRPr lang="en-US"/>
        </a:p>
      </dgm:t>
    </dgm:pt>
    <dgm:pt modelId="{7DEA1322-1AAA-4431-A12C-9FA32F78E260}" type="pres">
      <dgm:prSet presAssocID="{313564B0-3C7A-465C-8FC8-6C90EDC0DEDE}" presName="root2" presStyleCnt="0"/>
      <dgm:spPr/>
      <dgm:t>
        <a:bodyPr/>
        <a:lstStyle/>
        <a:p>
          <a:endParaRPr lang="en-US"/>
        </a:p>
      </dgm:t>
    </dgm:pt>
    <dgm:pt modelId="{CB1DE67E-7D44-4FFB-A414-6692F7E55F9E}" type="pres">
      <dgm:prSet presAssocID="{313564B0-3C7A-465C-8FC8-6C90EDC0DEDE}" presName="LevelTwoTextNode" presStyleLbl="node2" presStyleIdx="4" presStyleCnt="7">
        <dgm:presLayoutVars>
          <dgm:chPref val="3"/>
        </dgm:presLayoutVars>
      </dgm:prSet>
      <dgm:spPr/>
      <dgm:t>
        <a:bodyPr/>
        <a:lstStyle/>
        <a:p>
          <a:endParaRPr lang="en-US"/>
        </a:p>
      </dgm:t>
    </dgm:pt>
    <dgm:pt modelId="{F6907C64-E0F1-4AB9-A4ED-15C702EC7857}" type="pres">
      <dgm:prSet presAssocID="{313564B0-3C7A-465C-8FC8-6C90EDC0DEDE}" presName="level3hierChild" presStyleCnt="0"/>
      <dgm:spPr/>
      <dgm:t>
        <a:bodyPr/>
        <a:lstStyle/>
        <a:p>
          <a:endParaRPr lang="en-US"/>
        </a:p>
      </dgm:t>
    </dgm:pt>
    <dgm:pt modelId="{3D83BA60-C9C8-4821-B554-0EEB943A1BB2}" type="pres">
      <dgm:prSet presAssocID="{C68E29E2-8570-4205-AA56-A9C2889ECA75}" presName="conn2-1" presStyleLbl="parChTrans1D2" presStyleIdx="5" presStyleCnt="7"/>
      <dgm:spPr/>
      <dgm:t>
        <a:bodyPr/>
        <a:lstStyle/>
        <a:p>
          <a:endParaRPr lang="en-US"/>
        </a:p>
      </dgm:t>
    </dgm:pt>
    <dgm:pt modelId="{D650C438-D8DE-4C49-935B-793A18B8731D}" type="pres">
      <dgm:prSet presAssocID="{C68E29E2-8570-4205-AA56-A9C2889ECA75}" presName="connTx" presStyleLbl="parChTrans1D2" presStyleIdx="5" presStyleCnt="7"/>
      <dgm:spPr/>
      <dgm:t>
        <a:bodyPr/>
        <a:lstStyle/>
        <a:p>
          <a:endParaRPr lang="en-US"/>
        </a:p>
      </dgm:t>
    </dgm:pt>
    <dgm:pt modelId="{08A9FC62-F3FE-4268-BF16-9F6C933677C5}" type="pres">
      <dgm:prSet presAssocID="{FF7BAB96-5EC4-4257-B75F-03AD1FE869FC}" presName="root2" presStyleCnt="0"/>
      <dgm:spPr/>
      <dgm:t>
        <a:bodyPr/>
        <a:lstStyle/>
        <a:p>
          <a:endParaRPr lang="en-US"/>
        </a:p>
      </dgm:t>
    </dgm:pt>
    <dgm:pt modelId="{5319B336-1D49-407F-AB0D-3414A368996D}" type="pres">
      <dgm:prSet presAssocID="{FF7BAB96-5EC4-4257-B75F-03AD1FE869FC}" presName="LevelTwoTextNode" presStyleLbl="node2" presStyleIdx="5" presStyleCnt="7">
        <dgm:presLayoutVars>
          <dgm:chPref val="3"/>
        </dgm:presLayoutVars>
      </dgm:prSet>
      <dgm:spPr/>
      <dgm:t>
        <a:bodyPr/>
        <a:lstStyle/>
        <a:p>
          <a:endParaRPr lang="en-US"/>
        </a:p>
      </dgm:t>
    </dgm:pt>
    <dgm:pt modelId="{DFD3540E-5587-4D56-820A-C8E54C213FFA}" type="pres">
      <dgm:prSet presAssocID="{FF7BAB96-5EC4-4257-B75F-03AD1FE869FC}" presName="level3hierChild" presStyleCnt="0"/>
      <dgm:spPr/>
      <dgm:t>
        <a:bodyPr/>
        <a:lstStyle/>
        <a:p>
          <a:endParaRPr lang="en-US"/>
        </a:p>
      </dgm:t>
    </dgm:pt>
    <dgm:pt modelId="{A08B99A8-BC64-464B-8610-A012F0F49042}" type="pres">
      <dgm:prSet presAssocID="{BA185E4D-D4CD-4AFD-BB9E-6C0B209BE79B}" presName="conn2-1" presStyleLbl="parChTrans1D2" presStyleIdx="6" presStyleCnt="7"/>
      <dgm:spPr/>
      <dgm:t>
        <a:bodyPr/>
        <a:lstStyle/>
        <a:p>
          <a:endParaRPr lang="en-US"/>
        </a:p>
      </dgm:t>
    </dgm:pt>
    <dgm:pt modelId="{5C70B947-FBBF-4B62-8DD5-878C61D1F232}" type="pres">
      <dgm:prSet presAssocID="{BA185E4D-D4CD-4AFD-BB9E-6C0B209BE79B}" presName="connTx" presStyleLbl="parChTrans1D2" presStyleIdx="6" presStyleCnt="7"/>
      <dgm:spPr/>
      <dgm:t>
        <a:bodyPr/>
        <a:lstStyle/>
        <a:p>
          <a:endParaRPr lang="en-US"/>
        </a:p>
      </dgm:t>
    </dgm:pt>
    <dgm:pt modelId="{BDBF2862-98E7-49CC-81B7-1653109C69F1}" type="pres">
      <dgm:prSet presAssocID="{3CC571E5-5318-4E1A-AD6C-6DFB7F1B89A1}" presName="root2" presStyleCnt="0"/>
      <dgm:spPr/>
      <dgm:t>
        <a:bodyPr/>
        <a:lstStyle/>
        <a:p>
          <a:endParaRPr lang="en-US"/>
        </a:p>
      </dgm:t>
    </dgm:pt>
    <dgm:pt modelId="{4627E4D5-47D2-4514-8AEB-42DA5A91B000}" type="pres">
      <dgm:prSet presAssocID="{3CC571E5-5318-4E1A-AD6C-6DFB7F1B89A1}" presName="LevelTwoTextNode" presStyleLbl="node2" presStyleIdx="6" presStyleCnt="7">
        <dgm:presLayoutVars>
          <dgm:chPref val="3"/>
        </dgm:presLayoutVars>
      </dgm:prSet>
      <dgm:spPr/>
      <dgm:t>
        <a:bodyPr/>
        <a:lstStyle/>
        <a:p>
          <a:endParaRPr lang="en-US"/>
        </a:p>
      </dgm:t>
    </dgm:pt>
    <dgm:pt modelId="{5F5FFA70-5CA2-4DD9-9846-B1EB9FD88AD4}" type="pres">
      <dgm:prSet presAssocID="{3CC571E5-5318-4E1A-AD6C-6DFB7F1B89A1}" presName="level3hierChild" presStyleCnt="0"/>
      <dgm:spPr/>
      <dgm:t>
        <a:bodyPr/>
        <a:lstStyle/>
        <a:p>
          <a:endParaRPr lang="en-US"/>
        </a:p>
      </dgm:t>
    </dgm:pt>
  </dgm:ptLst>
  <dgm:cxnLst>
    <dgm:cxn modelId="{23720B91-214A-4EA6-94AA-1CAFADDBEFBD}" type="presOf" srcId="{3BB4AA56-4C80-400F-B429-56540F0D2A30}" destId="{DCEB260F-19EE-48BC-BBB8-36919286E83D}" srcOrd="0" destOrd="0" presId="urn:microsoft.com/office/officeart/2008/layout/HorizontalMultiLevelHierarchy"/>
    <dgm:cxn modelId="{D5AD6F62-9218-45AE-93A7-BCF89E949571}" type="presOf" srcId="{BA185E4D-D4CD-4AFD-BB9E-6C0B209BE79B}" destId="{A08B99A8-BC64-464B-8610-A012F0F49042}" srcOrd="0" destOrd="0" presId="urn:microsoft.com/office/officeart/2008/layout/HorizontalMultiLevelHierarchy"/>
    <dgm:cxn modelId="{B7F3B3A4-74FA-4E85-BCC0-7266C71C7B6D}" type="presOf" srcId="{FFD28052-AA56-4A5C-87FA-2E255A443C85}" destId="{A32FE54A-FEB1-4291-99DE-CBBE89AFC3E9}" srcOrd="1" destOrd="0" presId="urn:microsoft.com/office/officeart/2008/layout/HorizontalMultiLevelHierarchy"/>
    <dgm:cxn modelId="{184C5BEB-20CE-4736-9FDC-71F90F0C8A28}" type="presOf" srcId="{78ABDCB0-CF42-45F9-9CA3-F7C9B369C2B1}" destId="{C52927E9-8A13-4F3A-8010-26989078175E}" srcOrd="0" destOrd="0" presId="urn:microsoft.com/office/officeart/2008/layout/HorizontalMultiLevelHierarchy"/>
    <dgm:cxn modelId="{4ECBBA50-1C18-4B39-B980-B92D2154B3F4}" type="presOf" srcId="{DB128110-26E8-445F-836D-AD5521BA9E92}" destId="{3223092A-290A-414C-954C-1ECFB77E876F}" srcOrd="0" destOrd="0" presId="urn:microsoft.com/office/officeart/2008/layout/HorizontalMultiLevelHierarchy"/>
    <dgm:cxn modelId="{7D07B33D-1FAC-4B89-A625-FB771262D833}" srcId="{EC912083-46BA-47EC-834F-B53C28E6D0BD}" destId="{78ABDCB0-CF42-45F9-9CA3-F7C9B369C2B1}" srcOrd="0" destOrd="0" parTransId="{AA812F48-B691-4B49-87E8-F387B986ACCF}" sibTransId="{FE834C35-5701-43BA-9F89-C1E5F60B625D}"/>
    <dgm:cxn modelId="{B98AEC64-ED54-4B09-B812-5BA451BDA89E}" type="presOf" srcId="{DB128110-26E8-445F-836D-AD5521BA9E92}" destId="{DED78C22-3D2B-49FA-84BA-45475595874D}" srcOrd="1" destOrd="0" presId="urn:microsoft.com/office/officeart/2008/layout/HorizontalMultiLevelHierarchy"/>
    <dgm:cxn modelId="{804E2EC1-730F-418C-95E3-BD3DA32DA4EF}" srcId="{EC912083-46BA-47EC-834F-B53C28E6D0BD}" destId="{FF7BAB96-5EC4-4257-B75F-03AD1FE869FC}" srcOrd="5" destOrd="0" parTransId="{C68E29E2-8570-4205-AA56-A9C2889ECA75}" sibTransId="{3EF6B742-8361-4D10-A4EB-1F5D2E7217F5}"/>
    <dgm:cxn modelId="{3BE8CE32-4E4F-4B5E-A2A4-0FB1D96D285A}" type="presOf" srcId="{164E3571-578C-4D09-802D-DA7CA8523DFE}" destId="{5E8C6912-D096-4783-85CD-3A62F1A7DDF3}" srcOrd="0" destOrd="0" presId="urn:microsoft.com/office/officeart/2008/layout/HorizontalMultiLevelHierarchy"/>
    <dgm:cxn modelId="{B6084C49-39EA-4736-B5C1-D5C760708F4F}" type="presOf" srcId="{BA185E4D-D4CD-4AFD-BB9E-6C0B209BE79B}" destId="{5C70B947-FBBF-4B62-8DD5-878C61D1F232}" srcOrd="1" destOrd="0" presId="urn:microsoft.com/office/officeart/2008/layout/HorizontalMultiLevelHierarchy"/>
    <dgm:cxn modelId="{CBE0FA2F-21DD-42AA-9B29-8EF4C4EE6435}" srcId="{EC912083-46BA-47EC-834F-B53C28E6D0BD}" destId="{3BB4AA56-4C80-400F-B429-56540F0D2A30}" srcOrd="2" destOrd="0" parTransId="{FFD28052-AA56-4A5C-87FA-2E255A443C85}" sibTransId="{32170DE0-6553-4C68-AF8D-1E4C3613735A}"/>
    <dgm:cxn modelId="{E5C71E48-CBBA-404C-92DC-B9B1F4E1175E}" type="presOf" srcId="{FF7BAB96-5EC4-4257-B75F-03AD1FE869FC}" destId="{5319B336-1D49-407F-AB0D-3414A368996D}" srcOrd="0" destOrd="0" presId="urn:microsoft.com/office/officeart/2008/layout/HorizontalMultiLevelHierarchy"/>
    <dgm:cxn modelId="{1FD76BAA-6CC0-43FE-BE88-DC9DFF9CE88B}" type="presOf" srcId="{FFD28052-AA56-4A5C-87FA-2E255A443C85}" destId="{EDDDF002-AF6C-4BEC-987F-195FCAB95219}" srcOrd="0" destOrd="0" presId="urn:microsoft.com/office/officeart/2008/layout/HorizontalMultiLevelHierarchy"/>
    <dgm:cxn modelId="{58B63ADD-6CB4-4181-ADBB-3F961B5EAB75}" srcId="{1BAD8522-E1D8-4100-9F9C-B922C6893C90}" destId="{EC912083-46BA-47EC-834F-B53C28E6D0BD}" srcOrd="0" destOrd="0" parTransId="{F1078060-4F1D-4792-900A-9DC3C71D1776}" sibTransId="{B4159C30-DBE3-473F-B6E7-4D39883C930F}"/>
    <dgm:cxn modelId="{ECA0FB8B-628F-4ACD-96B2-E60D59C92139}" type="presOf" srcId="{313564B0-3C7A-465C-8FC8-6C90EDC0DEDE}" destId="{CB1DE67E-7D44-4FFB-A414-6692F7E55F9E}" srcOrd="0" destOrd="0" presId="urn:microsoft.com/office/officeart/2008/layout/HorizontalMultiLevelHierarchy"/>
    <dgm:cxn modelId="{ED18717F-A64E-4AAB-84AE-6190050EE4BD}" type="presOf" srcId="{1C8C04CE-552C-4780-AF79-F70502526A19}" destId="{7624BD39-11A6-4B1D-9C8E-C54C15A5069E}" srcOrd="0" destOrd="0" presId="urn:microsoft.com/office/officeart/2008/layout/HorizontalMultiLevelHierarchy"/>
    <dgm:cxn modelId="{2402A977-F3A9-4105-8218-67751235CD1C}" type="presOf" srcId="{164E3571-578C-4D09-802D-DA7CA8523DFE}" destId="{3E95EB50-959A-429A-A722-96902C8B8244}" srcOrd="1" destOrd="0" presId="urn:microsoft.com/office/officeart/2008/layout/HorizontalMultiLevelHierarchy"/>
    <dgm:cxn modelId="{EFF8E0C5-E107-4DA3-B5EF-1814C7A3DC99}" type="presOf" srcId="{C68E29E2-8570-4205-AA56-A9C2889ECA75}" destId="{D650C438-D8DE-4C49-935B-793A18B8731D}" srcOrd="1" destOrd="0" presId="urn:microsoft.com/office/officeart/2008/layout/HorizontalMultiLevelHierarchy"/>
    <dgm:cxn modelId="{8AE781F2-BAE7-45F3-AE15-8EAE6E780D32}" srcId="{EC912083-46BA-47EC-834F-B53C28E6D0BD}" destId="{3CC571E5-5318-4E1A-AD6C-6DFB7F1B89A1}" srcOrd="6" destOrd="0" parTransId="{BA185E4D-D4CD-4AFD-BB9E-6C0B209BE79B}" sibTransId="{33D60E10-7E8D-4C3B-AF97-96E7A9E2EF55}"/>
    <dgm:cxn modelId="{E493B102-FC13-414E-9531-200D6B50C8A0}" type="presOf" srcId="{AA812F48-B691-4B49-87E8-F387B986ACCF}" destId="{27819613-37C0-453F-B07D-03B0905FCA20}" srcOrd="1" destOrd="0" presId="urn:microsoft.com/office/officeart/2008/layout/HorizontalMultiLevelHierarchy"/>
    <dgm:cxn modelId="{CFA39788-9F47-4732-8771-0B3A5E2A1F8F}" type="presOf" srcId="{C68E29E2-8570-4205-AA56-A9C2889ECA75}" destId="{3D83BA60-C9C8-4821-B554-0EEB943A1BB2}" srcOrd="0" destOrd="0" presId="urn:microsoft.com/office/officeart/2008/layout/HorizontalMultiLevelHierarchy"/>
    <dgm:cxn modelId="{75AD3A4C-1C74-4A80-B8CB-C7D6D71073E6}" type="presOf" srcId="{1C8C04CE-552C-4780-AF79-F70502526A19}" destId="{C4BBE3D6-48FD-45E0-94B3-1CF1A8DFF5E3}" srcOrd="1" destOrd="0" presId="urn:microsoft.com/office/officeart/2008/layout/HorizontalMultiLevelHierarchy"/>
    <dgm:cxn modelId="{675029EB-92DB-4DF8-AC58-3EC384144E77}" srcId="{EC912083-46BA-47EC-834F-B53C28E6D0BD}" destId="{313564B0-3C7A-465C-8FC8-6C90EDC0DEDE}" srcOrd="4" destOrd="0" parTransId="{1C8C04CE-552C-4780-AF79-F70502526A19}" sibTransId="{FA8C536B-6036-4571-AD7A-9F06D85A2AF9}"/>
    <dgm:cxn modelId="{8D94A888-CCAF-4DA3-AE25-5C8459408FBC}" srcId="{EC912083-46BA-47EC-834F-B53C28E6D0BD}" destId="{A7C692F9-44F8-4B1E-97BC-C7582DA9B9ED}" srcOrd="3" destOrd="0" parTransId="{DB128110-26E8-445F-836D-AD5521BA9E92}" sibTransId="{37F025F2-7EEC-4AA6-ADE3-E3BE3211439F}"/>
    <dgm:cxn modelId="{87E230A7-3826-4985-AF18-AAB26E488437}" type="presOf" srcId="{EC912083-46BA-47EC-834F-B53C28E6D0BD}" destId="{37A5BB11-2787-4C24-BD74-EF4541AE755F}" srcOrd="0" destOrd="0" presId="urn:microsoft.com/office/officeart/2008/layout/HorizontalMultiLevelHierarchy"/>
    <dgm:cxn modelId="{DECBEAC1-EFDD-4AF7-807A-25332E8CF923}" type="presOf" srcId="{1BAD8522-E1D8-4100-9F9C-B922C6893C90}" destId="{258E5B51-EC7F-4C57-84D7-673036F1FB0A}" srcOrd="0" destOrd="0" presId="urn:microsoft.com/office/officeart/2008/layout/HorizontalMultiLevelHierarchy"/>
    <dgm:cxn modelId="{68D05D04-D65B-437B-AA6C-FE2F958801A0}" type="presOf" srcId="{A7C692F9-44F8-4B1E-97BC-C7582DA9B9ED}" destId="{059B4FF8-3CDA-4F66-B59E-872BCA804A96}" srcOrd="0" destOrd="0" presId="urn:microsoft.com/office/officeart/2008/layout/HorizontalMultiLevelHierarchy"/>
    <dgm:cxn modelId="{02B85D65-5846-4173-9728-D7C4942F9EB0}" type="presOf" srcId="{AA812F48-B691-4B49-87E8-F387B986ACCF}" destId="{DE62408E-0FBF-4CFD-8B1F-D18984698C94}" srcOrd="0" destOrd="0" presId="urn:microsoft.com/office/officeart/2008/layout/HorizontalMultiLevelHierarchy"/>
    <dgm:cxn modelId="{6A09AE4A-BF3B-4923-9211-7002CECB24DF}" srcId="{EC912083-46BA-47EC-834F-B53C28E6D0BD}" destId="{258A9A00-1735-4AD7-91CD-4219E128385D}" srcOrd="1" destOrd="0" parTransId="{164E3571-578C-4D09-802D-DA7CA8523DFE}" sibTransId="{79213DFF-C503-48D3-89F4-E8701BA849D7}"/>
    <dgm:cxn modelId="{F3F7F0E8-9BD1-4D93-B353-3CD6788EA70C}" type="presOf" srcId="{258A9A00-1735-4AD7-91CD-4219E128385D}" destId="{F434B9FB-C31C-499D-9CC9-F3D879E09759}" srcOrd="0" destOrd="0" presId="urn:microsoft.com/office/officeart/2008/layout/HorizontalMultiLevelHierarchy"/>
    <dgm:cxn modelId="{6BE5377F-DF6C-4765-8614-848CACAA4910}" type="presOf" srcId="{3CC571E5-5318-4E1A-AD6C-6DFB7F1B89A1}" destId="{4627E4D5-47D2-4514-8AEB-42DA5A91B000}" srcOrd="0" destOrd="0" presId="urn:microsoft.com/office/officeart/2008/layout/HorizontalMultiLevelHierarchy"/>
    <dgm:cxn modelId="{1CA7DE4D-4344-4012-8826-680968CA8933}" type="presParOf" srcId="{258E5B51-EC7F-4C57-84D7-673036F1FB0A}" destId="{8D0CC680-14B9-415A-813D-23550F0D6FEF}" srcOrd="0" destOrd="0" presId="urn:microsoft.com/office/officeart/2008/layout/HorizontalMultiLevelHierarchy"/>
    <dgm:cxn modelId="{68951249-08C6-46B7-9358-705D003FC2D2}" type="presParOf" srcId="{8D0CC680-14B9-415A-813D-23550F0D6FEF}" destId="{37A5BB11-2787-4C24-BD74-EF4541AE755F}" srcOrd="0" destOrd="0" presId="urn:microsoft.com/office/officeart/2008/layout/HorizontalMultiLevelHierarchy"/>
    <dgm:cxn modelId="{4B1FCB05-3798-4C2D-8B40-83C2AFA8DC01}" type="presParOf" srcId="{8D0CC680-14B9-415A-813D-23550F0D6FEF}" destId="{027B575F-0934-4E20-BBE6-C312CA48D951}" srcOrd="1" destOrd="0" presId="urn:microsoft.com/office/officeart/2008/layout/HorizontalMultiLevelHierarchy"/>
    <dgm:cxn modelId="{0C237717-DBFA-4687-8AB1-E1A44F8F8311}" type="presParOf" srcId="{027B575F-0934-4E20-BBE6-C312CA48D951}" destId="{DE62408E-0FBF-4CFD-8B1F-D18984698C94}" srcOrd="0" destOrd="0" presId="urn:microsoft.com/office/officeart/2008/layout/HorizontalMultiLevelHierarchy"/>
    <dgm:cxn modelId="{8FADB72A-71EC-4390-8E3A-7981C590C292}" type="presParOf" srcId="{DE62408E-0FBF-4CFD-8B1F-D18984698C94}" destId="{27819613-37C0-453F-B07D-03B0905FCA20}" srcOrd="0" destOrd="0" presId="urn:microsoft.com/office/officeart/2008/layout/HorizontalMultiLevelHierarchy"/>
    <dgm:cxn modelId="{32A46226-1531-4ACB-BC3D-F5C26B32B0AE}" type="presParOf" srcId="{027B575F-0934-4E20-BBE6-C312CA48D951}" destId="{E65D9F6B-5709-4640-BFA8-DE73469B73A4}" srcOrd="1" destOrd="0" presId="urn:microsoft.com/office/officeart/2008/layout/HorizontalMultiLevelHierarchy"/>
    <dgm:cxn modelId="{8D2E8FB5-9175-477D-BB51-39695C0874CE}" type="presParOf" srcId="{E65D9F6B-5709-4640-BFA8-DE73469B73A4}" destId="{C52927E9-8A13-4F3A-8010-26989078175E}" srcOrd="0" destOrd="0" presId="urn:microsoft.com/office/officeart/2008/layout/HorizontalMultiLevelHierarchy"/>
    <dgm:cxn modelId="{766919B5-3781-4381-85AF-FA23CC30A052}" type="presParOf" srcId="{E65D9F6B-5709-4640-BFA8-DE73469B73A4}" destId="{E35240AE-A7CF-4544-9CD1-7E3C94C85008}" srcOrd="1" destOrd="0" presId="urn:microsoft.com/office/officeart/2008/layout/HorizontalMultiLevelHierarchy"/>
    <dgm:cxn modelId="{51D2E84E-B4C0-4B8D-BCBF-1CE89225DEEE}" type="presParOf" srcId="{027B575F-0934-4E20-BBE6-C312CA48D951}" destId="{5E8C6912-D096-4783-85CD-3A62F1A7DDF3}" srcOrd="2" destOrd="0" presId="urn:microsoft.com/office/officeart/2008/layout/HorizontalMultiLevelHierarchy"/>
    <dgm:cxn modelId="{5EFA5657-EE2F-460B-9B07-4996E5127C25}" type="presParOf" srcId="{5E8C6912-D096-4783-85CD-3A62F1A7DDF3}" destId="{3E95EB50-959A-429A-A722-96902C8B8244}" srcOrd="0" destOrd="0" presId="urn:microsoft.com/office/officeart/2008/layout/HorizontalMultiLevelHierarchy"/>
    <dgm:cxn modelId="{4450A185-022F-45BD-9003-293145312DBB}" type="presParOf" srcId="{027B575F-0934-4E20-BBE6-C312CA48D951}" destId="{120294DD-B077-421B-80BD-54759C62F319}" srcOrd="3" destOrd="0" presId="urn:microsoft.com/office/officeart/2008/layout/HorizontalMultiLevelHierarchy"/>
    <dgm:cxn modelId="{1C0848F5-48A6-4A9E-801E-1DAAF7990216}" type="presParOf" srcId="{120294DD-B077-421B-80BD-54759C62F319}" destId="{F434B9FB-C31C-499D-9CC9-F3D879E09759}" srcOrd="0" destOrd="0" presId="urn:microsoft.com/office/officeart/2008/layout/HorizontalMultiLevelHierarchy"/>
    <dgm:cxn modelId="{EF614ED6-F8B8-4061-904F-5C7D5DCC331B}" type="presParOf" srcId="{120294DD-B077-421B-80BD-54759C62F319}" destId="{DAAB5D7B-361D-4098-80CF-B7FA621E9239}" srcOrd="1" destOrd="0" presId="urn:microsoft.com/office/officeart/2008/layout/HorizontalMultiLevelHierarchy"/>
    <dgm:cxn modelId="{6B2C44C6-CBC6-45A7-A87E-6CE0DF5592EC}" type="presParOf" srcId="{027B575F-0934-4E20-BBE6-C312CA48D951}" destId="{EDDDF002-AF6C-4BEC-987F-195FCAB95219}" srcOrd="4" destOrd="0" presId="urn:microsoft.com/office/officeart/2008/layout/HorizontalMultiLevelHierarchy"/>
    <dgm:cxn modelId="{AA91EB2A-C364-46F0-9909-84B943C3A55F}" type="presParOf" srcId="{EDDDF002-AF6C-4BEC-987F-195FCAB95219}" destId="{A32FE54A-FEB1-4291-99DE-CBBE89AFC3E9}" srcOrd="0" destOrd="0" presId="urn:microsoft.com/office/officeart/2008/layout/HorizontalMultiLevelHierarchy"/>
    <dgm:cxn modelId="{45080F45-683C-4C31-B73B-F198A60D488A}" type="presParOf" srcId="{027B575F-0934-4E20-BBE6-C312CA48D951}" destId="{10786804-8952-412F-B596-DD8D588FBA25}" srcOrd="5" destOrd="0" presId="urn:microsoft.com/office/officeart/2008/layout/HorizontalMultiLevelHierarchy"/>
    <dgm:cxn modelId="{C968C698-20A9-40EB-A87B-4732A182AD41}" type="presParOf" srcId="{10786804-8952-412F-B596-DD8D588FBA25}" destId="{DCEB260F-19EE-48BC-BBB8-36919286E83D}" srcOrd="0" destOrd="0" presId="urn:microsoft.com/office/officeart/2008/layout/HorizontalMultiLevelHierarchy"/>
    <dgm:cxn modelId="{ECFAAC9D-6951-45B5-940B-ED7516A69F5E}" type="presParOf" srcId="{10786804-8952-412F-B596-DD8D588FBA25}" destId="{BD8C8D7A-1BFA-48B7-9955-05B68A5F3830}" srcOrd="1" destOrd="0" presId="urn:microsoft.com/office/officeart/2008/layout/HorizontalMultiLevelHierarchy"/>
    <dgm:cxn modelId="{B20088D1-E303-48F0-8003-365AF4F89910}" type="presParOf" srcId="{027B575F-0934-4E20-BBE6-C312CA48D951}" destId="{3223092A-290A-414C-954C-1ECFB77E876F}" srcOrd="6" destOrd="0" presId="urn:microsoft.com/office/officeart/2008/layout/HorizontalMultiLevelHierarchy"/>
    <dgm:cxn modelId="{61D400AE-A7D1-4D83-A864-6B50ABEB98CD}" type="presParOf" srcId="{3223092A-290A-414C-954C-1ECFB77E876F}" destId="{DED78C22-3D2B-49FA-84BA-45475595874D}" srcOrd="0" destOrd="0" presId="urn:microsoft.com/office/officeart/2008/layout/HorizontalMultiLevelHierarchy"/>
    <dgm:cxn modelId="{A59D9D93-53E2-4099-B6EC-1D8B9AA9688B}" type="presParOf" srcId="{027B575F-0934-4E20-BBE6-C312CA48D951}" destId="{22A69D0F-F619-4EBC-9C2A-97B198E509E8}" srcOrd="7" destOrd="0" presId="urn:microsoft.com/office/officeart/2008/layout/HorizontalMultiLevelHierarchy"/>
    <dgm:cxn modelId="{1C0D51DB-B0CA-4D3A-A79E-8A2A104B1F06}" type="presParOf" srcId="{22A69D0F-F619-4EBC-9C2A-97B198E509E8}" destId="{059B4FF8-3CDA-4F66-B59E-872BCA804A96}" srcOrd="0" destOrd="0" presId="urn:microsoft.com/office/officeart/2008/layout/HorizontalMultiLevelHierarchy"/>
    <dgm:cxn modelId="{0C1BE90B-21E7-4A5B-9844-7150F01CC756}" type="presParOf" srcId="{22A69D0F-F619-4EBC-9C2A-97B198E509E8}" destId="{74A147D5-7C6B-4EDC-84BB-80C0DEBA1431}" srcOrd="1" destOrd="0" presId="urn:microsoft.com/office/officeart/2008/layout/HorizontalMultiLevelHierarchy"/>
    <dgm:cxn modelId="{06C825AE-8761-4AC1-A1F0-BEADA9FC4425}" type="presParOf" srcId="{027B575F-0934-4E20-BBE6-C312CA48D951}" destId="{7624BD39-11A6-4B1D-9C8E-C54C15A5069E}" srcOrd="8" destOrd="0" presId="urn:microsoft.com/office/officeart/2008/layout/HorizontalMultiLevelHierarchy"/>
    <dgm:cxn modelId="{E645B173-0662-483D-803D-8ECD75BDF06E}" type="presParOf" srcId="{7624BD39-11A6-4B1D-9C8E-C54C15A5069E}" destId="{C4BBE3D6-48FD-45E0-94B3-1CF1A8DFF5E3}" srcOrd="0" destOrd="0" presId="urn:microsoft.com/office/officeart/2008/layout/HorizontalMultiLevelHierarchy"/>
    <dgm:cxn modelId="{8E423D2E-CF53-40B5-A8EB-288D016B43EC}" type="presParOf" srcId="{027B575F-0934-4E20-BBE6-C312CA48D951}" destId="{7DEA1322-1AAA-4431-A12C-9FA32F78E260}" srcOrd="9" destOrd="0" presId="urn:microsoft.com/office/officeart/2008/layout/HorizontalMultiLevelHierarchy"/>
    <dgm:cxn modelId="{CCE0689F-B9BB-40ED-961E-CEC11D4AF94A}" type="presParOf" srcId="{7DEA1322-1AAA-4431-A12C-9FA32F78E260}" destId="{CB1DE67E-7D44-4FFB-A414-6692F7E55F9E}" srcOrd="0" destOrd="0" presId="urn:microsoft.com/office/officeart/2008/layout/HorizontalMultiLevelHierarchy"/>
    <dgm:cxn modelId="{9545957D-55A5-488D-9AA2-0521FE1498C6}" type="presParOf" srcId="{7DEA1322-1AAA-4431-A12C-9FA32F78E260}" destId="{F6907C64-E0F1-4AB9-A4ED-15C702EC7857}" srcOrd="1" destOrd="0" presId="urn:microsoft.com/office/officeart/2008/layout/HorizontalMultiLevelHierarchy"/>
    <dgm:cxn modelId="{CE3D94BD-4203-47E9-9A1E-C48EFB5896B0}" type="presParOf" srcId="{027B575F-0934-4E20-BBE6-C312CA48D951}" destId="{3D83BA60-C9C8-4821-B554-0EEB943A1BB2}" srcOrd="10" destOrd="0" presId="urn:microsoft.com/office/officeart/2008/layout/HorizontalMultiLevelHierarchy"/>
    <dgm:cxn modelId="{25185D6D-535D-4ABA-AB80-CC4BA4BB7ADD}" type="presParOf" srcId="{3D83BA60-C9C8-4821-B554-0EEB943A1BB2}" destId="{D650C438-D8DE-4C49-935B-793A18B8731D}" srcOrd="0" destOrd="0" presId="urn:microsoft.com/office/officeart/2008/layout/HorizontalMultiLevelHierarchy"/>
    <dgm:cxn modelId="{A05EA6DF-5386-4752-BAFA-5F688ECDDEAA}" type="presParOf" srcId="{027B575F-0934-4E20-BBE6-C312CA48D951}" destId="{08A9FC62-F3FE-4268-BF16-9F6C933677C5}" srcOrd="11" destOrd="0" presId="urn:microsoft.com/office/officeart/2008/layout/HorizontalMultiLevelHierarchy"/>
    <dgm:cxn modelId="{71E763C2-5072-4A43-ADE8-972DF7AE058F}" type="presParOf" srcId="{08A9FC62-F3FE-4268-BF16-9F6C933677C5}" destId="{5319B336-1D49-407F-AB0D-3414A368996D}" srcOrd="0" destOrd="0" presId="urn:microsoft.com/office/officeart/2008/layout/HorizontalMultiLevelHierarchy"/>
    <dgm:cxn modelId="{BFCDD789-C579-4448-8B50-5E30147086E8}" type="presParOf" srcId="{08A9FC62-F3FE-4268-BF16-9F6C933677C5}" destId="{DFD3540E-5587-4D56-820A-C8E54C213FFA}" srcOrd="1" destOrd="0" presId="urn:microsoft.com/office/officeart/2008/layout/HorizontalMultiLevelHierarchy"/>
    <dgm:cxn modelId="{8365B111-7255-407A-BB3A-B6B00D800F91}" type="presParOf" srcId="{027B575F-0934-4E20-BBE6-C312CA48D951}" destId="{A08B99A8-BC64-464B-8610-A012F0F49042}" srcOrd="12" destOrd="0" presId="urn:microsoft.com/office/officeart/2008/layout/HorizontalMultiLevelHierarchy"/>
    <dgm:cxn modelId="{59B567C6-977A-4838-8E30-C4C9925A63B6}" type="presParOf" srcId="{A08B99A8-BC64-464B-8610-A012F0F49042}" destId="{5C70B947-FBBF-4B62-8DD5-878C61D1F232}" srcOrd="0" destOrd="0" presId="urn:microsoft.com/office/officeart/2008/layout/HorizontalMultiLevelHierarchy"/>
    <dgm:cxn modelId="{2D0860E6-BE21-4325-BE1B-A019B8B6A77D}" type="presParOf" srcId="{027B575F-0934-4E20-BBE6-C312CA48D951}" destId="{BDBF2862-98E7-49CC-81B7-1653109C69F1}" srcOrd="13" destOrd="0" presId="urn:microsoft.com/office/officeart/2008/layout/HorizontalMultiLevelHierarchy"/>
    <dgm:cxn modelId="{CD0FF38C-CFBF-49F6-870C-98B4FB943594}" type="presParOf" srcId="{BDBF2862-98E7-49CC-81B7-1653109C69F1}" destId="{4627E4D5-47D2-4514-8AEB-42DA5A91B000}" srcOrd="0" destOrd="0" presId="urn:microsoft.com/office/officeart/2008/layout/HorizontalMultiLevelHierarchy"/>
    <dgm:cxn modelId="{12A996DA-180D-434F-9C42-FEE086E7288D}" type="presParOf" srcId="{BDBF2862-98E7-49CC-81B7-1653109C69F1}" destId="{5F5FFA70-5CA2-4DD9-9846-B1EB9FD88AD4}" srcOrd="1" destOrd="0" presId="urn:microsoft.com/office/officeart/2008/layout/HorizontalMultiLevelHierarchy"/>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025386-0CA3-4315-9E59-0EEA418107A6}" type="doc">
      <dgm:prSet loTypeId="urn:microsoft.com/office/officeart/2005/8/layout/cycle6" loCatId="cycle" qsTypeId="urn:microsoft.com/office/officeart/2005/8/quickstyle/simple1" qsCatId="simple" csTypeId="urn:microsoft.com/office/officeart/2005/8/colors/accent1_1" csCatId="accent1"/>
      <dgm:spPr/>
      <dgm:t>
        <a:bodyPr/>
        <a:lstStyle/>
        <a:p>
          <a:endParaRPr lang="en-US"/>
        </a:p>
      </dgm:t>
    </dgm:pt>
    <dgm:pt modelId="{34AF82CA-99B0-4D04-8903-0AF1A1726A31}">
      <dgm:prSet/>
      <dgm:spPr/>
      <dgm:t>
        <a:bodyPr/>
        <a:lstStyle/>
        <a:p>
          <a:pPr rtl="0"/>
          <a:r>
            <a:rPr lang="en-US" b="1" dirty="0" smtClean="0">
              <a:latin typeface="Century Gothic" pitchFamily="34" charset="0"/>
            </a:rPr>
            <a:t>Resource Locator, Scout</a:t>
          </a:r>
          <a:endParaRPr lang="en-US" b="1" dirty="0">
            <a:latin typeface="Century Gothic" pitchFamily="34" charset="0"/>
          </a:endParaRPr>
        </a:p>
      </dgm:t>
    </dgm:pt>
    <dgm:pt modelId="{D1441640-3D0E-4691-9228-0C6159F2ED8A}" type="parTrans" cxnId="{A546A666-CD03-4702-9934-6C5C3AD128AE}">
      <dgm:prSet/>
      <dgm:spPr/>
      <dgm:t>
        <a:bodyPr/>
        <a:lstStyle/>
        <a:p>
          <a:endParaRPr lang="en-US"/>
        </a:p>
      </dgm:t>
    </dgm:pt>
    <dgm:pt modelId="{2013BFF0-63CB-48DE-AE66-74A392B199A6}" type="sibTrans" cxnId="{A546A666-CD03-4702-9934-6C5C3AD128AE}">
      <dgm:prSet/>
      <dgm:spPr/>
      <dgm:t>
        <a:bodyPr/>
        <a:lstStyle/>
        <a:p>
          <a:endParaRPr lang="en-US"/>
        </a:p>
      </dgm:t>
    </dgm:pt>
    <dgm:pt modelId="{41B29045-DB91-4C4F-99D0-57AB85B27061}">
      <dgm:prSet/>
      <dgm:spPr/>
      <dgm:t>
        <a:bodyPr/>
        <a:lstStyle/>
        <a:p>
          <a:pPr rtl="0"/>
          <a:r>
            <a:rPr lang="en-US" b="1" dirty="0" smtClean="0">
              <a:latin typeface="Century Gothic" pitchFamily="34" charset="0"/>
            </a:rPr>
            <a:t>Interpreter</a:t>
          </a:r>
          <a:endParaRPr lang="en-US" b="1" dirty="0">
            <a:latin typeface="Century Gothic" pitchFamily="34" charset="0"/>
          </a:endParaRPr>
        </a:p>
      </dgm:t>
    </dgm:pt>
    <dgm:pt modelId="{5DA82635-1A26-4483-A7CF-919189155F4D}" type="parTrans" cxnId="{162CFB8D-66AB-480B-B64F-3DA8687F1AEC}">
      <dgm:prSet/>
      <dgm:spPr/>
      <dgm:t>
        <a:bodyPr/>
        <a:lstStyle/>
        <a:p>
          <a:endParaRPr lang="en-US"/>
        </a:p>
      </dgm:t>
    </dgm:pt>
    <dgm:pt modelId="{0615E044-DC60-4C63-809E-D277E20FDE75}" type="sibTrans" cxnId="{162CFB8D-66AB-480B-B64F-3DA8687F1AEC}">
      <dgm:prSet/>
      <dgm:spPr/>
      <dgm:t>
        <a:bodyPr/>
        <a:lstStyle/>
        <a:p>
          <a:endParaRPr lang="en-US"/>
        </a:p>
      </dgm:t>
    </dgm:pt>
    <dgm:pt modelId="{18BCFA8E-495C-45BA-A60F-7812123B6A61}">
      <dgm:prSet/>
      <dgm:spPr/>
      <dgm:t>
        <a:bodyPr/>
        <a:lstStyle/>
        <a:p>
          <a:pPr rtl="0"/>
          <a:r>
            <a:rPr lang="en-US" b="1" dirty="0" smtClean="0">
              <a:latin typeface="Century Gothic" pitchFamily="34" charset="0"/>
            </a:rPr>
            <a:t>Reviewer</a:t>
          </a:r>
          <a:endParaRPr lang="en-US" b="1" dirty="0">
            <a:latin typeface="Century Gothic" pitchFamily="34" charset="0"/>
          </a:endParaRPr>
        </a:p>
      </dgm:t>
    </dgm:pt>
    <dgm:pt modelId="{61118942-C6DB-4CF0-9648-16E33B543331}" type="parTrans" cxnId="{C9A0E421-FADB-48AE-BDE0-6FD6358FC23A}">
      <dgm:prSet/>
      <dgm:spPr/>
      <dgm:t>
        <a:bodyPr/>
        <a:lstStyle/>
        <a:p>
          <a:endParaRPr lang="en-US"/>
        </a:p>
      </dgm:t>
    </dgm:pt>
    <dgm:pt modelId="{3C4FFAE2-03B0-4C1B-9166-4F67C174960B}" type="sibTrans" cxnId="{C9A0E421-FADB-48AE-BDE0-6FD6358FC23A}">
      <dgm:prSet/>
      <dgm:spPr/>
      <dgm:t>
        <a:bodyPr/>
        <a:lstStyle/>
        <a:p>
          <a:endParaRPr lang="en-US"/>
        </a:p>
      </dgm:t>
    </dgm:pt>
    <dgm:pt modelId="{896D36DF-79FF-4B6A-B39C-C7CDA65F3C20}">
      <dgm:prSet/>
      <dgm:spPr/>
      <dgm:t>
        <a:bodyPr/>
        <a:lstStyle/>
        <a:p>
          <a:pPr rtl="0"/>
          <a:r>
            <a:rPr lang="en-US" b="1" dirty="0" smtClean="0">
              <a:latin typeface="Century Gothic" pitchFamily="34" charset="0"/>
            </a:rPr>
            <a:t>Motivator, Catalyst, Advocate</a:t>
          </a:r>
          <a:endParaRPr lang="en-US" b="1" dirty="0">
            <a:latin typeface="Century Gothic" pitchFamily="34" charset="0"/>
          </a:endParaRPr>
        </a:p>
      </dgm:t>
    </dgm:pt>
    <dgm:pt modelId="{DBEA0BFC-D601-467B-A4A3-B2BC025764D1}" type="parTrans" cxnId="{C426D06D-08FE-476F-8897-13036BB3B0F4}">
      <dgm:prSet/>
      <dgm:spPr/>
      <dgm:t>
        <a:bodyPr/>
        <a:lstStyle/>
        <a:p>
          <a:endParaRPr lang="en-US"/>
        </a:p>
      </dgm:t>
    </dgm:pt>
    <dgm:pt modelId="{C9CBDF43-F232-4982-9476-AC9629503034}" type="sibTrans" cxnId="{C426D06D-08FE-476F-8897-13036BB3B0F4}">
      <dgm:prSet/>
      <dgm:spPr/>
      <dgm:t>
        <a:bodyPr/>
        <a:lstStyle/>
        <a:p>
          <a:endParaRPr lang="en-US"/>
        </a:p>
      </dgm:t>
    </dgm:pt>
    <dgm:pt modelId="{6D9B56C7-53AC-4E7B-89E2-E3023202C21A}">
      <dgm:prSet/>
      <dgm:spPr/>
      <dgm:t>
        <a:bodyPr/>
        <a:lstStyle/>
        <a:p>
          <a:pPr rtl="0"/>
          <a:r>
            <a:rPr lang="en-US" b="1" dirty="0" smtClean="0">
              <a:latin typeface="Century Gothic" pitchFamily="34" charset="0"/>
            </a:rPr>
            <a:t>Compliance Expert</a:t>
          </a:r>
          <a:endParaRPr lang="en-US" b="1" dirty="0">
            <a:latin typeface="Century Gothic" pitchFamily="34" charset="0"/>
          </a:endParaRPr>
        </a:p>
      </dgm:t>
    </dgm:pt>
    <dgm:pt modelId="{0C14A6CF-8CE5-42DD-A203-B0B5774DCA18}" type="parTrans" cxnId="{A207799C-BA0C-4F42-B08A-88FB45CF43F2}">
      <dgm:prSet/>
      <dgm:spPr/>
      <dgm:t>
        <a:bodyPr/>
        <a:lstStyle/>
        <a:p>
          <a:endParaRPr lang="en-US"/>
        </a:p>
      </dgm:t>
    </dgm:pt>
    <dgm:pt modelId="{8102007E-6CF8-42C6-B33A-A6D2C3A9046F}" type="sibTrans" cxnId="{A207799C-BA0C-4F42-B08A-88FB45CF43F2}">
      <dgm:prSet/>
      <dgm:spPr/>
      <dgm:t>
        <a:bodyPr/>
        <a:lstStyle/>
        <a:p>
          <a:endParaRPr lang="en-US"/>
        </a:p>
      </dgm:t>
    </dgm:pt>
    <dgm:pt modelId="{8FB67102-74F5-47C5-9533-4A7A50ED668C}">
      <dgm:prSet/>
      <dgm:spPr/>
      <dgm:t>
        <a:bodyPr/>
        <a:lstStyle/>
        <a:p>
          <a:pPr rtl="0"/>
          <a:r>
            <a:rPr lang="en-US" b="1" dirty="0" smtClean="0">
              <a:latin typeface="Century Gothic" pitchFamily="34" charset="0"/>
            </a:rPr>
            <a:t>Team Builder, Broker</a:t>
          </a:r>
          <a:endParaRPr lang="en-US" b="1" dirty="0">
            <a:latin typeface="Century Gothic" pitchFamily="34" charset="0"/>
          </a:endParaRPr>
        </a:p>
      </dgm:t>
    </dgm:pt>
    <dgm:pt modelId="{94BC08F4-0F82-44EF-9C2D-372ADCE5F402}" type="parTrans" cxnId="{4EAD8D84-CD92-4A1B-B130-163C8E6AB588}">
      <dgm:prSet/>
      <dgm:spPr/>
      <dgm:t>
        <a:bodyPr/>
        <a:lstStyle/>
        <a:p>
          <a:endParaRPr lang="en-US"/>
        </a:p>
      </dgm:t>
    </dgm:pt>
    <dgm:pt modelId="{0C380237-5766-4E62-A004-31F8FDD8EB9B}" type="sibTrans" cxnId="{4EAD8D84-CD92-4A1B-B130-163C8E6AB588}">
      <dgm:prSet/>
      <dgm:spPr/>
      <dgm:t>
        <a:bodyPr/>
        <a:lstStyle/>
        <a:p>
          <a:endParaRPr lang="en-US"/>
        </a:p>
      </dgm:t>
    </dgm:pt>
    <dgm:pt modelId="{7CD4EB44-B780-4ABD-A25D-1CC2FB303366}">
      <dgm:prSet/>
      <dgm:spPr/>
      <dgm:t>
        <a:bodyPr/>
        <a:lstStyle/>
        <a:p>
          <a:pPr rtl="0"/>
          <a:r>
            <a:rPr lang="en-US" b="1" dirty="0" smtClean="0">
              <a:latin typeface="Century Gothic" pitchFamily="34" charset="0"/>
            </a:rPr>
            <a:t>Gatekeeper</a:t>
          </a:r>
          <a:endParaRPr lang="en-US" b="1" dirty="0">
            <a:latin typeface="Century Gothic" pitchFamily="34" charset="0"/>
          </a:endParaRPr>
        </a:p>
      </dgm:t>
    </dgm:pt>
    <dgm:pt modelId="{5D622AAE-857A-4B0E-9F04-97CC27A1CBE4}" type="parTrans" cxnId="{D3A8E0C6-3781-4853-A162-3DC213DFE7CB}">
      <dgm:prSet/>
      <dgm:spPr/>
      <dgm:t>
        <a:bodyPr/>
        <a:lstStyle/>
        <a:p>
          <a:endParaRPr lang="en-US"/>
        </a:p>
      </dgm:t>
    </dgm:pt>
    <dgm:pt modelId="{7CF5E013-4BD8-456E-90E8-53CFF0B32F22}" type="sibTrans" cxnId="{D3A8E0C6-3781-4853-A162-3DC213DFE7CB}">
      <dgm:prSet/>
      <dgm:spPr/>
      <dgm:t>
        <a:bodyPr/>
        <a:lstStyle/>
        <a:p>
          <a:endParaRPr lang="en-US"/>
        </a:p>
      </dgm:t>
    </dgm:pt>
    <dgm:pt modelId="{389B8CA4-54DB-4E7A-A9E2-3D6E21354E39}">
      <dgm:prSet/>
      <dgm:spPr/>
      <dgm:t>
        <a:bodyPr/>
        <a:lstStyle/>
        <a:p>
          <a:pPr rtl="0"/>
          <a:r>
            <a:rPr lang="en-US" b="1" dirty="0" smtClean="0">
              <a:latin typeface="Century Gothic" pitchFamily="34" charset="0"/>
            </a:rPr>
            <a:t>Enforcer</a:t>
          </a:r>
          <a:endParaRPr lang="en-US" b="1" dirty="0">
            <a:latin typeface="Century Gothic" pitchFamily="34" charset="0"/>
          </a:endParaRPr>
        </a:p>
      </dgm:t>
    </dgm:pt>
    <dgm:pt modelId="{076AC43F-7E04-4411-955D-EAD403024458}" type="parTrans" cxnId="{81885C72-B9E6-4358-9F5B-918B191B77F0}">
      <dgm:prSet/>
      <dgm:spPr/>
      <dgm:t>
        <a:bodyPr/>
        <a:lstStyle/>
        <a:p>
          <a:endParaRPr lang="en-US"/>
        </a:p>
      </dgm:t>
    </dgm:pt>
    <dgm:pt modelId="{A4B3CD51-CFDA-47D4-A85D-28D465A0BCE7}" type="sibTrans" cxnId="{81885C72-B9E6-4358-9F5B-918B191B77F0}">
      <dgm:prSet/>
      <dgm:spPr/>
      <dgm:t>
        <a:bodyPr/>
        <a:lstStyle/>
        <a:p>
          <a:endParaRPr lang="en-US"/>
        </a:p>
      </dgm:t>
    </dgm:pt>
    <dgm:pt modelId="{596093EE-5E01-427C-82AF-6839D22BADC9}" type="pres">
      <dgm:prSet presAssocID="{20025386-0CA3-4315-9E59-0EEA418107A6}" presName="cycle" presStyleCnt="0">
        <dgm:presLayoutVars>
          <dgm:dir/>
          <dgm:resizeHandles val="exact"/>
        </dgm:presLayoutVars>
      </dgm:prSet>
      <dgm:spPr/>
      <dgm:t>
        <a:bodyPr/>
        <a:lstStyle/>
        <a:p>
          <a:endParaRPr lang="en-US"/>
        </a:p>
      </dgm:t>
    </dgm:pt>
    <dgm:pt modelId="{B317D394-F5F0-44BF-B739-2F1795FD3038}" type="pres">
      <dgm:prSet presAssocID="{34AF82CA-99B0-4D04-8903-0AF1A1726A31}" presName="node" presStyleLbl="node1" presStyleIdx="0" presStyleCnt="8">
        <dgm:presLayoutVars>
          <dgm:bulletEnabled val="1"/>
        </dgm:presLayoutVars>
      </dgm:prSet>
      <dgm:spPr/>
      <dgm:t>
        <a:bodyPr/>
        <a:lstStyle/>
        <a:p>
          <a:endParaRPr lang="en-US"/>
        </a:p>
      </dgm:t>
    </dgm:pt>
    <dgm:pt modelId="{7AFD69B7-9C24-47F3-8484-C3B71C2EB99C}" type="pres">
      <dgm:prSet presAssocID="{34AF82CA-99B0-4D04-8903-0AF1A1726A31}" presName="spNode" presStyleCnt="0"/>
      <dgm:spPr/>
    </dgm:pt>
    <dgm:pt modelId="{C8F8D50F-A8FE-4768-B7EA-0A89AACAB5A4}" type="pres">
      <dgm:prSet presAssocID="{2013BFF0-63CB-48DE-AE66-74A392B199A6}" presName="sibTrans" presStyleLbl="sibTrans1D1" presStyleIdx="0" presStyleCnt="8"/>
      <dgm:spPr/>
      <dgm:t>
        <a:bodyPr/>
        <a:lstStyle/>
        <a:p>
          <a:endParaRPr lang="en-US"/>
        </a:p>
      </dgm:t>
    </dgm:pt>
    <dgm:pt modelId="{EA0BA751-25EB-4675-B282-84FC3081D461}" type="pres">
      <dgm:prSet presAssocID="{41B29045-DB91-4C4F-99D0-57AB85B27061}" presName="node" presStyleLbl="node1" presStyleIdx="1" presStyleCnt="8">
        <dgm:presLayoutVars>
          <dgm:bulletEnabled val="1"/>
        </dgm:presLayoutVars>
      </dgm:prSet>
      <dgm:spPr/>
      <dgm:t>
        <a:bodyPr/>
        <a:lstStyle/>
        <a:p>
          <a:endParaRPr lang="en-US"/>
        </a:p>
      </dgm:t>
    </dgm:pt>
    <dgm:pt modelId="{2497270D-1EB4-417D-A93E-BF5C4BC663E3}" type="pres">
      <dgm:prSet presAssocID="{41B29045-DB91-4C4F-99D0-57AB85B27061}" presName="spNode" presStyleCnt="0"/>
      <dgm:spPr/>
    </dgm:pt>
    <dgm:pt modelId="{FAA1FEFE-A645-4125-8084-4CBF83FB819C}" type="pres">
      <dgm:prSet presAssocID="{0615E044-DC60-4C63-809E-D277E20FDE75}" presName="sibTrans" presStyleLbl="sibTrans1D1" presStyleIdx="1" presStyleCnt="8"/>
      <dgm:spPr/>
      <dgm:t>
        <a:bodyPr/>
        <a:lstStyle/>
        <a:p>
          <a:endParaRPr lang="en-US"/>
        </a:p>
      </dgm:t>
    </dgm:pt>
    <dgm:pt modelId="{FE36AEA1-EEE0-4791-822F-37E22A01846D}" type="pres">
      <dgm:prSet presAssocID="{18BCFA8E-495C-45BA-A60F-7812123B6A61}" presName="node" presStyleLbl="node1" presStyleIdx="2" presStyleCnt="8">
        <dgm:presLayoutVars>
          <dgm:bulletEnabled val="1"/>
        </dgm:presLayoutVars>
      </dgm:prSet>
      <dgm:spPr/>
      <dgm:t>
        <a:bodyPr/>
        <a:lstStyle/>
        <a:p>
          <a:endParaRPr lang="en-US"/>
        </a:p>
      </dgm:t>
    </dgm:pt>
    <dgm:pt modelId="{45823908-F614-4EE9-9181-9F2CDAB3D248}" type="pres">
      <dgm:prSet presAssocID="{18BCFA8E-495C-45BA-A60F-7812123B6A61}" presName="spNode" presStyleCnt="0"/>
      <dgm:spPr/>
    </dgm:pt>
    <dgm:pt modelId="{33119C58-B3BB-425C-AFCD-BB78134C4251}" type="pres">
      <dgm:prSet presAssocID="{3C4FFAE2-03B0-4C1B-9166-4F67C174960B}" presName="sibTrans" presStyleLbl="sibTrans1D1" presStyleIdx="2" presStyleCnt="8"/>
      <dgm:spPr/>
      <dgm:t>
        <a:bodyPr/>
        <a:lstStyle/>
        <a:p>
          <a:endParaRPr lang="en-US"/>
        </a:p>
      </dgm:t>
    </dgm:pt>
    <dgm:pt modelId="{4CF556AD-2D87-4967-A68F-AA19C0642814}" type="pres">
      <dgm:prSet presAssocID="{896D36DF-79FF-4B6A-B39C-C7CDA65F3C20}" presName="node" presStyleLbl="node1" presStyleIdx="3" presStyleCnt="8">
        <dgm:presLayoutVars>
          <dgm:bulletEnabled val="1"/>
        </dgm:presLayoutVars>
      </dgm:prSet>
      <dgm:spPr/>
      <dgm:t>
        <a:bodyPr/>
        <a:lstStyle/>
        <a:p>
          <a:endParaRPr lang="en-US"/>
        </a:p>
      </dgm:t>
    </dgm:pt>
    <dgm:pt modelId="{F76CD387-983D-485F-883D-B2B3E9428639}" type="pres">
      <dgm:prSet presAssocID="{896D36DF-79FF-4B6A-B39C-C7CDA65F3C20}" presName="spNode" presStyleCnt="0"/>
      <dgm:spPr/>
    </dgm:pt>
    <dgm:pt modelId="{9A39CBB5-E958-4C59-A465-DABB9EA74857}" type="pres">
      <dgm:prSet presAssocID="{C9CBDF43-F232-4982-9476-AC9629503034}" presName="sibTrans" presStyleLbl="sibTrans1D1" presStyleIdx="3" presStyleCnt="8"/>
      <dgm:spPr/>
      <dgm:t>
        <a:bodyPr/>
        <a:lstStyle/>
        <a:p>
          <a:endParaRPr lang="en-US"/>
        </a:p>
      </dgm:t>
    </dgm:pt>
    <dgm:pt modelId="{F54728B9-04D4-4532-8D7B-C1EFA0F17EB8}" type="pres">
      <dgm:prSet presAssocID="{6D9B56C7-53AC-4E7B-89E2-E3023202C21A}" presName="node" presStyleLbl="node1" presStyleIdx="4" presStyleCnt="8">
        <dgm:presLayoutVars>
          <dgm:bulletEnabled val="1"/>
        </dgm:presLayoutVars>
      </dgm:prSet>
      <dgm:spPr/>
      <dgm:t>
        <a:bodyPr/>
        <a:lstStyle/>
        <a:p>
          <a:endParaRPr lang="en-US"/>
        </a:p>
      </dgm:t>
    </dgm:pt>
    <dgm:pt modelId="{85795CCA-9242-4FDB-B3F2-533938672FAA}" type="pres">
      <dgm:prSet presAssocID="{6D9B56C7-53AC-4E7B-89E2-E3023202C21A}" presName="spNode" presStyleCnt="0"/>
      <dgm:spPr/>
    </dgm:pt>
    <dgm:pt modelId="{7236491A-98B5-42A8-803A-5C029AF56183}" type="pres">
      <dgm:prSet presAssocID="{8102007E-6CF8-42C6-B33A-A6D2C3A9046F}" presName="sibTrans" presStyleLbl="sibTrans1D1" presStyleIdx="4" presStyleCnt="8"/>
      <dgm:spPr/>
      <dgm:t>
        <a:bodyPr/>
        <a:lstStyle/>
        <a:p>
          <a:endParaRPr lang="en-US"/>
        </a:p>
      </dgm:t>
    </dgm:pt>
    <dgm:pt modelId="{1C20F768-9D9E-477C-9E27-7F455423FAD1}" type="pres">
      <dgm:prSet presAssocID="{8FB67102-74F5-47C5-9533-4A7A50ED668C}" presName="node" presStyleLbl="node1" presStyleIdx="5" presStyleCnt="8">
        <dgm:presLayoutVars>
          <dgm:bulletEnabled val="1"/>
        </dgm:presLayoutVars>
      </dgm:prSet>
      <dgm:spPr/>
      <dgm:t>
        <a:bodyPr/>
        <a:lstStyle/>
        <a:p>
          <a:endParaRPr lang="en-US"/>
        </a:p>
      </dgm:t>
    </dgm:pt>
    <dgm:pt modelId="{E4234974-4C6E-4DBC-8581-3456E222EFA1}" type="pres">
      <dgm:prSet presAssocID="{8FB67102-74F5-47C5-9533-4A7A50ED668C}" presName="spNode" presStyleCnt="0"/>
      <dgm:spPr/>
    </dgm:pt>
    <dgm:pt modelId="{E376109D-A814-4D1E-8918-FAE1375FF280}" type="pres">
      <dgm:prSet presAssocID="{0C380237-5766-4E62-A004-31F8FDD8EB9B}" presName="sibTrans" presStyleLbl="sibTrans1D1" presStyleIdx="5" presStyleCnt="8"/>
      <dgm:spPr/>
      <dgm:t>
        <a:bodyPr/>
        <a:lstStyle/>
        <a:p>
          <a:endParaRPr lang="en-US"/>
        </a:p>
      </dgm:t>
    </dgm:pt>
    <dgm:pt modelId="{E75352F7-1060-4C5A-8584-038B99322FE5}" type="pres">
      <dgm:prSet presAssocID="{7CD4EB44-B780-4ABD-A25D-1CC2FB303366}" presName="node" presStyleLbl="node1" presStyleIdx="6" presStyleCnt="8">
        <dgm:presLayoutVars>
          <dgm:bulletEnabled val="1"/>
        </dgm:presLayoutVars>
      </dgm:prSet>
      <dgm:spPr/>
      <dgm:t>
        <a:bodyPr/>
        <a:lstStyle/>
        <a:p>
          <a:endParaRPr lang="en-US"/>
        </a:p>
      </dgm:t>
    </dgm:pt>
    <dgm:pt modelId="{CFF6EFDD-8B9F-48AF-925D-3E947539E382}" type="pres">
      <dgm:prSet presAssocID="{7CD4EB44-B780-4ABD-A25D-1CC2FB303366}" presName="spNode" presStyleCnt="0"/>
      <dgm:spPr/>
    </dgm:pt>
    <dgm:pt modelId="{2F255796-C810-4DE3-81D3-E86F0E7E8C93}" type="pres">
      <dgm:prSet presAssocID="{7CF5E013-4BD8-456E-90E8-53CFF0B32F22}" presName="sibTrans" presStyleLbl="sibTrans1D1" presStyleIdx="6" presStyleCnt="8"/>
      <dgm:spPr/>
      <dgm:t>
        <a:bodyPr/>
        <a:lstStyle/>
        <a:p>
          <a:endParaRPr lang="en-US"/>
        </a:p>
      </dgm:t>
    </dgm:pt>
    <dgm:pt modelId="{3ABA6542-C57B-426E-9E28-6CE514FF1258}" type="pres">
      <dgm:prSet presAssocID="{389B8CA4-54DB-4E7A-A9E2-3D6E21354E39}" presName="node" presStyleLbl="node1" presStyleIdx="7" presStyleCnt="8">
        <dgm:presLayoutVars>
          <dgm:bulletEnabled val="1"/>
        </dgm:presLayoutVars>
      </dgm:prSet>
      <dgm:spPr/>
      <dgm:t>
        <a:bodyPr/>
        <a:lstStyle/>
        <a:p>
          <a:endParaRPr lang="en-US"/>
        </a:p>
      </dgm:t>
    </dgm:pt>
    <dgm:pt modelId="{050F9FC9-0C89-47A9-92F7-00F2D6714D0C}" type="pres">
      <dgm:prSet presAssocID="{389B8CA4-54DB-4E7A-A9E2-3D6E21354E39}" presName="spNode" presStyleCnt="0"/>
      <dgm:spPr/>
    </dgm:pt>
    <dgm:pt modelId="{4D2F0065-522E-43BA-BF6E-671AEBE07831}" type="pres">
      <dgm:prSet presAssocID="{A4B3CD51-CFDA-47D4-A85D-28D465A0BCE7}" presName="sibTrans" presStyleLbl="sibTrans1D1" presStyleIdx="7" presStyleCnt="8"/>
      <dgm:spPr/>
      <dgm:t>
        <a:bodyPr/>
        <a:lstStyle/>
        <a:p>
          <a:endParaRPr lang="en-US"/>
        </a:p>
      </dgm:t>
    </dgm:pt>
  </dgm:ptLst>
  <dgm:cxnLst>
    <dgm:cxn modelId="{A47BDC72-3DE3-4898-ACEF-66DBF4DBDBCC}" type="presOf" srcId="{A4B3CD51-CFDA-47D4-A85D-28D465A0BCE7}" destId="{4D2F0065-522E-43BA-BF6E-671AEBE07831}" srcOrd="0" destOrd="0" presId="urn:microsoft.com/office/officeart/2005/8/layout/cycle6"/>
    <dgm:cxn modelId="{3960D403-7DE1-416A-B94B-08B0F2C3AC9D}" type="presOf" srcId="{0615E044-DC60-4C63-809E-D277E20FDE75}" destId="{FAA1FEFE-A645-4125-8084-4CBF83FB819C}" srcOrd="0" destOrd="0" presId="urn:microsoft.com/office/officeart/2005/8/layout/cycle6"/>
    <dgm:cxn modelId="{5F5C3F1D-3D2D-4032-896D-B73F818F3054}" type="presOf" srcId="{8102007E-6CF8-42C6-B33A-A6D2C3A9046F}" destId="{7236491A-98B5-42A8-803A-5C029AF56183}" srcOrd="0" destOrd="0" presId="urn:microsoft.com/office/officeart/2005/8/layout/cycle6"/>
    <dgm:cxn modelId="{8EE4F89F-D2A8-4B84-8952-4EC3610BF285}" type="presOf" srcId="{20025386-0CA3-4315-9E59-0EEA418107A6}" destId="{596093EE-5E01-427C-82AF-6839D22BADC9}" srcOrd="0" destOrd="0" presId="urn:microsoft.com/office/officeart/2005/8/layout/cycle6"/>
    <dgm:cxn modelId="{A207799C-BA0C-4F42-B08A-88FB45CF43F2}" srcId="{20025386-0CA3-4315-9E59-0EEA418107A6}" destId="{6D9B56C7-53AC-4E7B-89E2-E3023202C21A}" srcOrd="4" destOrd="0" parTransId="{0C14A6CF-8CE5-42DD-A203-B0B5774DCA18}" sibTransId="{8102007E-6CF8-42C6-B33A-A6D2C3A9046F}"/>
    <dgm:cxn modelId="{E2EE7E0D-775B-4B24-AD45-33FEA85736DF}" type="presOf" srcId="{0C380237-5766-4E62-A004-31F8FDD8EB9B}" destId="{E376109D-A814-4D1E-8918-FAE1375FF280}" srcOrd="0" destOrd="0" presId="urn:microsoft.com/office/officeart/2005/8/layout/cycle6"/>
    <dgm:cxn modelId="{0D28B983-A6C1-4A56-AE1A-30ED584CAEE6}" type="presOf" srcId="{6D9B56C7-53AC-4E7B-89E2-E3023202C21A}" destId="{F54728B9-04D4-4532-8D7B-C1EFA0F17EB8}" srcOrd="0" destOrd="0" presId="urn:microsoft.com/office/officeart/2005/8/layout/cycle6"/>
    <dgm:cxn modelId="{C426D06D-08FE-476F-8897-13036BB3B0F4}" srcId="{20025386-0CA3-4315-9E59-0EEA418107A6}" destId="{896D36DF-79FF-4B6A-B39C-C7CDA65F3C20}" srcOrd="3" destOrd="0" parTransId="{DBEA0BFC-D601-467B-A4A3-B2BC025764D1}" sibTransId="{C9CBDF43-F232-4982-9476-AC9629503034}"/>
    <dgm:cxn modelId="{4EAD8D84-CD92-4A1B-B130-163C8E6AB588}" srcId="{20025386-0CA3-4315-9E59-0EEA418107A6}" destId="{8FB67102-74F5-47C5-9533-4A7A50ED668C}" srcOrd="5" destOrd="0" parTransId="{94BC08F4-0F82-44EF-9C2D-372ADCE5F402}" sibTransId="{0C380237-5766-4E62-A004-31F8FDD8EB9B}"/>
    <dgm:cxn modelId="{53F0277E-8976-4ED2-9BCD-B0F15F258548}" type="presOf" srcId="{41B29045-DB91-4C4F-99D0-57AB85B27061}" destId="{EA0BA751-25EB-4675-B282-84FC3081D461}" srcOrd="0" destOrd="0" presId="urn:microsoft.com/office/officeart/2005/8/layout/cycle6"/>
    <dgm:cxn modelId="{853AAC09-3820-4D1F-8E70-7F975B0B8A62}" type="presOf" srcId="{C9CBDF43-F232-4982-9476-AC9629503034}" destId="{9A39CBB5-E958-4C59-A465-DABB9EA74857}" srcOrd="0" destOrd="0" presId="urn:microsoft.com/office/officeart/2005/8/layout/cycle6"/>
    <dgm:cxn modelId="{81885C72-B9E6-4358-9F5B-918B191B77F0}" srcId="{20025386-0CA3-4315-9E59-0EEA418107A6}" destId="{389B8CA4-54DB-4E7A-A9E2-3D6E21354E39}" srcOrd="7" destOrd="0" parTransId="{076AC43F-7E04-4411-955D-EAD403024458}" sibTransId="{A4B3CD51-CFDA-47D4-A85D-28D465A0BCE7}"/>
    <dgm:cxn modelId="{C9A0E421-FADB-48AE-BDE0-6FD6358FC23A}" srcId="{20025386-0CA3-4315-9E59-0EEA418107A6}" destId="{18BCFA8E-495C-45BA-A60F-7812123B6A61}" srcOrd="2" destOrd="0" parTransId="{61118942-C6DB-4CF0-9648-16E33B543331}" sibTransId="{3C4FFAE2-03B0-4C1B-9166-4F67C174960B}"/>
    <dgm:cxn modelId="{75DB2132-212D-4E4F-844B-D8CA9CA7DD74}" type="presOf" srcId="{389B8CA4-54DB-4E7A-A9E2-3D6E21354E39}" destId="{3ABA6542-C57B-426E-9E28-6CE514FF1258}" srcOrd="0" destOrd="0" presId="urn:microsoft.com/office/officeart/2005/8/layout/cycle6"/>
    <dgm:cxn modelId="{F4A74063-FD1B-4C03-9AA9-1DE92AFC1E13}" type="presOf" srcId="{2013BFF0-63CB-48DE-AE66-74A392B199A6}" destId="{C8F8D50F-A8FE-4768-B7EA-0A89AACAB5A4}" srcOrd="0" destOrd="0" presId="urn:microsoft.com/office/officeart/2005/8/layout/cycle6"/>
    <dgm:cxn modelId="{B8118162-A33D-453D-947C-8933A5AFD4A6}" type="presOf" srcId="{8FB67102-74F5-47C5-9533-4A7A50ED668C}" destId="{1C20F768-9D9E-477C-9E27-7F455423FAD1}" srcOrd="0" destOrd="0" presId="urn:microsoft.com/office/officeart/2005/8/layout/cycle6"/>
    <dgm:cxn modelId="{DEEC87B3-4470-40AE-8234-BCC4CF580388}" type="presOf" srcId="{896D36DF-79FF-4B6A-B39C-C7CDA65F3C20}" destId="{4CF556AD-2D87-4967-A68F-AA19C0642814}" srcOrd="0" destOrd="0" presId="urn:microsoft.com/office/officeart/2005/8/layout/cycle6"/>
    <dgm:cxn modelId="{96867F6E-B9BE-4FE2-8D08-D6702F1C70F6}" type="presOf" srcId="{3C4FFAE2-03B0-4C1B-9166-4F67C174960B}" destId="{33119C58-B3BB-425C-AFCD-BB78134C4251}" srcOrd="0" destOrd="0" presId="urn:microsoft.com/office/officeart/2005/8/layout/cycle6"/>
    <dgm:cxn modelId="{05964141-8B30-4907-B344-29D0C1EA81F0}" type="presOf" srcId="{34AF82CA-99B0-4D04-8903-0AF1A1726A31}" destId="{B317D394-F5F0-44BF-B739-2F1795FD3038}" srcOrd="0" destOrd="0" presId="urn:microsoft.com/office/officeart/2005/8/layout/cycle6"/>
    <dgm:cxn modelId="{49A3ECE7-B4FD-48E6-901B-98013813626D}" type="presOf" srcId="{7CF5E013-4BD8-456E-90E8-53CFF0B32F22}" destId="{2F255796-C810-4DE3-81D3-E86F0E7E8C93}" srcOrd="0" destOrd="0" presId="urn:microsoft.com/office/officeart/2005/8/layout/cycle6"/>
    <dgm:cxn modelId="{85AC16F6-D524-4BD4-92EB-D7A0F4DC00B2}" type="presOf" srcId="{7CD4EB44-B780-4ABD-A25D-1CC2FB303366}" destId="{E75352F7-1060-4C5A-8584-038B99322FE5}" srcOrd="0" destOrd="0" presId="urn:microsoft.com/office/officeart/2005/8/layout/cycle6"/>
    <dgm:cxn modelId="{A546A666-CD03-4702-9934-6C5C3AD128AE}" srcId="{20025386-0CA3-4315-9E59-0EEA418107A6}" destId="{34AF82CA-99B0-4D04-8903-0AF1A1726A31}" srcOrd="0" destOrd="0" parTransId="{D1441640-3D0E-4691-9228-0C6159F2ED8A}" sibTransId="{2013BFF0-63CB-48DE-AE66-74A392B199A6}"/>
    <dgm:cxn modelId="{8D9C49C4-9E74-4681-AEAF-69A466081EF7}" type="presOf" srcId="{18BCFA8E-495C-45BA-A60F-7812123B6A61}" destId="{FE36AEA1-EEE0-4791-822F-37E22A01846D}" srcOrd="0" destOrd="0" presId="urn:microsoft.com/office/officeart/2005/8/layout/cycle6"/>
    <dgm:cxn modelId="{162CFB8D-66AB-480B-B64F-3DA8687F1AEC}" srcId="{20025386-0CA3-4315-9E59-0EEA418107A6}" destId="{41B29045-DB91-4C4F-99D0-57AB85B27061}" srcOrd="1" destOrd="0" parTransId="{5DA82635-1A26-4483-A7CF-919189155F4D}" sibTransId="{0615E044-DC60-4C63-809E-D277E20FDE75}"/>
    <dgm:cxn modelId="{D3A8E0C6-3781-4853-A162-3DC213DFE7CB}" srcId="{20025386-0CA3-4315-9E59-0EEA418107A6}" destId="{7CD4EB44-B780-4ABD-A25D-1CC2FB303366}" srcOrd="6" destOrd="0" parTransId="{5D622AAE-857A-4B0E-9F04-97CC27A1CBE4}" sibTransId="{7CF5E013-4BD8-456E-90E8-53CFF0B32F22}"/>
    <dgm:cxn modelId="{F872240B-C4C8-4A6A-AA1D-EF75278D6B73}" type="presParOf" srcId="{596093EE-5E01-427C-82AF-6839D22BADC9}" destId="{B317D394-F5F0-44BF-B739-2F1795FD3038}" srcOrd="0" destOrd="0" presId="urn:microsoft.com/office/officeart/2005/8/layout/cycle6"/>
    <dgm:cxn modelId="{AFAC6ED2-F749-4CE6-9922-4C484AAB0527}" type="presParOf" srcId="{596093EE-5E01-427C-82AF-6839D22BADC9}" destId="{7AFD69B7-9C24-47F3-8484-C3B71C2EB99C}" srcOrd="1" destOrd="0" presId="urn:microsoft.com/office/officeart/2005/8/layout/cycle6"/>
    <dgm:cxn modelId="{96445287-9598-4038-BC66-9D789469472F}" type="presParOf" srcId="{596093EE-5E01-427C-82AF-6839D22BADC9}" destId="{C8F8D50F-A8FE-4768-B7EA-0A89AACAB5A4}" srcOrd="2" destOrd="0" presId="urn:microsoft.com/office/officeart/2005/8/layout/cycle6"/>
    <dgm:cxn modelId="{C5394191-566D-445F-8F2C-9D3B243A3E01}" type="presParOf" srcId="{596093EE-5E01-427C-82AF-6839D22BADC9}" destId="{EA0BA751-25EB-4675-B282-84FC3081D461}" srcOrd="3" destOrd="0" presId="urn:microsoft.com/office/officeart/2005/8/layout/cycle6"/>
    <dgm:cxn modelId="{8DE8872D-3865-4507-8AF6-7A81806C17C8}" type="presParOf" srcId="{596093EE-5E01-427C-82AF-6839D22BADC9}" destId="{2497270D-1EB4-417D-A93E-BF5C4BC663E3}" srcOrd="4" destOrd="0" presId="urn:microsoft.com/office/officeart/2005/8/layout/cycle6"/>
    <dgm:cxn modelId="{B9038966-1370-44AD-A60B-DB0DCDC0E440}" type="presParOf" srcId="{596093EE-5E01-427C-82AF-6839D22BADC9}" destId="{FAA1FEFE-A645-4125-8084-4CBF83FB819C}" srcOrd="5" destOrd="0" presId="urn:microsoft.com/office/officeart/2005/8/layout/cycle6"/>
    <dgm:cxn modelId="{C6ED10EF-1093-475F-A6D0-A6FE27549F07}" type="presParOf" srcId="{596093EE-5E01-427C-82AF-6839D22BADC9}" destId="{FE36AEA1-EEE0-4791-822F-37E22A01846D}" srcOrd="6" destOrd="0" presId="urn:microsoft.com/office/officeart/2005/8/layout/cycle6"/>
    <dgm:cxn modelId="{724FD688-C92B-444C-8578-B992133A8AA7}" type="presParOf" srcId="{596093EE-5E01-427C-82AF-6839D22BADC9}" destId="{45823908-F614-4EE9-9181-9F2CDAB3D248}" srcOrd="7" destOrd="0" presId="urn:microsoft.com/office/officeart/2005/8/layout/cycle6"/>
    <dgm:cxn modelId="{C01FE6A1-6ADA-4502-B5A2-2D4AEEE451F5}" type="presParOf" srcId="{596093EE-5E01-427C-82AF-6839D22BADC9}" destId="{33119C58-B3BB-425C-AFCD-BB78134C4251}" srcOrd="8" destOrd="0" presId="urn:microsoft.com/office/officeart/2005/8/layout/cycle6"/>
    <dgm:cxn modelId="{E40EC66E-909C-4BE9-A908-7690F0D29069}" type="presParOf" srcId="{596093EE-5E01-427C-82AF-6839D22BADC9}" destId="{4CF556AD-2D87-4967-A68F-AA19C0642814}" srcOrd="9" destOrd="0" presId="urn:microsoft.com/office/officeart/2005/8/layout/cycle6"/>
    <dgm:cxn modelId="{BA8A6DED-5152-40A1-B2CE-3D0E1816A0B5}" type="presParOf" srcId="{596093EE-5E01-427C-82AF-6839D22BADC9}" destId="{F76CD387-983D-485F-883D-B2B3E9428639}" srcOrd="10" destOrd="0" presId="urn:microsoft.com/office/officeart/2005/8/layout/cycle6"/>
    <dgm:cxn modelId="{93BBD3D4-01C7-4B09-8BBB-4EB598A7DB80}" type="presParOf" srcId="{596093EE-5E01-427C-82AF-6839D22BADC9}" destId="{9A39CBB5-E958-4C59-A465-DABB9EA74857}" srcOrd="11" destOrd="0" presId="urn:microsoft.com/office/officeart/2005/8/layout/cycle6"/>
    <dgm:cxn modelId="{5D54A9EB-7F0A-49E7-9163-F50DB8A44B8E}" type="presParOf" srcId="{596093EE-5E01-427C-82AF-6839D22BADC9}" destId="{F54728B9-04D4-4532-8D7B-C1EFA0F17EB8}" srcOrd="12" destOrd="0" presId="urn:microsoft.com/office/officeart/2005/8/layout/cycle6"/>
    <dgm:cxn modelId="{0A809690-EC37-41DB-82DA-CA927B489769}" type="presParOf" srcId="{596093EE-5E01-427C-82AF-6839D22BADC9}" destId="{85795CCA-9242-4FDB-B3F2-533938672FAA}" srcOrd="13" destOrd="0" presId="urn:microsoft.com/office/officeart/2005/8/layout/cycle6"/>
    <dgm:cxn modelId="{D8DBBC58-A540-4FE7-9F7A-DD35071E7C47}" type="presParOf" srcId="{596093EE-5E01-427C-82AF-6839D22BADC9}" destId="{7236491A-98B5-42A8-803A-5C029AF56183}" srcOrd="14" destOrd="0" presId="urn:microsoft.com/office/officeart/2005/8/layout/cycle6"/>
    <dgm:cxn modelId="{57954663-4B0A-4C55-8975-653F6FA2CB7F}" type="presParOf" srcId="{596093EE-5E01-427C-82AF-6839D22BADC9}" destId="{1C20F768-9D9E-477C-9E27-7F455423FAD1}" srcOrd="15" destOrd="0" presId="urn:microsoft.com/office/officeart/2005/8/layout/cycle6"/>
    <dgm:cxn modelId="{05756AF3-CEA0-41EC-B0F0-B51B02D359D8}" type="presParOf" srcId="{596093EE-5E01-427C-82AF-6839D22BADC9}" destId="{E4234974-4C6E-4DBC-8581-3456E222EFA1}" srcOrd="16" destOrd="0" presId="urn:microsoft.com/office/officeart/2005/8/layout/cycle6"/>
    <dgm:cxn modelId="{88454C08-573D-4BE4-AE71-46757E7B9355}" type="presParOf" srcId="{596093EE-5E01-427C-82AF-6839D22BADC9}" destId="{E376109D-A814-4D1E-8918-FAE1375FF280}" srcOrd="17" destOrd="0" presId="urn:microsoft.com/office/officeart/2005/8/layout/cycle6"/>
    <dgm:cxn modelId="{3635C8A4-44DD-42CE-9D07-2A0316E62B93}" type="presParOf" srcId="{596093EE-5E01-427C-82AF-6839D22BADC9}" destId="{E75352F7-1060-4C5A-8584-038B99322FE5}" srcOrd="18" destOrd="0" presId="urn:microsoft.com/office/officeart/2005/8/layout/cycle6"/>
    <dgm:cxn modelId="{3657CE69-96BC-4A49-8E87-87ED734CFFE4}" type="presParOf" srcId="{596093EE-5E01-427C-82AF-6839D22BADC9}" destId="{CFF6EFDD-8B9F-48AF-925D-3E947539E382}" srcOrd="19" destOrd="0" presId="urn:microsoft.com/office/officeart/2005/8/layout/cycle6"/>
    <dgm:cxn modelId="{3EE6A0CA-1E3B-4975-A15A-F9988E133787}" type="presParOf" srcId="{596093EE-5E01-427C-82AF-6839D22BADC9}" destId="{2F255796-C810-4DE3-81D3-E86F0E7E8C93}" srcOrd="20" destOrd="0" presId="urn:microsoft.com/office/officeart/2005/8/layout/cycle6"/>
    <dgm:cxn modelId="{60F145A5-DD85-4800-B236-39A0C4518A4E}" type="presParOf" srcId="{596093EE-5E01-427C-82AF-6839D22BADC9}" destId="{3ABA6542-C57B-426E-9E28-6CE514FF1258}" srcOrd="21" destOrd="0" presId="urn:microsoft.com/office/officeart/2005/8/layout/cycle6"/>
    <dgm:cxn modelId="{58B496BE-93F9-4002-A022-D7486E66A882}" type="presParOf" srcId="{596093EE-5E01-427C-82AF-6839D22BADC9}" destId="{050F9FC9-0C89-47A9-92F7-00F2D6714D0C}" srcOrd="22" destOrd="0" presId="urn:microsoft.com/office/officeart/2005/8/layout/cycle6"/>
    <dgm:cxn modelId="{E2643530-DEFB-4877-999D-498C431EFF29}" type="presParOf" srcId="{596093EE-5E01-427C-82AF-6839D22BADC9}" destId="{4D2F0065-522E-43BA-BF6E-671AEBE07831}" srcOrd="23"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F850D2-B252-485A-AB81-2CEFB86DD324}" type="doc">
      <dgm:prSet loTypeId="urn:microsoft.com/office/officeart/2008/layout/CircleAccentTimeline" loCatId="process" qsTypeId="urn:microsoft.com/office/officeart/2005/8/quickstyle/simple1" qsCatId="simple" csTypeId="urn:microsoft.com/office/officeart/2005/8/colors/accent1_3" csCatId="accent1" phldr="1"/>
      <dgm:spPr/>
    </dgm:pt>
    <dgm:pt modelId="{59E36194-457D-44A6-AB31-68CCD83E7C27}">
      <dgm:prSet phldrT="[Text]"/>
      <dgm:spPr/>
      <dgm:t>
        <a:bodyPr/>
        <a:lstStyle/>
        <a:p>
          <a:r>
            <a:rPr lang="en-US" dirty="0" smtClean="0">
              <a:latin typeface="Century Gothic" pitchFamily="34" charset="0"/>
            </a:rPr>
            <a:t>Research Development</a:t>
          </a:r>
          <a:endParaRPr lang="en-US" dirty="0">
            <a:latin typeface="Century Gothic" pitchFamily="34" charset="0"/>
          </a:endParaRPr>
        </a:p>
      </dgm:t>
    </dgm:pt>
    <dgm:pt modelId="{03CC1FE5-6353-4990-A1D2-B1BB96A1784A}" type="parTrans" cxnId="{DD4E288A-A6D5-4C4D-B7C9-0E9830614305}">
      <dgm:prSet/>
      <dgm:spPr/>
      <dgm:t>
        <a:bodyPr/>
        <a:lstStyle/>
        <a:p>
          <a:endParaRPr lang="en-US"/>
        </a:p>
      </dgm:t>
    </dgm:pt>
    <dgm:pt modelId="{54F047F7-9B8C-46AF-B2AF-6BD87AE616BE}" type="sibTrans" cxnId="{DD4E288A-A6D5-4C4D-B7C9-0E9830614305}">
      <dgm:prSet/>
      <dgm:spPr/>
      <dgm:t>
        <a:bodyPr/>
        <a:lstStyle/>
        <a:p>
          <a:endParaRPr lang="en-US"/>
        </a:p>
      </dgm:t>
    </dgm:pt>
    <dgm:pt modelId="{37793B64-F3F9-46CB-9422-2ADBD5B37BD6}">
      <dgm:prSet phldrT="[Text]"/>
      <dgm:spPr/>
      <dgm:t>
        <a:bodyPr/>
        <a:lstStyle/>
        <a:p>
          <a:r>
            <a:rPr lang="en-US" dirty="0" smtClean="0">
              <a:latin typeface="Century Gothic" pitchFamily="34" charset="0"/>
            </a:rPr>
            <a:t>Grants and Contracts Administration</a:t>
          </a:r>
          <a:endParaRPr lang="en-US" dirty="0">
            <a:latin typeface="Century Gothic" pitchFamily="34" charset="0"/>
          </a:endParaRPr>
        </a:p>
      </dgm:t>
    </dgm:pt>
    <dgm:pt modelId="{B2B56581-A28A-4407-AA51-FD6AA1AD116F}" type="parTrans" cxnId="{03CF2CDD-5516-432F-B4EC-4FB0331D0F7A}">
      <dgm:prSet/>
      <dgm:spPr/>
      <dgm:t>
        <a:bodyPr/>
        <a:lstStyle/>
        <a:p>
          <a:endParaRPr lang="en-US"/>
        </a:p>
      </dgm:t>
    </dgm:pt>
    <dgm:pt modelId="{68F5D104-E1E7-4F50-BE78-2E2686E7834D}" type="sibTrans" cxnId="{03CF2CDD-5516-432F-B4EC-4FB0331D0F7A}">
      <dgm:prSet/>
      <dgm:spPr/>
      <dgm:t>
        <a:bodyPr/>
        <a:lstStyle/>
        <a:p>
          <a:endParaRPr lang="en-US"/>
        </a:p>
      </dgm:t>
    </dgm:pt>
    <dgm:pt modelId="{5338EC06-5FD4-4228-86E0-3D0234942CBB}">
      <dgm:prSet phldrT="[Text]"/>
      <dgm:spPr/>
      <dgm:t>
        <a:bodyPr/>
        <a:lstStyle/>
        <a:p>
          <a:r>
            <a:rPr lang="en-US" dirty="0" smtClean="0">
              <a:latin typeface="Century Gothic" pitchFamily="34" charset="0"/>
            </a:rPr>
            <a:t>Regulatory Compliance</a:t>
          </a:r>
          <a:endParaRPr lang="en-US" dirty="0">
            <a:latin typeface="Century Gothic" pitchFamily="34" charset="0"/>
          </a:endParaRPr>
        </a:p>
      </dgm:t>
    </dgm:pt>
    <dgm:pt modelId="{A1EA4545-93AC-4830-ACF2-901430C0D69E}" type="parTrans" cxnId="{736C1BC6-87A4-4B3D-9438-A1BE030B8F6B}">
      <dgm:prSet/>
      <dgm:spPr/>
      <dgm:t>
        <a:bodyPr/>
        <a:lstStyle/>
        <a:p>
          <a:endParaRPr lang="en-US"/>
        </a:p>
      </dgm:t>
    </dgm:pt>
    <dgm:pt modelId="{A7ED6AA0-B84C-4489-8877-3586BFD33F4C}" type="sibTrans" cxnId="{736C1BC6-87A4-4B3D-9438-A1BE030B8F6B}">
      <dgm:prSet/>
      <dgm:spPr/>
      <dgm:t>
        <a:bodyPr/>
        <a:lstStyle/>
        <a:p>
          <a:endParaRPr lang="en-US"/>
        </a:p>
      </dgm:t>
    </dgm:pt>
    <dgm:pt modelId="{A261D5FE-AEDA-4A45-8A2B-08E491697A1D}">
      <dgm:prSet phldrT="[Text]"/>
      <dgm:spPr/>
      <dgm:t>
        <a:bodyPr/>
        <a:lstStyle/>
        <a:p>
          <a:r>
            <a:rPr lang="en-US" dirty="0" smtClean="0">
              <a:latin typeface="Century Gothic" pitchFamily="34" charset="0"/>
            </a:rPr>
            <a:t>Institutional Policies &amp; Procedures</a:t>
          </a:r>
          <a:endParaRPr lang="en-US" dirty="0">
            <a:latin typeface="Century Gothic" pitchFamily="34" charset="0"/>
          </a:endParaRPr>
        </a:p>
      </dgm:t>
    </dgm:pt>
    <dgm:pt modelId="{8741E502-7723-4E19-A797-FBADA9BF51C6}" type="parTrans" cxnId="{FAB95C84-5554-4F11-8E8F-AD02DA50604F}">
      <dgm:prSet/>
      <dgm:spPr/>
      <dgm:t>
        <a:bodyPr/>
        <a:lstStyle/>
        <a:p>
          <a:endParaRPr lang="en-US"/>
        </a:p>
      </dgm:t>
    </dgm:pt>
    <dgm:pt modelId="{EB7AB83E-AE62-4203-9CFF-9306A1E83A52}" type="sibTrans" cxnId="{FAB95C84-5554-4F11-8E8F-AD02DA50604F}">
      <dgm:prSet/>
      <dgm:spPr/>
      <dgm:t>
        <a:bodyPr/>
        <a:lstStyle/>
        <a:p>
          <a:endParaRPr lang="en-US"/>
        </a:p>
      </dgm:t>
    </dgm:pt>
    <dgm:pt modelId="{A590D8C8-C5BF-4966-91CF-37DF0B9A7378}">
      <dgm:prSet phldrT="[Text]"/>
      <dgm:spPr/>
      <dgm:t>
        <a:bodyPr/>
        <a:lstStyle/>
        <a:p>
          <a:r>
            <a:rPr lang="en-US" dirty="0" smtClean="0">
              <a:latin typeface="Century Gothic" pitchFamily="34" charset="0"/>
            </a:rPr>
            <a:t>Commercialization</a:t>
          </a:r>
          <a:endParaRPr lang="en-US" dirty="0">
            <a:latin typeface="Century Gothic" pitchFamily="34" charset="0"/>
          </a:endParaRPr>
        </a:p>
      </dgm:t>
    </dgm:pt>
    <dgm:pt modelId="{1C794270-EFE1-4A4F-A12B-D71F6B54F54D}" type="parTrans" cxnId="{25D5F812-A94E-4980-9F5A-6B389421E3A6}">
      <dgm:prSet/>
      <dgm:spPr/>
      <dgm:t>
        <a:bodyPr/>
        <a:lstStyle/>
        <a:p>
          <a:endParaRPr lang="en-US"/>
        </a:p>
      </dgm:t>
    </dgm:pt>
    <dgm:pt modelId="{9346E3CF-838F-4C32-88FF-25D3416F4E18}" type="sibTrans" cxnId="{25D5F812-A94E-4980-9F5A-6B389421E3A6}">
      <dgm:prSet/>
      <dgm:spPr/>
      <dgm:t>
        <a:bodyPr/>
        <a:lstStyle/>
        <a:p>
          <a:endParaRPr lang="en-US"/>
        </a:p>
      </dgm:t>
    </dgm:pt>
    <dgm:pt modelId="{663C62B1-81F3-4466-BF1B-51F5860E514C}">
      <dgm:prSet phldrT="[Text]"/>
      <dgm:spPr/>
      <dgm:t>
        <a:bodyPr/>
        <a:lstStyle/>
        <a:p>
          <a:r>
            <a:rPr lang="en-US" dirty="0" smtClean="0">
              <a:latin typeface="Century Gothic" pitchFamily="34" charset="0"/>
            </a:rPr>
            <a:t>Economic Development</a:t>
          </a:r>
          <a:endParaRPr lang="en-US" dirty="0">
            <a:latin typeface="Century Gothic" pitchFamily="34" charset="0"/>
          </a:endParaRPr>
        </a:p>
      </dgm:t>
    </dgm:pt>
    <dgm:pt modelId="{DDDB6136-138A-412B-AFA4-0F8A3C2ABEB8}" type="parTrans" cxnId="{A12707D5-E045-43BA-B009-ABBD5DB6D706}">
      <dgm:prSet/>
      <dgm:spPr/>
      <dgm:t>
        <a:bodyPr/>
        <a:lstStyle/>
        <a:p>
          <a:endParaRPr lang="en-US"/>
        </a:p>
      </dgm:t>
    </dgm:pt>
    <dgm:pt modelId="{5438D3E8-4338-4544-8456-4C561ADDC71E}" type="sibTrans" cxnId="{A12707D5-E045-43BA-B009-ABBD5DB6D706}">
      <dgm:prSet/>
      <dgm:spPr/>
      <dgm:t>
        <a:bodyPr/>
        <a:lstStyle/>
        <a:p>
          <a:endParaRPr lang="en-US"/>
        </a:p>
      </dgm:t>
    </dgm:pt>
    <dgm:pt modelId="{80E3875F-195E-4A85-8404-62192BB8C799}" type="pres">
      <dgm:prSet presAssocID="{AAF850D2-B252-485A-AB81-2CEFB86DD324}" presName="Name0" presStyleCnt="0">
        <dgm:presLayoutVars>
          <dgm:dir/>
        </dgm:presLayoutVars>
      </dgm:prSet>
      <dgm:spPr/>
    </dgm:pt>
    <dgm:pt modelId="{389919F3-2B84-40DB-B40C-E63C532584EA}" type="pres">
      <dgm:prSet presAssocID="{59E36194-457D-44A6-AB31-68CCD83E7C27}" presName="parComposite" presStyleCnt="0"/>
      <dgm:spPr/>
    </dgm:pt>
    <dgm:pt modelId="{128D5048-4EAF-4CA6-B57E-3B71FF64B04D}" type="pres">
      <dgm:prSet presAssocID="{59E36194-457D-44A6-AB31-68CCD83E7C27}" presName="parBigCircle" presStyleLbl="node0" presStyleIdx="0" presStyleCnt="6"/>
      <dgm:spPr/>
    </dgm:pt>
    <dgm:pt modelId="{3B1699A8-7892-4CBD-A324-CF15DB8BEAD0}" type="pres">
      <dgm:prSet presAssocID="{59E36194-457D-44A6-AB31-68CCD83E7C27}" presName="parTx" presStyleLbl="revTx" presStyleIdx="0" presStyleCnt="6"/>
      <dgm:spPr/>
      <dgm:t>
        <a:bodyPr/>
        <a:lstStyle/>
        <a:p>
          <a:endParaRPr lang="en-US"/>
        </a:p>
      </dgm:t>
    </dgm:pt>
    <dgm:pt modelId="{4EACE93B-CC23-4581-9806-8DFA9C8CFE3E}" type="pres">
      <dgm:prSet presAssocID="{59E36194-457D-44A6-AB31-68CCD83E7C27}" presName="bSpace" presStyleCnt="0"/>
      <dgm:spPr/>
    </dgm:pt>
    <dgm:pt modelId="{FA5AAF53-2F51-46BE-8181-71B4F76D7BF6}" type="pres">
      <dgm:prSet presAssocID="{59E36194-457D-44A6-AB31-68CCD83E7C27}" presName="parBackupNorm" presStyleCnt="0"/>
      <dgm:spPr/>
    </dgm:pt>
    <dgm:pt modelId="{F7ECD197-8D8A-4394-B430-B15771D4FA22}" type="pres">
      <dgm:prSet presAssocID="{54F047F7-9B8C-46AF-B2AF-6BD87AE616BE}" presName="parSpace" presStyleCnt="0"/>
      <dgm:spPr/>
    </dgm:pt>
    <dgm:pt modelId="{E8428144-6695-4040-BC88-E04F2A91802A}" type="pres">
      <dgm:prSet presAssocID="{37793B64-F3F9-46CB-9422-2ADBD5B37BD6}" presName="parComposite" presStyleCnt="0"/>
      <dgm:spPr/>
    </dgm:pt>
    <dgm:pt modelId="{8861F981-6C8F-4FBE-904E-7BF06F224310}" type="pres">
      <dgm:prSet presAssocID="{37793B64-F3F9-46CB-9422-2ADBD5B37BD6}" presName="parBigCircle" presStyleLbl="node0" presStyleIdx="1" presStyleCnt="6"/>
      <dgm:spPr/>
    </dgm:pt>
    <dgm:pt modelId="{86A04980-594A-4416-8C6E-8731996457C0}" type="pres">
      <dgm:prSet presAssocID="{37793B64-F3F9-46CB-9422-2ADBD5B37BD6}" presName="parTx" presStyleLbl="revTx" presStyleIdx="1" presStyleCnt="6"/>
      <dgm:spPr/>
      <dgm:t>
        <a:bodyPr/>
        <a:lstStyle/>
        <a:p>
          <a:endParaRPr lang="en-US"/>
        </a:p>
      </dgm:t>
    </dgm:pt>
    <dgm:pt modelId="{7BDC2908-D04A-4E83-B053-932F910AE1C9}" type="pres">
      <dgm:prSet presAssocID="{37793B64-F3F9-46CB-9422-2ADBD5B37BD6}" presName="bSpace" presStyleCnt="0"/>
      <dgm:spPr/>
    </dgm:pt>
    <dgm:pt modelId="{512CBD3B-DB83-4526-91E6-BC2C1DC023BF}" type="pres">
      <dgm:prSet presAssocID="{37793B64-F3F9-46CB-9422-2ADBD5B37BD6}" presName="parBackupNorm" presStyleCnt="0"/>
      <dgm:spPr/>
    </dgm:pt>
    <dgm:pt modelId="{8BB90B6F-FE5E-4136-8729-AFDA6EDA8286}" type="pres">
      <dgm:prSet presAssocID="{68F5D104-E1E7-4F50-BE78-2E2686E7834D}" presName="parSpace" presStyleCnt="0"/>
      <dgm:spPr/>
    </dgm:pt>
    <dgm:pt modelId="{B07DE8F3-0B71-4445-97E1-E3040168798F}" type="pres">
      <dgm:prSet presAssocID="{5338EC06-5FD4-4228-86E0-3D0234942CBB}" presName="parComposite" presStyleCnt="0"/>
      <dgm:spPr/>
    </dgm:pt>
    <dgm:pt modelId="{BD050B8B-868C-49CA-BAC9-D4239A121F62}" type="pres">
      <dgm:prSet presAssocID="{5338EC06-5FD4-4228-86E0-3D0234942CBB}" presName="parBigCircle" presStyleLbl="node0" presStyleIdx="2" presStyleCnt="6"/>
      <dgm:spPr/>
    </dgm:pt>
    <dgm:pt modelId="{D3D38997-F4AA-4FCF-BDEA-7D3907609FBB}" type="pres">
      <dgm:prSet presAssocID="{5338EC06-5FD4-4228-86E0-3D0234942CBB}" presName="parTx" presStyleLbl="revTx" presStyleIdx="2" presStyleCnt="6"/>
      <dgm:spPr/>
      <dgm:t>
        <a:bodyPr/>
        <a:lstStyle/>
        <a:p>
          <a:endParaRPr lang="en-US"/>
        </a:p>
      </dgm:t>
    </dgm:pt>
    <dgm:pt modelId="{6EF5DB36-08A9-4A09-A994-B3D422EDBEE8}" type="pres">
      <dgm:prSet presAssocID="{5338EC06-5FD4-4228-86E0-3D0234942CBB}" presName="bSpace" presStyleCnt="0"/>
      <dgm:spPr/>
    </dgm:pt>
    <dgm:pt modelId="{C19507AB-ECAC-487A-B1DC-71653AC1266B}" type="pres">
      <dgm:prSet presAssocID="{5338EC06-5FD4-4228-86E0-3D0234942CBB}" presName="parBackupNorm" presStyleCnt="0"/>
      <dgm:spPr/>
    </dgm:pt>
    <dgm:pt modelId="{27EDFFA7-C94F-459A-8842-C4E8F88BE4B1}" type="pres">
      <dgm:prSet presAssocID="{A7ED6AA0-B84C-4489-8877-3586BFD33F4C}" presName="parSpace" presStyleCnt="0"/>
      <dgm:spPr/>
    </dgm:pt>
    <dgm:pt modelId="{CF1524F8-81AA-443B-89ED-DE9BCD4D812F}" type="pres">
      <dgm:prSet presAssocID="{A261D5FE-AEDA-4A45-8A2B-08E491697A1D}" presName="parComposite" presStyleCnt="0"/>
      <dgm:spPr/>
    </dgm:pt>
    <dgm:pt modelId="{E5F5D955-6BD7-4D5C-9395-B9D594BD3742}" type="pres">
      <dgm:prSet presAssocID="{A261D5FE-AEDA-4A45-8A2B-08E491697A1D}" presName="parBigCircle" presStyleLbl="node0" presStyleIdx="3" presStyleCnt="6"/>
      <dgm:spPr/>
    </dgm:pt>
    <dgm:pt modelId="{CBEE79E9-6CC2-44B0-8E78-C554C6EBF074}" type="pres">
      <dgm:prSet presAssocID="{A261D5FE-AEDA-4A45-8A2B-08E491697A1D}" presName="parTx" presStyleLbl="revTx" presStyleIdx="3" presStyleCnt="6"/>
      <dgm:spPr/>
      <dgm:t>
        <a:bodyPr/>
        <a:lstStyle/>
        <a:p>
          <a:endParaRPr lang="en-US"/>
        </a:p>
      </dgm:t>
    </dgm:pt>
    <dgm:pt modelId="{AD7A18E6-B29D-4F21-B7FB-4BC62CE4625D}" type="pres">
      <dgm:prSet presAssocID="{A261D5FE-AEDA-4A45-8A2B-08E491697A1D}" presName="bSpace" presStyleCnt="0"/>
      <dgm:spPr/>
    </dgm:pt>
    <dgm:pt modelId="{EFB47454-DDCA-48DF-9847-C6F50926680C}" type="pres">
      <dgm:prSet presAssocID="{A261D5FE-AEDA-4A45-8A2B-08E491697A1D}" presName="parBackupNorm" presStyleCnt="0"/>
      <dgm:spPr/>
    </dgm:pt>
    <dgm:pt modelId="{0874DC05-6837-47E9-9229-15728C24F469}" type="pres">
      <dgm:prSet presAssocID="{EB7AB83E-AE62-4203-9CFF-9306A1E83A52}" presName="parSpace" presStyleCnt="0"/>
      <dgm:spPr/>
    </dgm:pt>
    <dgm:pt modelId="{D62F7BE7-915D-4ABC-8A9D-034D48D56D53}" type="pres">
      <dgm:prSet presAssocID="{A590D8C8-C5BF-4966-91CF-37DF0B9A7378}" presName="parComposite" presStyleCnt="0"/>
      <dgm:spPr/>
    </dgm:pt>
    <dgm:pt modelId="{3CD503AC-CCC5-49F7-9AF7-3AD5DA99C863}" type="pres">
      <dgm:prSet presAssocID="{A590D8C8-C5BF-4966-91CF-37DF0B9A7378}" presName="parBigCircle" presStyleLbl="node0" presStyleIdx="4" presStyleCnt="6"/>
      <dgm:spPr/>
    </dgm:pt>
    <dgm:pt modelId="{CBBA0CFF-60A8-4787-998D-F1C5F1E82E0E}" type="pres">
      <dgm:prSet presAssocID="{A590D8C8-C5BF-4966-91CF-37DF0B9A7378}" presName="parTx" presStyleLbl="revTx" presStyleIdx="4" presStyleCnt="6"/>
      <dgm:spPr/>
      <dgm:t>
        <a:bodyPr/>
        <a:lstStyle/>
        <a:p>
          <a:endParaRPr lang="en-US"/>
        </a:p>
      </dgm:t>
    </dgm:pt>
    <dgm:pt modelId="{B96551A5-7662-405D-BB0E-FC77A082B6A6}" type="pres">
      <dgm:prSet presAssocID="{A590D8C8-C5BF-4966-91CF-37DF0B9A7378}" presName="bSpace" presStyleCnt="0"/>
      <dgm:spPr/>
    </dgm:pt>
    <dgm:pt modelId="{3784181E-637C-4B16-9209-59EEE83688B6}" type="pres">
      <dgm:prSet presAssocID="{A590D8C8-C5BF-4966-91CF-37DF0B9A7378}" presName="parBackupNorm" presStyleCnt="0"/>
      <dgm:spPr/>
    </dgm:pt>
    <dgm:pt modelId="{4E1B1D3F-4404-4DB6-A443-8CE5FBE0AE6C}" type="pres">
      <dgm:prSet presAssocID="{9346E3CF-838F-4C32-88FF-25D3416F4E18}" presName="parSpace" presStyleCnt="0"/>
      <dgm:spPr/>
    </dgm:pt>
    <dgm:pt modelId="{59620A0B-A0FC-400D-91AA-33BD01B9156E}" type="pres">
      <dgm:prSet presAssocID="{663C62B1-81F3-4466-BF1B-51F5860E514C}" presName="parComposite" presStyleCnt="0"/>
      <dgm:spPr/>
    </dgm:pt>
    <dgm:pt modelId="{24E1DC7B-71F2-4446-8D6A-153F1E9453B3}" type="pres">
      <dgm:prSet presAssocID="{663C62B1-81F3-4466-BF1B-51F5860E514C}" presName="parBigCircle" presStyleLbl="node0" presStyleIdx="5" presStyleCnt="6"/>
      <dgm:spPr/>
    </dgm:pt>
    <dgm:pt modelId="{DF08144E-9830-425B-8C71-55C82033BF21}" type="pres">
      <dgm:prSet presAssocID="{663C62B1-81F3-4466-BF1B-51F5860E514C}" presName="parTx" presStyleLbl="revTx" presStyleIdx="5" presStyleCnt="6"/>
      <dgm:spPr/>
      <dgm:t>
        <a:bodyPr/>
        <a:lstStyle/>
        <a:p>
          <a:endParaRPr lang="en-US"/>
        </a:p>
      </dgm:t>
    </dgm:pt>
    <dgm:pt modelId="{730B93D2-AF57-45A7-AAE3-396DF1914BFD}" type="pres">
      <dgm:prSet presAssocID="{663C62B1-81F3-4466-BF1B-51F5860E514C}" presName="bSpace" presStyleCnt="0"/>
      <dgm:spPr/>
    </dgm:pt>
    <dgm:pt modelId="{77892BF6-5AAA-489D-9DDA-77CB54294C4A}" type="pres">
      <dgm:prSet presAssocID="{663C62B1-81F3-4466-BF1B-51F5860E514C}" presName="parBackupNorm" presStyleCnt="0"/>
      <dgm:spPr/>
    </dgm:pt>
    <dgm:pt modelId="{E19AEA95-BFC1-4A17-81CF-6C4A412E5B29}" type="pres">
      <dgm:prSet presAssocID="{5438D3E8-4338-4544-8456-4C561ADDC71E}" presName="parSpace" presStyleCnt="0"/>
      <dgm:spPr/>
    </dgm:pt>
  </dgm:ptLst>
  <dgm:cxnLst>
    <dgm:cxn modelId="{DD4E288A-A6D5-4C4D-B7C9-0E9830614305}" srcId="{AAF850D2-B252-485A-AB81-2CEFB86DD324}" destId="{59E36194-457D-44A6-AB31-68CCD83E7C27}" srcOrd="0" destOrd="0" parTransId="{03CC1FE5-6353-4990-A1D2-B1BB96A1784A}" sibTransId="{54F047F7-9B8C-46AF-B2AF-6BD87AE616BE}"/>
    <dgm:cxn modelId="{8AD3E83E-A6AB-4C6A-AFEB-A8AF0164417F}" type="presOf" srcId="{59E36194-457D-44A6-AB31-68CCD83E7C27}" destId="{3B1699A8-7892-4CBD-A324-CF15DB8BEAD0}" srcOrd="0" destOrd="0" presId="urn:microsoft.com/office/officeart/2008/layout/CircleAccentTimeline"/>
    <dgm:cxn modelId="{36AC5F55-34AC-4D3C-A3CE-58141BA71353}" type="presOf" srcId="{663C62B1-81F3-4466-BF1B-51F5860E514C}" destId="{DF08144E-9830-425B-8C71-55C82033BF21}" srcOrd="0" destOrd="0" presId="urn:microsoft.com/office/officeart/2008/layout/CircleAccentTimeline"/>
    <dgm:cxn modelId="{25882588-D8CF-4C6E-870E-519FAD68C8FB}" type="presOf" srcId="{5338EC06-5FD4-4228-86E0-3D0234942CBB}" destId="{D3D38997-F4AA-4FCF-BDEA-7D3907609FBB}" srcOrd="0" destOrd="0" presId="urn:microsoft.com/office/officeart/2008/layout/CircleAccentTimeline"/>
    <dgm:cxn modelId="{A12707D5-E045-43BA-B009-ABBD5DB6D706}" srcId="{AAF850D2-B252-485A-AB81-2CEFB86DD324}" destId="{663C62B1-81F3-4466-BF1B-51F5860E514C}" srcOrd="5" destOrd="0" parTransId="{DDDB6136-138A-412B-AFA4-0F8A3C2ABEB8}" sibTransId="{5438D3E8-4338-4544-8456-4C561ADDC71E}"/>
    <dgm:cxn modelId="{1BBC320C-29FF-44EB-A399-E0BF9CEC9566}" type="presOf" srcId="{37793B64-F3F9-46CB-9422-2ADBD5B37BD6}" destId="{86A04980-594A-4416-8C6E-8731996457C0}" srcOrd="0" destOrd="0" presId="urn:microsoft.com/office/officeart/2008/layout/CircleAccentTimeline"/>
    <dgm:cxn modelId="{FAB95C84-5554-4F11-8E8F-AD02DA50604F}" srcId="{AAF850D2-B252-485A-AB81-2CEFB86DD324}" destId="{A261D5FE-AEDA-4A45-8A2B-08E491697A1D}" srcOrd="3" destOrd="0" parTransId="{8741E502-7723-4E19-A797-FBADA9BF51C6}" sibTransId="{EB7AB83E-AE62-4203-9CFF-9306A1E83A52}"/>
    <dgm:cxn modelId="{736C1BC6-87A4-4B3D-9438-A1BE030B8F6B}" srcId="{AAF850D2-B252-485A-AB81-2CEFB86DD324}" destId="{5338EC06-5FD4-4228-86E0-3D0234942CBB}" srcOrd="2" destOrd="0" parTransId="{A1EA4545-93AC-4830-ACF2-901430C0D69E}" sibTransId="{A7ED6AA0-B84C-4489-8877-3586BFD33F4C}"/>
    <dgm:cxn modelId="{B677AE2A-B0FC-4B6D-8258-D7560F56F99C}" type="presOf" srcId="{A590D8C8-C5BF-4966-91CF-37DF0B9A7378}" destId="{CBBA0CFF-60A8-4787-998D-F1C5F1E82E0E}" srcOrd="0" destOrd="0" presId="urn:microsoft.com/office/officeart/2008/layout/CircleAccentTimeline"/>
    <dgm:cxn modelId="{25D5F812-A94E-4980-9F5A-6B389421E3A6}" srcId="{AAF850D2-B252-485A-AB81-2CEFB86DD324}" destId="{A590D8C8-C5BF-4966-91CF-37DF0B9A7378}" srcOrd="4" destOrd="0" parTransId="{1C794270-EFE1-4A4F-A12B-D71F6B54F54D}" sibTransId="{9346E3CF-838F-4C32-88FF-25D3416F4E18}"/>
    <dgm:cxn modelId="{F2258307-0C6C-4398-8C84-449C5796E707}" type="presOf" srcId="{AAF850D2-B252-485A-AB81-2CEFB86DD324}" destId="{80E3875F-195E-4A85-8404-62192BB8C799}" srcOrd="0" destOrd="0" presId="urn:microsoft.com/office/officeart/2008/layout/CircleAccentTimeline"/>
    <dgm:cxn modelId="{5331EDEF-A84D-4DEC-B08E-C70083CD184D}" type="presOf" srcId="{A261D5FE-AEDA-4A45-8A2B-08E491697A1D}" destId="{CBEE79E9-6CC2-44B0-8E78-C554C6EBF074}" srcOrd="0" destOrd="0" presId="urn:microsoft.com/office/officeart/2008/layout/CircleAccentTimeline"/>
    <dgm:cxn modelId="{03CF2CDD-5516-432F-B4EC-4FB0331D0F7A}" srcId="{AAF850D2-B252-485A-AB81-2CEFB86DD324}" destId="{37793B64-F3F9-46CB-9422-2ADBD5B37BD6}" srcOrd="1" destOrd="0" parTransId="{B2B56581-A28A-4407-AA51-FD6AA1AD116F}" sibTransId="{68F5D104-E1E7-4F50-BE78-2E2686E7834D}"/>
    <dgm:cxn modelId="{EABB9820-64A3-48AB-ACA7-A226B78052CE}" type="presParOf" srcId="{80E3875F-195E-4A85-8404-62192BB8C799}" destId="{389919F3-2B84-40DB-B40C-E63C532584EA}" srcOrd="0" destOrd="0" presId="urn:microsoft.com/office/officeart/2008/layout/CircleAccentTimeline"/>
    <dgm:cxn modelId="{1387B86C-8EEC-40B1-A133-9352A388953D}" type="presParOf" srcId="{389919F3-2B84-40DB-B40C-E63C532584EA}" destId="{128D5048-4EAF-4CA6-B57E-3B71FF64B04D}" srcOrd="0" destOrd="0" presId="urn:microsoft.com/office/officeart/2008/layout/CircleAccentTimeline"/>
    <dgm:cxn modelId="{76FA5966-EE74-4119-AF15-131E161E838B}" type="presParOf" srcId="{389919F3-2B84-40DB-B40C-E63C532584EA}" destId="{3B1699A8-7892-4CBD-A324-CF15DB8BEAD0}" srcOrd="1" destOrd="0" presId="urn:microsoft.com/office/officeart/2008/layout/CircleAccentTimeline"/>
    <dgm:cxn modelId="{5C0ABEF2-EC42-4BCA-99B0-71319B174579}" type="presParOf" srcId="{389919F3-2B84-40DB-B40C-E63C532584EA}" destId="{4EACE93B-CC23-4581-9806-8DFA9C8CFE3E}" srcOrd="2" destOrd="0" presId="urn:microsoft.com/office/officeart/2008/layout/CircleAccentTimeline"/>
    <dgm:cxn modelId="{55BB4048-71EB-4C4B-9E63-8494AF67CBC1}" type="presParOf" srcId="{80E3875F-195E-4A85-8404-62192BB8C799}" destId="{FA5AAF53-2F51-46BE-8181-71B4F76D7BF6}" srcOrd="1" destOrd="0" presId="urn:microsoft.com/office/officeart/2008/layout/CircleAccentTimeline"/>
    <dgm:cxn modelId="{49D51EB3-AE03-4AE2-8B2A-5EC16EB4DC38}" type="presParOf" srcId="{80E3875F-195E-4A85-8404-62192BB8C799}" destId="{F7ECD197-8D8A-4394-B430-B15771D4FA22}" srcOrd="2" destOrd="0" presId="urn:microsoft.com/office/officeart/2008/layout/CircleAccentTimeline"/>
    <dgm:cxn modelId="{D29FCC13-A60F-4DDA-A7B6-AB1A581F0640}" type="presParOf" srcId="{80E3875F-195E-4A85-8404-62192BB8C799}" destId="{E8428144-6695-4040-BC88-E04F2A91802A}" srcOrd="3" destOrd="0" presId="urn:microsoft.com/office/officeart/2008/layout/CircleAccentTimeline"/>
    <dgm:cxn modelId="{BEB6DBF0-58E9-4517-984E-C11E8AC057D8}" type="presParOf" srcId="{E8428144-6695-4040-BC88-E04F2A91802A}" destId="{8861F981-6C8F-4FBE-904E-7BF06F224310}" srcOrd="0" destOrd="0" presId="urn:microsoft.com/office/officeart/2008/layout/CircleAccentTimeline"/>
    <dgm:cxn modelId="{28F25CAB-C85C-4069-8FF5-20CA2E0F6A17}" type="presParOf" srcId="{E8428144-6695-4040-BC88-E04F2A91802A}" destId="{86A04980-594A-4416-8C6E-8731996457C0}" srcOrd="1" destOrd="0" presId="urn:microsoft.com/office/officeart/2008/layout/CircleAccentTimeline"/>
    <dgm:cxn modelId="{CED1D295-AF64-4704-A4BD-A49864119CFB}" type="presParOf" srcId="{E8428144-6695-4040-BC88-E04F2A91802A}" destId="{7BDC2908-D04A-4E83-B053-932F910AE1C9}" srcOrd="2" destOrd="0" presId="urn:microsoft.com/office/officeart/2008/layout/CircleAccentTimeline"/>
    <dgm:cxn modelId="{04C20381-E19F-45E7-A2C0-D8601ADE3ADE}" type="presParOf" srcId="{80E3875F-195E-4A85-8404-62192BB8C799}" destId="{512CBD3B-DB83-4526-91E6-BC2C1DC023BF}" srcOrd="4" destOrd="0" presId="urn:microsoft.com/office/officeart/2008/layout/CircleAccentTimeline"/>
    <dgm:cxn modelId="{CEBB5FE5-5AA4-4BD8-814B-7764EF2C6C7C}" type="presParOf" srcId="{80E3875F-195E-4A85-8404-62192BB8C799}" destId="{8BB90B6F-FE5E-4136-8729-AFDA6EDA8286}" srcOrd="5" destOrd="0" presId="urn:microsoft.com/office/officeart/2008/layout/CircleAccentTimeline"/>
    <dgm:cxn modelId="{6F633A15-DBDC-4729-8AF8-CD78ABE7C286}" type="presParOf" srcId="{80E3875F-195E-4A85-8404-62192BB8C799}" destId="{B07DE8F3-0B71-4445-97E1-E3040168798F}" srcOrd="6" destOrd="0" presId="urn:microsoft.com/office/officeart/2008/layout/CircleAccentTimeline"/>
    <dgm:cxn modelId="{92545633-F94B-48A0-8CA3-053937084E36}" type="presParOf" srcId="{B07DE8F3-0B71-4445-97E1-E3040168798F}" destId="{BD050B8B-868C-49CA-BAC9-D4239A121F62}" srcOrd="0" destOrd="0" presId="urn:microsoft.com/office/officeart/2008/layout/CircleAccentTimeline"/>
    <dgm:cxn modelId="{2375551E-6555-4A4F-9579-876F78FAFEAE}" type="presParOf" srcId="{B07DE8F3-0B71-4445-97E1-E3040168798F}" destId="{D3D38997-F4AA-4FCF-BDEA-7D3907609FBB}" srcOrd="1" destOrd="0" presId="urn:microsoft.com/office/officeart/2008/layout/CircleAccentTimeline"/>
    <dgm:cxn modelId="{7C52591F-BE2F-4555-BAC7-D4E00660B556}" type="presParOf" srcId="{B07DE8F3-0B71-4445-97E1-E3040168798F}" destId="{6EF5DB36-08A9-4A09-A994-B3D422EDBEE8}" srcOrd="2" destOrd="0" presId="urn:microsoft.com/office/officeart/2008/layout/CircleAccentTimeline"/>
    <dgm:cxn modelId="{B9143CC9-A77B-41AD-A684-19A845CB3CCF}" type="presParOf" srcId="{80E3875F-195E-4A85-8404-62192BB8C799}" destId="{C19507AB-ECAC-487A-B1DC-71653AC1266B}" srcOrd="7" destOrd="0" presId="urn:microsoft.com/office/officeart/2008/layout/CircleAccentTimeline"/>
    <dgm:cxn modelId="{4D823375-D5B8-4A31-A538-F58A0457362B}" type="presParOf" srcId="{80E3875F-195E-4A85-8404-62192BB8C799}" destId="{27EDFFA7-C94F-459A-8842-C4E8F88BE4B1}" srcOrd="8" destOrd="0" presId="urn:microsoft.com/office/officeart/2008/layout/CircleAccentTimeline"/>
    <dgm:cxn modelId="{4FA22A3C-D468-4EA2-B721-927E689A1540}" type="presParOf" srcId="{80E3875F-195E-4A85-8404-62192BB8C799}" destId="{CF1524F8-81AA-443B-89ED-DE9BCD4D812F}" srcOrd="9" destOrd="0" presId="urn:microsoft.com/office/officeart/2008/layout/CircleAccentTimeline"/>
    <dgm:cxn modelId="{7DB877F9-4F9C-4D58-9161-260507398FF9}" type="presParOf" srcId="{CF1524F8-81AA-443B-89ED-DE9BCD4D812F}" destId="{E5F5D955-6BD7-4D5C-9395-B9D594BD3742}" srcOrd="0" destOrd="0" presId="urn:microsoft.com/office/officeart/2008/layout/CircleAccentTimeline"/>
    <dgm:cxn modelId="{76846E0B-3C0F-499A-9660-9B3B8A82E9F7}" type="presParOf" srcId="{CF1524F8-81AA-443B-89ED-DE9BCD4D812F}" destId="{CBEE79E9-6CC2-44B0-8E78-C554C6EBF074}" srcOrd="1" destOrd="0" presId="urn:microsoft.com/office/officeart/2008/layout/CircleAccentTimeline"/>
    <dgm:cxn modelId="{371820FA-03DD-4532-B445-54CE069D4B0B}" type="presParOf" srcId="{CF1524F8-81AA-443B-89ED-DE9BCD4D812F}" destId="{AD7A18E6-B29D-4F21-B7FB-4BC62CE4625D}" srcOrd="2" destOrd="0" presId="urn:microsoft.com/office/officeart/2008/layout/CircleAccentTimeline"/>
    <dgm:cxn modelId="{C6A537CC-CBDD-4982-8A9A-FBB0CA1E4532}" type="presParOf" srcId="{80E3875F-195E-4A85-8404-62192BB8C799}" destId="{EFB47454-DDCA-48DF-9847-C6F50926680C}" srcOrd="10" destOrd="0" presId="urn:microsoft.com/office/officeart/2008/layout/CircleAccentTimeline"/>
    <dgm:cxn modelId="{3FAA5C82-CF48-4DC9-8F06-F353643601B9}" type="presParOf" srcId="{80E3875F-195E-4A85-8404-62192BB8C799}" destId="{0874DC05-6837-47E9-9229-15728C24F469}" srcOrd="11" destOrd="0" presId="urn:microsoft.com/office/officeart/2008/layout/CircleAccentTimeline"/>
    <dgm:cxn modelId="{A0728B23-73A1-4655-BF18-5E8EA10F0AF3}" type="presParOf" srcId="{80E3875F-195E-4A85-8404-62192BB8C799}" destId="{D62F7BE7-915D-4ABC-8A9D-034D48D56D53}" srcOrd="12" destOrd="0" presId="urn:microsoft.com/office/officeart/2008/layout/CircleAccentTimeline"/>
    <dgm:cxn modelId="{46EACCD1-D6A1-4F21-8DC3-2590486C711F}" type="presParOf" srcId="{D62F7BE7-915D-4ABC-8A9D-034D48D56D53}" destId="{3CD503AC-CCC5-49F7-9AF7-3AD5DA99C863}" srcOrd="0" destOrd="0" presId="urn:microsoft.com/office/officeart/2008/layout/CircleAccentTimeline"/>
    <dgm:cxn modelId="{B5C70814-1B03-4E07-9065-0F776FD8BAAA}" type="presParOf" srcId="{D62F7BE7-915D-4ABC-8A9D-034D48D56D53}" destId="{CBBA0CFF-60A8-4787-998D-F1C5F1E82E0E}" srcOrd="1" destOrd="0" presId="urn:microsoft.com/office/officeart/2008/layout/CircleAccentTimeline"/>
    <dgm:cxn modelId="{146A0D4B-5DB8-4C87-8E5C-6A677433EA9E}" type="presParOf" srcId="{D62F7BE7-915D-4ABC-8A9D-034D48D56D53}" destId="{B96551A5-7662-405D-BB0E-FC77A082B6A6}" srcOrd="2" destOrd="0" presId="urn:microsoft.com/office/officeart/2008/layout/CircleAccentTimeline"/>
    <dgm:cxn modelId="{6BF945B5-3118-419F-BA03-591D58D9DCFD}" type="presParOf" srcId="{80E3875F-195E-4A85-8404-62192BB8C799}" destId="{3784181E-637C-4B16-9209-59EEE83688B6}" srcOrd="13" destOrd="0" presId="urn:microsoft.com/office/officeart/2008/layout/CircleAccentTimeline"/>
    <dgm:cxn modelId="{5DE6DA1B-A644-474B-8EE5-8AE1694BA8DC}" type="presParOf" srcId="{80E3875F-195E-4A85-8404-62192BB8C799}" destId="{4E1B1D3F-4404-4DB6-A443-8CE5FBE0AE6C}" srcOrd="14" destOrd="0" presId="urn:microsoft.com/office/officeart/2008/layout/CircleAccentTimeline"/>
    <dgm:cxn modelId="{93BE753C-73AF-4683-904A-9E20D37F16C3}" type="presParOf" srcId="{80E3875F-195E-4A85-8404-62192BB8C799}" destId="{59620A0B-A0FC-400D-91AA-33BD01B9156E}" srcOrd="15" destOrd="0" presId="urn:microsoft.com/office/officeart/2008/layout/CircleAccentTimeline"/>
    <dgm:cxn modelId="{A61FE124-55F9-4527-B210-35EBFC511CE5}" type="presParOf" srcId="{59620A0B-A0FC-400D-91AA-33BD01B9156E}" destId="{24E1DC7B-71F2-4446-8D6A-153F1E9453B3}" srcOrd="0" destOrd="0" presId="urn:microsoft.com/office/officeart/2008/layout/CircleAccentTimeline"/>
    <dgm:cxn modelId="{A46259D4-D611-453F-BD03-254FCABE79F2}" type="presParOf" srcId="{59620A0B-A0FC-400D-91AA-33BD01B9156E}" destId="{DF08144E-9830-425B-8C71-55C82033BF21}" srcOrd="1" destOrd="0" presId="urn:microsoft.com/office/officeart/2008/layout/CircleAccentTimeline"/>
    <dgm:cxn modelId="{3DF5675B-31BD-4C81-99B6-54F9C55E9E12}" type="presParOf" srcId="{59620A0B-A0FC-400D-91AA-33BD01B9156E}" destId="{730B93D2-AF57-45A7-AAE3-396DF1914BFD}" srcOrd="2" destOrd="0" presId="urn:microsoft.com/office/officeart/2008/layout/CircleAccentTimeline"/>
    <dgm:cxn modelId="{700EEA24-BF45-4D11-95A8-68EEA9660AA0}" type="presParOf" srcId="{80E3875F-195E-4A85-8404-62192BB8C799}" destId="{77892BF6-5AAA-489D-9DDA-77CB54294C4A}" srcOrd="16" destOrd="0" presId="urn:microsoft.com/office/officeart/2008/layout/CircleAccentTimeline"/>
    <dgm:cxn modelId="{5B6A9083-1ACB-4408-B171-ACC82123A8AC}" type="presParOf" srcId="{80E3875F-195E-4A85-8404-62192BB8C799}" destId="{E19AEA95-BFC1-4A17-81CF-6C4A412E5B29}" srcOrd="17" destOrd="0" presId="urn:microsoft.com/office/officeart/2008/layout/CircleAccent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3356F6-14F8-4256-9D17-CDC5468A3C0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80A817F9-665C-41B3-AF43-B9D9D8F55A28}">
      <dgm:prSet phldrT="[Text]" custT="1"/>
      <dgm:spPr>
        <a:gradFill flip="none" rotWithShape="1">
          <a:gsLst>
            <a:gs pos="0">
              <a:srgbClr val="00B050"/>
            </a:gs>
            <a:gs pos="50000">
              <a:schemeClr val="accent1">
                <a:shade val="67500"/>
                <a:satMod val="115000"/>
              </a:schemeClr>
            </a:gs>
            <a:gs pos="100000">
              <a:schemeClr val="accent1">
                <a:shade val="100000"/>
                <a:satMod val="115000"/>
              </a:schemeClr>
            </a:gs>
          </a:gsLst>
          <a:lin ang="10800000" scaled="1"/>
          <a:tileRect/>
        </a:gradFill>
        <a:ln>
          <a:solidFill>
            <a:srgbClr val="00B050">
              <a:alpha val="25000"/>
            </a:srgbClr>
          </a:solidFill>
        </a:ln>
        <a:effectLst>
          <a:outerShdw blurRad="50800" dist="38100" dir="8100000" algn="tr" rotWithShape="0">
            <a:srgbClr val="00B050">
              <a:alpha val="40000"/>
            </a:srgbClr>
          </a:outerShdw>
        </a:effectLst>
        <a:scene3d>
          <a:camera prst="orthographicFront"/>
          <a:lightRig rig="threePt" dir="t"/>
        </a:scene3d>
        <a:sp3d>
          <a:bevelT w="165100" prst="coolSlant"/>
        </a:sp3d>
      </dgm:spPr>
      <dgm:t>
        <a:bodyPr lIns="0" rIns="0" anchor="t"/>
        <a:lstStyle/>
        <a:p>
          <a:pPr algn="ctr"/>
          <a:r>
            <a:rPr lang="en-US" sz="2000" b="1" u="none" dirty="0" smtClean="0"/>
            <a:t>Servant</a:t>
          </a:r>
          <a:endParaRPr lang="en-US" sz="2000" b="1" u="none" dirty="0"/>
        </a:p>
      </dgm:t>
    </dgm:pt>
    <dgm:pt modelId="{C3AAAB3C-2318-4BF2-B36D-E547FF183B24}" type="parTrans" cxnId="{C0272FFF-D8A0-48F8-AA03-5B44BD0437E7}">
      <dgm:prSet/>
      <dgm:spPr/>
      <dgm:t>
        <a:bodyPr/>
        <a:lstStyle/>
        <a:p>
          <a:endParaRPr lang="en-US"/>
        </a:p>
      </dgm:t>
    </dgm:pt>
    <dgm:pt modelId="{AA814AFC-DE94-4638-B289-83B02C73748A}" type="sibTrans" cxnId="{C0272FFF-D8A0-48F8-AA03-5B44BD0437E7}">
      <dgm:prSet/>
      <dgm:spPr/>
      <dgm:t>
        <a:bodyPr/>
        <a:lstStyle/>
        <a:p>
          <a:endParaRPr lang="en-US"/>
        </a:p>
      </dgm:t>
    </dgm:pt>
    <dgm:pt modelId="{DB4C3F7B-40E8-4C16-9F03-7C289C06CFD7}">
      <dgm:prSet phldrT="[Text]" custT="1"/>
      <dgm:spPr>
        <a:gradFill flip="none" rotWithShape="1">
          <a:gsLst>
            <a:gs pos="0">
              <a:schemeClr val="accent2">
                <a:lumMod val="50000"/>
                <a:alpha val="25000"/>
              </a:schemeClr>
            </a:gs>
            <a:gs pos="50000">
              <a:schemeClr val="accent1">
                <a:shade val="67500"/>
                <a:satMod val="115000"/>
              </a:schemeClr>
            </a:gs>
            <a:gs pos="100000">
              <a:schemeClr val="accent1">
                <a:shade val="100000"/>
                <a:satMod val="115000"/>
              </a:schemeClr>
            </a:gs>
          </a:gsLst>
          <a:lin ang="0" scaled="1"/>
          <a:tileRect/>
        </a:gradFill>
        <a:ln>
          <a:solidFill>
            <a:schemeClr val="accent2">
              <a:lumMod val="50000"/>
              <a:alpha val="25000"/>
            </a:schemeClr>
          </a:solidFill>
        </a:ln>
        <a:effectLst>
          <a:outerShdw blurRad="50800" dist="38100" dir="2700000" algn="tl" rotWithShape="0">
            <a:schemeClr val="accent2">
              <a:lumMod val="50000"/>
              <a:alpha val="40000"/>
            </a:schemeClr>
          </a:outerShdw>
        </a:effectLst>
        <a:scene3d>
          <a:camera prst="orthographicFront"/>
          <a:lightRig rig="threePt" dir="t"/>
        </a:scene3d>
        <a:sp3d>
          <a:bevelT/>
        </a:sp3d>
      </dgm:spPr>
      <dgm:t>
        <a:bodyPr lIns="0" rIns="731520" anchor="t"/>
        <a:lstStyle/>
        <a:p>
          <a:pPr marL="685800" indent="0" algn="ctr" defTabSz="1425575">
            <a:tabLst/>
          </a:pPr>
          <a:r>
            <a:rPr lang="en-US" sz="2000" b="1" dirty="0" smtClean="0"/>
            <a:t>Leader</a:t>
          </a:r>
          <a:endParaRPr lang="en-US" sz="2000" b="1" dirty="0"/>
        </a:p>
      </dgm:t>
    </dgm:pt>
    <dgm:pt modelId="{3B2FD9A6-F0CC-478D-A226-BF4988C26FEB}" type="parTrans" cxnId="{D806C29C-55E9-471F-B181-4896F14803DC}">
      <dgm:prSet/>
      <dgm:spPr/>
      <dgm:t>
        <a:bodyPr/>
        <a:lstStyle/>
        <a:p>
          <a:endParaRPr lang="en-US"/>
        </a:p>
      </dgm:t>
    </dgm:pt>
    <dgm:pt modelId="{0542A3EC-4882-4250-B900-0AA4CE99764D}" type="sibTrans" cxnId="{D806C29C-55E9-471F-B181-4896F14803DC}">
      <dgm:prSet/>
      <dgm:spPr/>
      <dgm:t>
        <a:bodyPr/>
        <a:lstStyle/>
        <a:p>
          <a:endParaRPr lang="en-US"/>
        </a:p>
      </dgm:t>
    </dgm:pt>
    <dgm:pt modelId="{00F61570-457B-4879-BE6C-C5CA1AD4DCC6}" type="pres">
      <dgm:prSet presAssocID="{2E3356F6-14F8-4256-9D17-CDC5468A3C0E}" presName="Name0" presStyleCnt="0">
        <dgm:presLayoutVars>
          <dgm:dir/>
          <dgm:resizeHandles val="exact"/>
        </dgm:presLayoutVars>
      </dgm:prSet>
      <dgm:spPr/>
      <dgm:t>
        <a:bodyPr/>
        <a:lstStyle/>
        <a:p>
          <a:endParaRPr lang="en-US"/>
        </a:p>
      </dgm:t>
    </dgm:pt>
    <dgm:pt modelId="{11884E55-CDD0-4409-B6D7-0CECAC0D1C37}" type="pres">
      <dgm:prSet presAssocID="{80A817F9-665C-41B3-AF43-B9D9D8F55A28}" presName="Name5" presStyleLbl="vennNode1" presStyleIdx="0" presStyleCnt="2" custLinFactNeighborX="52320" custLinFactNeighborY="6226">
        <dgm:presLayoutVars>
          <dgm:bulletEnabled val="1"/>
        </dgm:presLayoutVars>
      </dgm:prSet>
      <dgm:spPr/>
      <dgm:t>
        <a:bodyPr/>
        <a:lstStyle/>
        <a:p>
          <a:endParaRPr lang="en-US"/>
        </a:p>
      </dgm:t>
    </dgm:pt>
    <dgm:pt modelId="{A076970E-1B16-43EA-923B-8A201E42D7FC}" type="pres">
      <dgm:prSet presAssocID="{AA814AFC-DE94-4638-B289-83B02C73748A}" presName="space" presStyleCnt="0"/>
      <dgm:spPr/>
    </dgm:pt>
    <dgm:pt modelId="{B475B81B-0956-4AF9-A1FA-2ECB5402D87C}" type="pres">
      <dgm:prSet presAssocID="{DB4C3F7B-40E8-4C16-9F03-7C289C06CFD7}" presName="Name5" presStyleLbl="vennNode1" presStyleIdx="1" presStyleCnt="2" custLinFactNeighborX="-52320" custLinFactNeighborY="6226">
        <dgm:presLayoutVars>
          <dgm:bulletEnabled val="1"/>
        </dgm:presLayoutVars>
      </dgm:prSet>
      <dgm:spPr/>
      <dgm:t>
        <a:bodyPr/>
        <a:lstStyle/>
        <a:p>
          <a:endParaRPr lang="en-US"/>
        </a:p>
      </dgm:t>
    </dgm:pt>
  </dgm:ptLst>
  <dgm:cxnLst>
    <dgm:cxn modelId="{5F464EB7-AE38-4BA2-A6AF-31D4B6CC7F7A}" type="presOf" srcId="{2E3356F6-14F8-4256-9D17-CDC5468A3C0E}" destId="{00F61570-457B-4879-BE6C-C5CA1AD4DCC6}" srcOrd="0" destOrd="0" presId="urn:microsoft.com/office/officeart/2005/8/layout/venn3"/>
    <dgm:cxn modelId="{32215431-1F7A-408B-9788-75E25B7D296B}" type="presOf" srcId="{DB4C3F7B-40E8-4C16-9F03-7C289C06CFD7}" destId="{B475B81B-0956-4AF9-A1FA-2ECB5402D87C}" srcOrd="0" destOrd="0" presId="urn:microsoft.com/office/officeart/2005/8/layout/venn3"/>
    <dgm:cxn modelId="{D806C29C-55E9-471F-B181-4896F14803DC}" srcId="{2E3356F6-14F8-4256-9D17-CDC5468A3C0E}" destId="{DB4C3F7B-40E8-4C16-9F03-7C289C06CFD7}" srcOrd="1" destOrd="0" parTransId="{3B2FD9A6-F0CC-478D-A226-BF4988C26FEB}" sibTransId="{0542A3EC-4882-4250-B900-0AA4CE99764D}"/>
    <dgm:cxn modelId="{C0272FFF-D8A0-48F8-AA03-5B44BD0437E7}" srcId="{2E3356F6-14F8-4256-9D17-CDC5468A3C0E}" destId="{80A817F9-665C-41B3-AF43-B9D9D8F55A28}" srcOrd="0" destOrd="0" parTransId="{C3AAAB3C-2318-4BF2-B36D-E547FF183B24}" sibTransId="{AA814AFC-DE94-4638-B289-83B02C73748A}"/>
    <dgm:cxn modelId="{853377C6-9771-4035-A85C-FBFDE5379ED4}" type="presOf" srcId="{80A817F9-665C-41B3-AF43-B9D9D8F55A28}" destId="{11884E55-CDD0-4409-B6D7-0CECAC0D1C37}" srcOrd="0" destOrd="0" presId="urn:microsoft.com/office/officeart/2005/8/layout/venn3"/>
    <dgm:cxn modelId="{269BBC38-A4DC-407D-BB10-E6A713C5EE1E}" type="presParOf" srcId="{00F61570-457B-4879-BE6C-C5CA1AD4DCC6}" destId="{11884E55-CDD0-4409-B6D7-0CECAC0D1C37}" srcOrd="0" destOrd="0" presId="urn:microsoft.com/office/officeart/2005/8/layout/venn3"/>
    <dgm:cxn modelId="{6D40FA8C-6470-4436-9D61-CB2D857AF823}" type="presParOf" srcId="{00F61570-457B-4879-BE6C-C5CA1AD4DCC6}" destId="{A076970E-1B16-43EA-923B-8A201E42D7FC}" srcOrd="1" destOrd="0" presId="urn:microsoft.com/office/officeart/2005/8/layout/venn3"/>
    <dgm:cxn modelId="{3E080427-CE82-4671-A118-75AC0D9B5BC6}" type="presParOf" srcId="{00F61570-457B-4879-BE6C-C5CA1AD4DCC6}" destId="{B475B81B-0956-4AF9-A1FA-2ECB5402D87C}" srcOrd="2" destOrd="0" presId="urn:microsoft.com/office/officeart/2005/8/layout/venn3"/>
  </dgm:cxnLst>
  <dgm:bg>
    <a:gradFill>
      <a:gsLst>
        <a:gs pos="0">
          <a:srgbClr val="8488C4"/>
        </a:gs>
        <a:gs pos="53000">
          <a:srgbClr val="D4DEFF"/>
        </a:gs>
        <a:gs pos="83000">
          <a:srgbClr val="D4DEFF"/>
        </a:gs>
        <a:gs pos="100000">
          <a:srgbClr val="96AB94"/>
        </a:gs>
      </a:gsLst>
      <a:lin ang="5400000" scaled="0"/>
    </a:gradFill>
  </dgm:bg>
  <dgm:whole>
    <a:ln>
      <a:solidFill>
        <a:schemeClr val="accent6">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3356F6-14F8-4256-9D17-CDC5468A3C0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80A817F9-665C-41B3-AF43-B9D9D8F55A28}">
      <dgm:prSet phldrT="[Text]" custT="1"/>
      <dgm:spPr>
        <a:gradFill flip="none" rotWithShape="1">
          <a:gsLst>
            <a:gs pos="0">
              <a:srgbClr val="00B050"/>
            </a:gs>
            <a:gs pos="50000">
              <a:schemeClr val="accent1">
                <a:shade val="67500"/>
                <a:satMod val="115000"/>
              </a:schemeClr>
            </a:gs>
            <a:gs pos="100000">
              <a:schemeClr val="accent1">
                <a:shade val="100000"/>
                <a:satMod val="115000"/>
              </a:schemeClr>
            </a:gs>
          </a:gsLst>
          <a:lin ang="10800000" scaled="1"/>
          <a:tileRect/>
        </a:gradFill>
        <a:ln>
          <a:solidFill>
            <a:srgbClr val="00B050">
              <a:alpha val="25000"/>
            </a:srgbClr>
          </a:solidFill>
        </a:ln>
        <a:effectLst>
          <a:outerShdw blurRad="50800" dist="38100" dir="8100000" algn="tr" rotWithShape="0">
            <a:srgbClr val="00B050">
              <a:alpha val="40000"/>
            </a:srgbClr>
          </a:outerShdw>
        </a:effectLst>
        <a:scene3d>
          <a:camera prst="orthographicFront"/>
          <a:lightRig rig="threePt" dir="t"/>
        </a:scene3d>
        <a:sp3d>
          <a:bevelT w="165100" prst="coolSlant"/>
        </a:sp3d>
      </dgm:spPr>
      <dgm:t>
        <a:bodyPr lIns="0" rIns="0" anchor="t"/>
        <a:lstStyle/>
        <a:p>
          <a:pPr algn="ctr"/>
          <a:r>
            <a:rPr lang="en-US" sz="2000" b="1" u="none" dirty="0" smtClean="0"/>
            <a:t>Servant</a:t>
          </a:r>
          <a:endParaRPr lang="en-US" sz="2000" b="1" u="none" dirty="0"/>
        </a:p>
      </dgm:t>
    </dgm:pt>
    <dgm:pt modelId="{C3AAAB3C-2318-4BF2-B36D-E547FF183B24}" type="parTrans" cxnId="{C0272FFF-D8A0-48F8-AA03-5B44BD0437E7}">
      <dgm:prSet/>
      <dgm:spPr/>
      <dgm:t>
        <a:bodyPr/>
        <a:lstStyle/>
        <a:p>
          <a:endParaRPr lang="en-US"/>
        </a:p>
      </dgm:t>
    </dgm:pt>
    <dgm:pt modelId="{AA814AFC-DE94-4638-B289-83B02C73748A}" type="sibTrans" cxnId="{C0272FFF-D8A0-48F8-AA03-5B44BD0437E7}">
      <dgm:prSet/>
      <dgm:spPr/>
      <dgm:t>
        <a:bodyPr/>
        <a:lstStyle/>
        <a:p>
          <a:endParaRPr lang="en-US"/>
        </a:p>
      </dgm:t>
    </dgm:pt>
    <dgm:pt modelId="{DB4C3F7B-40E8-4C16-9F03-7C289C06CFD7}">
      <dgm:prSet phldrT="[Text]" custT="1"/>
      <dgm:spPr>
        <a:gradFill flip="none" rotWithShape="1">
          <a:gsLst>
            <a:gs pos="0">
              <a:schemeClr val="accent2">
                <a:lumMod val="50000"/>
                <a:alpha val="25000"/>
              </a:schemeClr>
            </a:gs>
            <a:gs pos="50000">
              <a:schemeClr val="accent1">
                <a:shade val="67500"/>
                <a:satMod val="115000"/>
              </a:schemeClr>
            </a:gs>
            <a:gs pos="100000">
              <a:schemeClr val="accent1">
                <a:shade val="100000"/>
                <a:satMod val="115000"/>
              </a:schemeClr>
            </a:gs>
          </a:gsLst>
          <a:lin ang="0" scaled="1"/>
          <a:tileRect/>
        </a:gradFill>
        <a:ln>
          <a:solidFill>
            <a:schemeClr val="accent2">
              <a:lumMod val="50000"/>
              <a:alpha val="25000"/>
            </a:schemeClr>
          </a:solidFill>
        </a:ln>
        <a:effectLst>
          <a:outerShdw blurRad="50800" dist="38100" dir="2700000" algn="tl" rotWithShape="0">
            <a:schemeClr val="accent2">
              <a:lumMod val="50000"/>
              <a:alpha val="40000"/>
            </a:schemeClr>
          </a:outerShdw>
        </a:effectLst>
        <a:scene3d>
          <a:camera prst="orthographicFront"/>
          <a:lightRig rig="threePt" dir="t"/>
        </a:scene3d>
        <a:sp3d>
          <a:bevelT/>
        </a:sp3d>
      </dgm:spPr>
      <dgm:t>
        <a:bodyPr lIns="0" rIns="731520" anchor="t"/>
        <a:lstStyle/>
        <a:p>
          <a:pPr marL="685800" indent="0" algn="ctr" defTabSz="1425575">
            <a:tabLst/>
          </a:pPr>
          <a:r>
            <a:rPr lang="en-US" sz="2000" b="1" dirty="0" smtClean="0">
              <a:solidFill>
                <a:schemeClr val="bg2">
                  <a:lumMod val="60000"/>
                  <a:lumOff val="40000"/>
                </a:schemeClr>
              </a:solidFill>
            </a:rPr>
            <a:t>Leader</a:t>
          </a:r>
          <a:endParaRPr lang="en-US" sz="2000" b="1" dirty="0">
            <a:solidFill>
              <a:schemeClr val="bg2">
                <a:lumMod val="60000"/>
                <a:lumOff val="40000"/>
              </a:schemeClr>
            </a:solidFill>
          </a:endParaRPr>
        </a:p>
      </dgm:t>
    </dgm:pt>
    <dgm:pt modelId="{3B2FD9A6-F0CC-478D-A226-BF4988C26FEB}" type="parTrans" cxnId="{D806C29C-55E9-471F-B181-4896F14803DC}">
      <dgm:prSet/>
      <dgm:spPr/>
      <dgm:t>
        <a:bodyPr/>
        <a:lstStyle/>
        <a:p>
          <a:endParaRPr lang="en-US"/>
        </a:p>
      </dgm:t>
    </dgm:pt>
    <dgm:pt modelId="{0542A3EC-4882-4250-B900-0AA4CE99764D}" type="sibTrans" cxnId="{D806C29C-55E9-471F-B181-4896F14803DC}">
      <dgm:prSet/>
      <dgm:spPr/>
      <dgm:t>
        <a:bodyPr/>
        <a:lstStyle/>
        <a:p>
          <a:endParaRPr lang="en-US"/>
        </a:p>
      </dgm:t>
    </dgm:pt>
    <dgm:pt modelId="{00F61570-457B-4879-BE6C-C5CA1AD4DCC6}" type="pres">
      <dgm:prSet presAssocID="{2E3356F6-14F8-4256-9D17-CDC5468A3C0E}" presName="Name0" presStyleCnt="0">
        <dgm:presLayoutVars>
          <dgm:dir/>
          <dgm:resizeHandles val="exact"/>
        </dgm:presLayoutVars>
      </dgm:prSet>
      <dgm:spPr/>
      <dgm:t>
        <a:bodyPr/>
        <a:lstStyle/>
        <a:p>
          <a:endParaRPr lang="en-US"/>
        </a:p>
      </dgm:t>
    </dgm:pt>
    <dgm:pt modelId="{11884E55-CDD0-4409-B6D7-0CECAC0D1C37}" type="pres">
      <dgm:prSet presAssocID="{80A817F9-665C-41B3-AF43-B9D9D8F55A28}" presName="Name5" presStyleLbl="vennNode1" presStyleIdx="0" presStyleCnt="2" custLinFactNeighborX="52320" custLinFactNeighborY="6226">
        <dgm:presLayoutVars>
          <dgm:bulletEnabled val="1"/>
        </dgm:presLayoutVars>
      </dgm:prSet>
      <dgm:spPr/>
      <dgm:t>
        <a:bodyPr/>
        <a:lstStyle/>
        <a:p>
          <a:endParaRPr lang="en-US"/>
        </a:p>
      </dgm:t>
    </dgm:pt>
    <dgm:pt modelId="{A076970E-1B16-43EA-923B-8A201E42D7FC}" type="pres">
      <dgm:prSet presAssocID="{AA814AFC-DE94-4638-B289-83B02C73748A}" presName="space" presStyleCnt="0"/>
      <dgm:spPr/>
    </dgm:pt>
    <dgm:pt modelId="{B475B81B-0956-4AF9-A1FA-2ECB5402D87C}" type="pres">
      <dgm:prSet presAssocID="{DB4C3F7B-40E8-4C16-9F03-7C289C06CFD7}" presName="Name5" presStyleLbl="vennNode1" presStyleIdx="1" presStyleCnt="2" custLinFactNeighborX="-52320" custLinFactNeighborY="6226">
        <dgm:presLayoutVars>
          <dgm:bulletEnabled val="1"/>
        </dgm:presLayoutVars>
      </dgm:prSet>
      <dgm:spPr/>
      <dgm:t>
        <a:bodyPr/>
        <a:lstStyle/>
        <a:p>
          <a:endParaRPr lang="en-US"/>
        </a:p>
      </dgm:t>
    </dgm:pt>
  </dgm:ptLst>
  <dgm:cxnLst>
    <dgm:cxn modelId="{AFEA0B29-D64B-4192-8CB1-DA7F98FB9F2F}" type="presOf" srcId="{2E3356F6-14F8-4256-9D17-CDC5468A3C0E}" destId="{00F61570-457B-4879-BE6C-C5CA1AD4DCC6}" srcOrd="0" destOrd="0" presId="urn:microsoft.com/office/officeart/2005/8/layout/venn3"/>
    <dgm:cxn modelId="{8B083C06-4D00-409F-98EC-513196B01327}" type="presOf" srcId="{80A817F9-665C-41B3-AF43-B9D9D8F55A28}" destId="{11884E55-CDD0-4409-B6D7-0CECAC0D1C37}" srcOrd="0" destOrd="0" presId="urn:microsoft.com/office/officeart/2005/8/layout/venn3"/>
    <dgm:cxn modelId="{D806C29C-55E9-471F-B181-4896F14803DC}" srcId="{2E3356F6-14F8-4256-9D17-CDC5468A3C0E}" destId="{DB4C3F7B-40E8-4C16-9F03-7C289C06CFD7}" srcOrd="1" destOrd="0" parTransId="{3B2FD9A6-F0CC-478D-A226-BF4988C26FEB}" sibTransId="{0542A3EC-4882-4250-B900-0AA4CE99764D}"/>
    <dgm:cxn modelId="{102B598E-0239-4AD4-800E-30F6DB8F586D}" type="presOf" srcId="{DB4C3F7B-40E8-4C16-9F03-7C289C06CFD7}" destId="{B475B81B-0956-4AF9-A1FA-2ECB5402D87C}" srcOrd="0" destOrd="0" presId="urn:microsoft.com/office/officeart/2005/8/layout/venn3"/>
    <dgm:cxn modelId="{C0272FFF-D8A0-48F8-AA03-5B44BD0437E7}" srcId="{2E3356F6-14F8-4256-9D17-CDC5468A3C0E}" destId="{80A817F9-665C-41B3-AF43-B9D9D8F55A28}" srcOrd="0" destOrd="0" parTransId="{C3AAAB3C-2318-4BF2-B36D-E547FF183B24}" sibTransId="{AA814AFC-DE94-4638-B289-83B02C73748A}"/>
    <dgm:cxn modelId="{7769DE22-7618-4EFD-8C13-7A35C2290289}" type="presParOf" srcId="{00F61570-457B-4879-BE6C-C5CA1AD4DCC6}" destId="{11884E55-CDD0-4409-B6D7-0CECAC0D1C37}" srcOrd="0" destOrd="0" presId="urn:microsoft.com/office/officeart/2005/8/layout/venn3"/>
    <dgm:cxn modelId="{F83E5E70-0BAD-4BB7-A40E-CBDB57DEC225}" type="presParOf" srcId="{00F61570-457B-4879-BE6C-C5CA1AD4DCC6}" destId="{A076970E-1B16-43EA-923B-8A201E42D7FC}" srcOrd="1" destOrd="0" presId="urn:microsoft.com/office/officeart/2005/8/layout/venn3"/>
    <dgm:cxn modelId="{71214246-6574-4805-986C-ECF63CBF0B23}" type="presParOf" srcId="{00F61570-457B-4879-BE6C-C5CA1AD4DCC6}" destId="{B475B81B-0956-4AF9-A1FA-2ECB5402D87C}" srcOrd="2" destOrd="0" presId="urn:microsoft.com/office/officeart/2005/8/layout/venn3"/>
  </dgm:cxnLst>
  <dgm:bg>
    <a:gradFill>
      <a:gsLst>
        <a:gs pos="0">
          <a:srgbClr val="8488C4"/>
        </a:gs>
        <a:gs pos="53000">
          <a:srgbClr val="D4DEFF"/>
        </a:gs>
        <a:gs pos="83000">
          <a:srgbClr val="D4DEFF"/>
        </a:gs>
        <a:gs pos="100000">
          <a:srgbClr val="96AB94"/>
        </a:gs>
      </a:gsLst>
      <a:lin ang="5400000" scaled="0"/>
    </a:gradFill>
  </dgm:bg>
  <dgm:whole>
    <a:ln>
      <a:solidFill>
        <a:schemeClr val="accent6">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3356F6-14F8-4256-9D17-CDC5468A3C0E}"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80A817F9-665C-41B3-AF43-B9D9D8F55A28}">
      <dgm:prSet phldrT="[Text]" custT="1"/>
      <dgm:spPr>
        <a:gradFill flip="none" rotWithShape="1">
          <a:gsLst>
            <a:gs pos="0">
              <a:srgbClr val="00B050"/>
            </a:gs>
            <a:gs pos="50000">
              <a:schemeClr val="accent1">
                <a:shade val="67500"/>
                <a:satMod val="115000"/>
              </a:schemeClr>
            </a:gs>
            <a:gs pos="100000">
              <a:schemeClr val="accent1">
                <a:shade val="100000"/>
                <a:satMod val="115000"/>
              </a:schemeClr>
            </a:gs>
          </a:gsLst>
          <a:lin ang="10800000" scaled="1"/>
          <a:tileRect/>
        </a:gradFill>
        <a:ln>
          <a:solidFill>
            <a:srgbClr val="00B050">
              <a:alpha val="25000"/>
            </a:srgbClr>
          </a:solidFill>
        </a:ln>
        <a:effectLst>
          <a:outerShdw blurRad="50800" dist="38100" dir="8100000" algn="tr" rotWithShape="0">
            <a:srgbClr val="00B050">
              <a:alpha val="40000"/>
            </a:srgbClr>
          </a:outerShdw>
        </a:effectLst>
        <a:scene3d>
          <a:camera prst="orthographicFront"/>
          <a:lightRig rig="threePt" dir="t"/>
        </a:scene3d>
        <a:sp3d>
          <a:bevelT w="165100" prst="coolSlant"/>
        </a:sp3d>
      </dgm:spPr>
      <dgm:t>
        <a:bodyPr lIns="0" rIns="0" anchor="t"/>
        <a:lstStyle/>
        <a:p>
          <a:pPr algn="ctr"/>
          <a:r>
            <a:rPr lang="en-US" sz="2000" b="1" u="none" dirty="0" smtClean="0">
              <a:solidFill>
                <a:schemeClr val="bg2">
                  <a:lumMod val="60000"/>
                  <a:lumOff val="40000"/>
                </a:schemeClr>
              </a:solidFill>
            </a:rPr>
            <a:t>Servant</a:t>
          </a:r>
          <a:endParaRPr lang="en-US" sz="2000" b="1" u="none" dirty="0">
            <a:solidFill>
              <a:schemeClr val="bg2">
                <a:lumMod val="60000"/>
                <a:lumOff val="40000"/>
              </a:schemeClr>
            </a:solidFill>
          </a:endParaRPr>
        </a:p>
      </dgm:t>
    </dgm:pt>
    <dgm:pt modelId="{C3AAAB3C-2318-4BF2-B36D-E547FF183B24}" type="parTrans" cxnId="{C0272FFF-D8A0-48F8-AA03-5B44BD0437E7}">
      <dgm:prSet/>
      <dgm:spPr/>
      <dgm:t>
        <a:bodyPr/>
        <a:lstStyle/>
        <a:p>
          <a:endParaRPr lang="en-US"/>
        </a:p>
      </dgm:t>
    </dgm:pt>
    <dgm:pt modelId="{AA814AFC-DE94-4638-B289-83B02C73748A}" type="sibTrans" cxnId="{C0272FFF-D8A0-48F8-AA03-5B44BD0437E7}">
      <dgm:prSet/>
      <dgm:spPr/>
      <dgm:t>
        <a:bodyPr/>
        <a:lstStyle/>
        <a:p>
          <a:endParaRPr lang="en-US"/>
        </a:p>
      </dgm:t>
    </dgm:pt>
    <dgm:pt modelId="{DB4C3F7B-40E8-4C16-9F03-7C289C06CFD7}">
      <dgm:prSet phldrT="[Text]" custT="1"/>
      <dgm:spPr>
        <a:gradFill flip="none" rotWithShape="1">
          <a:gsLst>
            <a:gs pos="0">
              <a:schemeClr val="accent2">
                <a:lumMod val="50000"/>
                <a:alpha val="25000"/>
              </a:schemeClr>
            </a:gs>
            <a:gs pos="50000">
              <a:schemeClr val="accent1">
                <a:shade val="67500"/>
                <a:satMod val="115000"/>
              </a:schemeClr>
            </a:gs>
            <a:gs pos="100000">
              <a:schemeClr val="accent1">
                <a:shade val="100000"/>
                <a:satMod val="115000"/>
              </a:schemeClr>
            </a:gs>
          </a:gsLst>
          <a:lin ang="0" scaled="1"/>
          <a:tileRect/>
        </a:gradFill>
        <a:ln>
          <a:solidFill>
            <a:schemeClr val="accent2">
              <a:lumMod val="50000"/>
              <a:alpha val="25000"/>
            </a:schemeClr>
          </a:solidFill>
        </a:ln>
        <a:effectLst>
          <a:outerShdw blurRad="50800" dist="38100" dir="2700000" algn="tl" rotWithShape="0">
            <a:schemeClr val="accent2">
              <a:lumMod val="50000"/>
              <a:alpha val="40000"/>
            </a:schemeClr>
          </a:outerShdw>
        </a:effectLst>
        <a:scene3d>
          <a:camera prst="orthographicFront"/>
          <a:lightRig rig="threePt" dir="t"/>
        </a:scene3d>
        <a:sp3d>
          <a:bevelT/>
        </a:sp3d>
      </dgm:spPr>
      <dgm:t>
        <a:bodyPr lIns="0" rIns="731520" anchor="t"/>
        <a:lstStyle/>
        <a:p>
          <a:pPr marL="685800" indent="0" algn="ctr" defTabSz="1425575">
            <a:tabLst/>
          </a:pPr>
          <a:r>
            <a:rPr lang="en-US" sz="2000" b="1" dirty="0" smtClean="0"/>
            <a:t>Leader</a:t>
          </a:r>
          <a:endParaRPr lang="en-US" sz="2000" b="1" dirty="0"/>
        </a:p>
      </dgm:t>
    </dgm:pt>
    <dgm:pt modelId="{3B2FD9A6-F0CC-478D-A226-BF4988C26FEB}" type="parTrans" cxnId="{D806C29C-55E9-471F-B181-4896F14803DC}">
      <dgm:prSet/>
      <dgm:spPr/>
      <dgm:t>
        <a:bodyPr/>
        <a:lstStyle/>
        <a:p>
          <a:endParaRPr lang="en-US"/>
        </a:p>
      </dgm:t>
    </dgm:pt>
    <dgm:pt modelId="{0542A3EC-4882-4250-B900-0AA4CE99764D}" type="sibTrans" cxnId="{D806C29C-55E9-471F-B181-4896F14803DC}">
      <dgm:prSet/>
      <dgm:spPr/>
      <dgm:t>
        <a:bodyPr/>
        <a:lstStyle/>
        <a:p>
          <a:endParaRPr lang="en-US"/>
        </a:p>
      </dgm:t>
    </dgm:pt>
    <dgm:pt modelId="{00F61570-457B-4879-BE6C-C5CA1AD4DCC6}" type="pres">
      <dgm:prSet presAssocID="{2E3356F6-14F8-4256-9D17-CDC5468A3C0E}" presName="Name0" presStyleCnt="0">
        <dgm:presLayoutVars>
          <dgm:dir/>
          <dgm:resizeHandles val="exact"/>
        </dgm:presLayoutVars>
      </dgm:prSet>
      <dgm:spPr/>
      <dgm:t>
        <a:bodyPr/>
        <a:lstStyle/>
        <a:p>
          <a:endParaRPr lang="en-US"/>
        </a:p>
      </dgm:t>
    </dgm:pt>
    <dgm:pt modelId="{11884E55-CDD0-4409-B6D7-0CECAC0D1C37}" type="pres">
      <dgm:prSet presAssocID="{80A817F9-665C-41B3-AF43-B9D9D8F55A28}" presName="Name5" presStyleLbl="vennNode1" presStyleIdx="0" presStyleCnt="2" custLinFactNeighborX="52320" custLinFactNeighborY="6226">
        <dgm:presLayoutVars>
          <dgm:bulletEnabled val="1"/>
        </dgm:presLayoutVars>
      </dgm:prSet>
      <dgm:spPr/>
      <dgm:t>
        <a:bodyPr/>
        <a:lstStyle/>
        <a:p>
          <a:endParaRPr lang="en-US"/>
        </a:p>
      </dgm:t>
    </dgm:pt>
    <dgm:pt modelId="{A076970E-1B16-43EA-923B-8A201E42D7FC}" type="pres">
      <dgm:prSet presAssocID="{AA814AFC-DE94-4638-B289-83B02C73748A}" presName="space" presStyleCnt="0"/>
      <dgm:spPr/>
    </dgm:pt>
    <dgm:pt modelId="{B475B81B-0956-4AF9-A1FA-2ECB5402D87C}" type="pres">
      <dgm:prSet presAssocID="{DB4C3F7B-40E8-4C16-9F03-7C289C06CFD7}" presName="Name5" presStyleLbl="vennNode1" presStyleIdx="1" presStyleCnt="2" custLinFactNeighborX="-52320" custLinFactNeighborY="6226">
        <dgm:presLayoutVars>
          <dgm:bulletEnabled val="1"/>
        </dgm:presLayoutVars>
      </dgm:prSet>
      <dgm:spPr/>
      <dgm:t>
        <a:bodyPr/>
        <a:lstStyle/>
        <a:p>
          <a:endParaRPr lang="en-US"/>
        </a:p>
      </dgm:t>
    </dgm:pt>
  </dgm:ptLst>
  <dgm:cxnLst>
    <dgm:cxn modelId="{639ECF98-FB07-4557-A6CD-EDECEE9006EA}" type="presOf" srcId="{DB4C3F7B-40E8-4C16-9F03-7C289C06CFD7}" destId="{B475B81B-0956-4AF9-A1FA-2ECB5402D87C}" srcOrd="0" destOrd="0" presId="urn:microsoft.com/office/officeart/2005/8/layout/venn3"/>
    <dgm:cxn modelId="{396F9B9A-1F26-4944-BF82-34B7CDE8D239}" type="presOf" srcId="{2E3356F6-14F8-4256-9D17-CDC5468A3C0E}" destId="{00F61570-457B-4879-BE6C-C5CA1AD4DCC6}" srcOrd="0" destOrd="0" presId="urn:microsoft.com/office/officeart/2005/8/layout/venn3"/>
    <dgm:cxn modelId="{D806C29C-55E9-471F-B181-4896F14803DC}" srcId="{2E3356F6-14F8-4256-9D17-CDC5468A3C0E}" destId="{DB4C3F7B-40E8-4C16-9F03-7C289C06CFD7}" srcOrd="1" destOrd="0" parTransId="{3B2FD9A6-F0CC-478D-A226-BF4988C26FEB}" sibTransId="{0542A3EC-4882-4250-B900-0AA4CE99764D}"/>
    <dgm:cxn modelId="{724F92B2-B3EA-44A7-8DAE-97C1F2D549B0}" type="presOf" srcId="{80A817F9-665C-41B3-AF43-B9D9D8F55A28}" destId="{11884E55-CDD0-4409-B6D7-0CECAC0D1C37}" srcOrd="0" destOrd="0" presId="urn:microsoft.com/office/officeart/2005/8/layout/venn3"/>
    <dgm:cxn modelId="{C0272FFF-D8A0-48F8-AA03-5B44BD0437E7}" srcId="{2E3356F6-14F8-4256-9D17-CDC5468A3C0E}" destId="{80A817F9-665C-41B3-AF43-B9D9D8F55A28}" srcOrd="0" destOrd="0" parTransId="{C3AAAB3C-2318-4BF2-B36D-E547FF183B24}" sibTransId="{AA814AFC-DE94-4638-B289-83B02C73748A}"/>
    <dgm:cxn modelId="{EF078B7C-0511-44D5-A98B-367E0D9F3B81}" type="presParOf" srcId="{00F61570-457B-4879-BE6C-C5CA1AD4DCC6}" destId="{11884E55-CDD0-4409-B6D7-0CECAC0D1C37}" srcOrd="0" destOrd="0" presId="urn:microsoft.com/office/officeart/2005/8/layout/venn3"/>
    <dgm:cxn modelId="{0E618213-AAFC-4826-8A57-C0AA43C17AA0}" type="presParOf" srcId="{00F61570-457B-4879-BE6C-C5CA1AD4DCC6}" destId="{A076970E-1B16-43EA-923B-8A201E42D7FC}" srcOrd="1" destOrd="0" presId="urn:microsoft.com/office/officeart/2005/8/layout/venn3"/>
    <dgm:cxn modelId="{F257DDA2-0751-46A0-8091-216EFD1757DD}" type="presParOf" srcId="{00F61570-457B-4879-BE6C-C5CA1AD4DCC6}" destId="{B475B81B-0956-4AF9-A1FA-2ECB5402D87C}" srcOrd="2" destOrd="0" presId="urn:microsoft.com/office/officeart/2005/8/layout/venn3"/>
  </dgm:cxnLst>
  <dgm:bg>
    <a:gradFill>
      <a:gsLst>
        <a:gs pos="0">
          <a:srgbClr val="8488C4"/>
        </a:gs>
        <a:gs pos="53000">
          <a:srgbClr val="D4DEFF"/>
        </a:gs>
        <a:gs pos="83000">
          <a:srgbClr val="D4DEFF"/>
        </a:gs>
        <a:gs pos="100000">
          <a:srgbClr val="96AB94"/>
        </a:gs>
      </a:gsLst>
      <a:lin ang="5400000" scaled="0"/>
    </a:gradFill>
  </dgm:bg>
  <dgm:whole>
    <a:ln>
      <a:solidFill>
        <a:schemeClr val="accent6">
          <a:lumMod val="50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5CE6703-AD6E-4BC2-9F6D-635613F707C7}" type="datetimeFigureOut">
              <a:rPr lang="en-US" smtClean="0"/>
              <a:t>5/3/2011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D13F298-C66D-4EAE-9B6C-6C27EB59762C}" type="slidenum">
              <a:rPr lang="en-US" smtClean="0"/>
              <a:t>‹#›</a:t>
            </a:fld>
            <a:endParaRPr lang="en-US"/>
          </a:p>
        </p:txBody>
      </p:sp>
    </p:spTree>
    <p:extLst>
      <p:ext uri="{BB962C8B-B14F-4D97-AF65-F5344CB8AC3E}">
        <p14:creationId xmlns:p14="http://schemas.microsoft.com/office/powerpoint/2010/main" val="1791561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2EA0CAE-453C-43B8-94F4-DB62ED8BD02C}" type="datetimeFigureOut">
              <a:rPr lang="en-US" smtClean="0"/>
              <a:t>5/3/2011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BBE57E4-5AD1-42E4-AAE6-DAB52308CE3A}" type="slidenum">
              <a:rPr lang="en-US" smtClean="0"/>
              <a:t>‹#›</a:t>
            </a:fld>
            <a:endParaRPr lang="en-US"/>
          </a:p>
        </p:txBody>
      </p:sp>
    </p:spTree>
    <p:extLst>
      <p:ext uri="{BB962C8B-B14F-4D97-AF65-F5344CB8AC3E}">
        <p14:creationId xmlns:p14="http://schemas.microsoft.com/office/powerpoint/2010/main" val="1450911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dictionary.reference.com/browse/Servant"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8C527C1-65EC-4660-95B5-0EAC49E8DB53}" type="slidenum">
              <a:rPr lang="en-US" smtClean="0"/>
              <a:t>54</a:t>
            </a:fld>
            <a:endParaRPr lang="en-US"/>
          </a:p>
        </p:txBody>
      </p:sp>
    </p:spTree>
    <p:extLst>
      <p:ext uri="{BB962C8B-B14F-4D97-AF65-F5344CB8AC3E}">
        <p14:creationId xmlns:p14="http://schemas.microsoft.com/office/powerpoint/2010/main" val="467547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t>Speaking Points:</a:t>
            </a:r>
          </a:p>
          <a:p>
            <a:pPr marL="232943" indent="-232943">
              <a:buFontTx/>
              <a:buAutoNum type="arabicPeriod"/>
              <a:defRPr/>
            </a:pPr>
            <a:r>
              <a:rPr lang="en-US" dirty="0" smtClean="0"/>
              <a:t>All characteristics are relevant to Servant-Leadership</a:t>
            </a:r>
          </a:p>
          <a:p>
            <a:pPr marL="232943" indent="-232943">
              <a:buFontTx/>
              <a:buAutoNum type="arabicPeriod"/>
              <a:defRPr/>
            </a:pPr>
            <a:r>
              <a:rPr lang="en-US" dirty="0" smtClean="0"/>
              <a:t>After reviewing these characteristics and reading many interpretations of Spears’ work and Greenleaf’s original texts, it seems to me these characteristics can be easily recognized and remembered by the two dimensions of SERVANT and LEADER</a:t>
            </a:r>
          </a:p>
          <a:p>
            <a:pPr marL="232943" indent="-232943">
              <a:buFontTx/>
              <a:buAutoNum type="arabicPeriod"/>
              <a:defRPr/>
            </a:pPr>
            <a:endParaRPr lang="en-US" dirty="0" smtClean="0"/>
          </a:p>
          <a:p>
            <a:pPr marL="232943" indent="-232943">
              <a:buFontTx/>
              <a:buAutoNum type="arabicPeriod"/>
              <a:defRPr/>
            </a:pPr>
            <a:r>
              <a:rPr lang="en-US" dirty="0" smtClean="0"/>
              <a:t>Listening. Leaders have traditionally been valued for their communication and decision-making skills. While these are also important skills</a:t>
            </a:r>
          </a:p>
          <a:p>
            <a:pPr marL="0" indent="0">
              <a:buFontTx/>
              <a:buNone/>
              <a:defRPr/>
            </a:pPr>
            <a:r>
              <a:rPr lang="en-US" dirty="0" smtClean="0"/>
              <a:t>for the servant-leader, they need to be reinforced by a deep commitment to listening intently to others. The servant-leader seeks to identify the will of a group and helps clarify that will. He or she seeks to listen receptively to what is being said. Listening, coupled with regular periods of reflection, is essential to the growth of the servant-leader.</a:t>
            </a:r>
          </a:p>
          <a:p>
            <a:pPr marL="0" indent="0">
              <a:buFontTx/>
              <a:buNone/>
              <a:defRPr/>
            </a:pPr>
            <a:endParaRPr lang="en-US" dirty="0" smtClean="0"/>
          </a:p>
          <a:p>
            <a:pPr marL="0" indent="0">
              <a:buFontTx/>
              <a:buNone/>
              <a:defRPr/>
            </a:pPr>
            <a:endParaRPr lang="en-US" dirty="0" smtClean="0"/>
          </a:p>
          <a:p>
            <a:r>
              <a:rPr lang="en-US" dirty="0" smtClean="0"/>
              <a:t>4.  Empathy- </a:t>
            </a:r>
            <a:r>
              <a:rPr lang="en-US" sz="1200" b="0" i="1" u="none" strike="noStrike" kern="1200" baseline="0" dirty="0" smtClean="0">
                <a:solidFill>
                  <a:schemeClr val="tx1"/>
                </a:solidFill>
                <a:latin typeface="+mn-lt"/>
                <a:ea typeface="+mn-ea"/>
                <a:cs typeface="+mn-cs"/>
              </a:rPr>
              <a:t>Empathy. </a:t>
            </a:r>
            <a:r>
              <a:rPr lang="en-US" sz="1200" b="0" i="0" u="none" strike="noStrike" kern="1200" baseline="0" dirty="0" smtClean="0">
                <a:solidFill>
                  <a:schemeClr val="tx1"/>
                </a:solidFill>
                <a:latin typeface="+mn-lt"/>
                <a:ea typeface="+mn-ea"/>
                <a:cs typeface="+mn-cs"/>
              </a:rPr>
              <a:t>The servant-leader strives to understand and empathize with others. People need to be accepted and recognized for their special and unique spirits. One assumes the good intentions of coworkers and does not reject them as people, even if one finds it necessary to refuse to accept their behavior or performance.</a:t>
            </a:r>
            <a:endParaRPr lang="en-US" dirty="0" smtClean="0"/>
          </a:p>
          <a:p>
            <a:pPr marL="0" indent="0">
              <a:buFontTx/>
              <a:buNone/>
              <a:defRPr/>
            </a:pPr>
            <a:endParaRPr lang="en-US" dirty="0" smtClean="0"/>
          </a:p>
          <a:p>
            <a:r>
              <a:rPr lang="en-US" dirty="0" smtClean="0"/>
              <a:t>Healing-   </a:t>
            </a:r>
            <a:r>
              <a:rPr lang="en-US" sz="1200" b="0" i="1" u="none" strike="noStrike" kern="1200" baseline="0" dirty="0" smtClean="0">
                <a:solidFill>
                  <a:schemeClr val="tx1"/>
                </a:solidFill>
                <a:latin typeface="+mn-lt"/>
                <a:ea typeface="+mn-ea"/>
                <a:cs typeface="+mn-cs"/>
              </a:rPr>
              <a:t>Healing. </a:t>
            </a:r>
            <a:r>
              <a:rPr lang="en-US" sz="1200" b="0" i="0" u="none" strike="noStrike" kern="1200" baseline="0" dirty="0" smtClean="0">
                <a:solidFill>
                  <a:schemeClr val="tx1"/>
                </a:solidFill>
                <a:latin typeface="+mn-lt"/>
                <a:ea typeface="+mn-ea"/>
                <a:cs typeface="+mn-cs"/>
              </a:rPr>
              <a:t>One of the great strengths of servant-leadership is the potential for healing one’s self and others. Many people have broken</a:t>
            </a:r>
          </a:p>
          <a:p>
            <a:r>
              <a:rPr lang="en-US" sz="1200" b="0" i="0" u="none" strike="noStrike" kern="1200" baseline="0" dirty="0" smtClean="0">
                <a:solidFill>
                  <a:schemeClr val="tx1"/>
                </a:solidFill>
                <a:latin typeface="+mn-lt"/>
                <a:ea typeface="+mn-ea"/>
                <a:cs typeface="+mn-cs"/>
              </a:rPr>
              <a:t>spirits and have suffered from a variety of emotional hurts. Although this is part of being human, servant-leaders recognize that they also have an opportunity to “help make whole” those with whom they come in contact. In “The Servant as Leader” Greenleaf </a:t>
            </a:r>
            <a:r>
              <a:rPr lang="en-US" sz="1200" b="0" i="0" u="none" strike="noStrike" kern="1200" baseline="0" dirty="0" err="1" smtClean="0">
                <a:solidFill>
                  <a:schemeClr val="tx1"/>
                </a:solidFill>
                <a:latin typeface="+mn-lt"/>
                <a:ea typeface="+mn-ea"/>
                <a:cs typeface="+mn-cs"/>
              </a:rPr>
              <a:t>writes:“There</a:t>
            </a:r>
            <a:r>
              <a:rPr lang="en-US" sz="1200" b="0" i="0" u="none" strike="noStrike" kern="1200" baseline="0" dirty="0" smtClean="0">
                <a:solidFill>
                  <a:schemeClr val="tx1"/>
                </a:solidFill>
                <a:latin typeface="+mn-lt"/>
                <a:ea typeface="+mn-ea"/>
                <a:cs typeface="+mn-cs"/>
              </a:rPr>
              <a:t> is something subtle communicated to one who is being served and led if implicit in the compact between servant-leader and led is the understanding that</a:t>
            </a:r>
          </a:p>
          <a:p>
            <a:r>
              <a:rPr lang="en-US" sz="1200" b="0" i="0" u="none" strike="noStrike" kern="1200" baseline="0" dirty="0" smtClean="0">
                <a:solidFill>
                  <a:schemeClr val="tx1"/>
                </a:solidFill>
                <a:latin typeface="+mn-lt"/>
                <a:ea typeface="+mn-ea"/>
                <a:cs typeface="+mn-cs"/>
              </a:rPr>
              <a:t>the search for wholeness is something they share.”</a:t>
            </a:r>
            <a:endParaRPr lang="en-US" dirty="0" smtClean="0"/>
          </a:p>
          <a:p>
            <a:pPr marL="0" indent="0">
              <a:buFontTx/>
              <a:buNone/>
              <a:defRPr/>
            </a:pPr>
            <a:endParaRPr lang="en-US" dirty="0" smtClean="0"/>
          </a:p>
          <a:p>
            <a:pPr marL="0" indent="0">
              <a:buFontTx/>
              <a:buNone/>
              <a:defRPr/>
            </a:pPr>
            <a:endParaRPr lang="en-US" dirty="0" smtClean="0"/>
          </a:p>
          <a:p>
            <a:pPr marL="0" indent="0">
              <a:buFontTx/>
              <a:buNone/>
              <a:defRPr/>
            </a:pPr>
            <a:r>
              <a:rPr lang="en-US" dirty="0" smtClean="0"/>
              <a:t>MIDDLE</a:t>
            </a:r>
          </a:p>
          <a:p>
            <a:r>
              <a:rPr lang="en-US" sz="1200" b="0" i="1" u="none" strike="noStrike" kern="1200" baseline="0" dirty="0" smtClean="0">
                <a:solidFill>
                  <a:schemeClr val="tx1"/>
                </a:solidFill>
                <a:latin typeface="+mn-lt"/>
                <a:ea typeface="+mn-ea"/>
                <a:cs typeface="+mn-cs"/>
              </a:rPr>
              <a:t>Stewardship. </a:t>
            </a:r>
            <a:r>
              <a:rPr lang="en-US" sz="1200" b="0" i="0" u="none" strike="noStrike" kern="1200" baseline="0" dirty="0" smtClean="0">
                <a:solidFill>
                  <a:schemeClr val="tx1"/>
                </a:solidFill>
                <a:latin typeface="+mn-lt"/>
                <a:ea typeface="+mn-ea"/>
                <a:cs typeface="+mn-cs"/>
              </a:rPr>
              <a:t>Peter Block has defined stewardship as “holding something in trust for another.” Robert Greenleaf ’s view of all institutions</a:t>
            </a:r>
          </a:p>
          <a:p>
            <a:r>
              <a:rPr lang="en-US" sz="1200" b="0" i="0" u="none" strike="noStrike" kern="1200" baseline="0" dirty="0" smtClean="0">
                <a:solidFill>
                  <a:schemeClr val="tx1"/>
                </a:solidFill>
                <a:latin typeface="+mn-lt"/>
                <a:ea typeface="+mn-ea"/>
                <a:cs typeface="+mn-cs"/>
              </a:rPr>
              <a:t>was one in which CEOs, staffs, and trustees all played significant roles in holding their institutions in trust for the greater good of society. Servant leadership, like stewardship, assumes first and foremost a commitment to serving the needs of others. It also emphasizes the use of openness and persuasion rather than control.</a:t>
            </a:r>
          </a:p>
          <a:p>
            <a:endParaRPr lang="en-US" dirty="0" smtClean="0"/>
          </a:p>
          <a:p>
            <a:r>
              <a:rPr lang="en-US" sz="1200" b="0" i="1" u="none" strike="noStrike" kern="1200" baseline="0" dirty="0" smtClean="0">
                <a:solidFill>
                  <a:schemeClr val="tx1"/>
                </a:solidFill>
                <a:latin typeface="+mn-lt"/>
                <a:ea typeface="+mn-ea"/>
                <a:cs typeface="+mn-cs"/>
              </a:rPr>
              <a:t>Commitment to the growth of people. </a:t>
            </a:r>
            <a:r>
              <a:rPr lang="en-US" sz="1200" b="0" i="0" u="none" strike="noStrike" kern="1200" baseline="0" dirty="0" smtClean="0">
                <a:solidFill>
                  <a:schemeClr val="tx1"/>
                </a:solidFill>
                <a:latin typeface="+mn-lt"/>
                <a:ea typeface="+mn-ea"/>
                <a:cs typeface="+mn-cs"/>
              </a:rPr>
              <a:t>Servant-leaders believe that people have an intrinsic value beyond their tangible contributions as workers. As a result, the servant-leader is deeply committed to the growth of each and every individual within the institution.</a:t>
            </a:r>
          </a:p>
          <a:p>
            <a:r>
              <a:rPr lang="en-US" sz="1200" b="0" i="0" u="none" strike="noStrike" kern="1200" baseline="0" dirty="0" smtClean="0">
                <a:solidFill>
                  <a:schemeClr val="tx1"/>
                </a:solidFill>
                <a:latin typeface="+mn-lt"/>
                <a:ea typeface="+mn-ea"/>
                <a:cs typeface="+mn-cs"/>
              </a:rPr>
              <a:t>The servant-leader recognizes the tremendous responsibility to do everything possible to nurture the growth of employees.</a:t>
            </a:r>
          </a:p>
          <a:p>
            <a:endParaRPr lang="en-US" dirty="0" smtClean="0"/>
          </a:p>
          <a:p>
            <a:r>
              <a:rPr lang="en-US" sz="1200" b="0" i="1" u="none" strike="noStrike" kern="1200" baseline="0" dirty="0" smtClean="0">
                <a:solidFill>
                  <a:schemeClr val="tx1"/>
                </a:solidFill>
                <a:latin typeface="+mn-lt"/>
                <a:ea typeface="+mn-ea"/>
                <a:cs typeface="+mn-cs"/>
              </a:rPr>
              <a:t>Building community. </a:t>
            </a:r>
            <a:r>
              <a:rPr lang="en-US" sz="1200" b="0" i="0" u="none" strike="noStrike" kern="1200" baseline="0" dirty="0" smtClean="0">
                <a:solidFill>
                  <a:schemeClr val="tx1"/>
                </a:solidFill>
                <a:latin typeface="+mn-lt"/>
                <a:ea typeface="+mn-ea"/>
                <a:cs typeface="+mn-cs"/>
              </a:rPr>
              <a:t>The servant leader senses that much has been lost in recent human history as a result of the shift from local communities</a:t>
            </a:r>
          </a:p>
          <a:p>
            <a:r>
              <a:rPr lang="en-US" sz="1200" b="0" i="0" u="none" strike="noStrike" kern="1200" baseline="0" dirty="0" smtClean="0">
                <a:solidFill>
                  <a:schemeClr val="tx1"/>
                </a:solidFill>
                <a:latin typeface="+mn-lt"/>
                <a:ea typeface="+mn-ea"/>
                <a:cs typeface="+mn-cs"/>
              </a:rPr>
              <a:t>to large institutions as the primary shaper of human lives. This awareness causes the servant-leader to seek to identify some means for</a:t>
            </a:r>
          </a:p>
          <a:p>
            <a:r>
              <a:rPr lang="en-US" sz="1200" b="0" i="0" u="none" strike="noStrike" kern="1200" baseline="0" dirty="0" smtClean="0">
                <a:solidFill>
                  <a:schemeClr val="tx1"/>
                </a:solidFill>
                <a:latin typeface="+mn-lt"/>
                <a:ea typeface="+mn-ea"/>
                <a:cs typeface="+mn-cs"/>
              </a:rPr>
              <a:t>building community among those who work within a given institution. Servant-leadership suggests that true community can be created</a:t>
            </a:r>
          </a:p>
          <a:p>
            <a:r>
              <a:rPr lang="en-US" sz="1200" b="0" i="0" u="none" strike="noStrike" kern="1200" baseline="0" dirty="0" smtClean="0">
                <a:solidFill>
                  <a:schemeClr val="tx1"/>
                </a:solidFill>
                <a:latin typeface="+mn-lt"/>
                <a:ea typeface="+mn-ea"/>
                <a:cs typeface="+mn-cs"/>
              </a:rPr>
              <a:t>among those who work in businesses and other institutions. Greenleaf said: “All that is needed to rebuild community as a viable</a:t>
            </a:r>
          </a:p>
          <a:p>
            <a:r>
              <a:rPr lang="en-US" sz="1200" b="0" i="0" u="none" strike="noStrike" kern="1200" baseline="0" dirty="0" smtClean="0">
                <a:solidFill>
                  <a:schemeClr val="tx1"/>
                </a:solidFill>
                <a:latin typeface="+mn-lt"/>
                <a:ea typeface="+mn-ea"/>
                <a:cs typeface="+mn-cs"/>
              </a:rPr>
              <a:t>life form for large numbers of people is for enough servant-leaders to show the way, not by mass movements, but by each servant-leader</a:t>
            </a:r>
          </a:p>
          <a:p>
            <a:r>
              <a:rPr lang="en-US" sz="1200" b="0" i="0" u="none" strike="noStrike" kern="1200" baseline="0" dirty="0" smtClean="0">
                <a:solidFill>
                  <a:schemeClr val="tx1"/>
                </a:solidFill>
                <a:latin typeface="+mn-lt"/>
                <a:ea typeface="+mn-ea"/>
                <a:cs typeface="+mn-cs"/>
              </a:rPr>
              <a:t>demonstrating his own unlimited liability for a quite specific community- related group.”</a:t>
            </a:r>
            <a:endParaRPr lang="en-US" dirty="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7DD718-0B95-48ED-8601-8BE9AC8CF68B}" type="slidenum">
              <a:rPr lang="en-US" smtClean="0"/>
              <a:pPr>
                <a:defRPr/>
              </a:pPr>
              <a:t>64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t>Speaking Notes:</a:t>
            </a:r>
          </a:p>
          <a:p>
            <a:pPr marL="232943" indent="-232943">
              <a:buFontTx/>
              <a:buAutoNum type="arabicPeriod"/>
              <a:defRPr/>
            </a:pPr>
            <a:r>
              <a:rPr lang="en-US" dirty="0" smtClean="0"/>
              <a:t>Herb Kelleher: Helped load baggage on Thanksgiving day, has been seen dressing up as Elvis for fun for the staff</a:t>
            </a:r>
          </a:p>
          <a:p>
            <a:pPr marL="232943" indent="-232943">
              <a:buFontTx/>
              <a:buAutoNum type="arabicPeriod"/>
              <a:defRPr/>
            </a:pPr>
            <a:r>
              <a:rPr lang="en-US" dirty="0" smtClean="0"/>
              <a:t>Howard Behar: Retired in 1999, but in 2001, the CEO asked him back as interim president because the company had begun “to lose focus on the greater good” (Autry) and so they brought in servant-leadership.</a:t>
            </a:r>
          </a:p>
          <a:p>
            <a:pPr marL="232943" indent="-232943">
              <a:buFontTx/>
              <a:buAutoNum type="arabicPeriod"/>
              <a:defRPr/>
            </a:pPr>
            <a:r>
              <a:rPr lang="en-US" dirty="0" smtClean="0"/>
              <a:t>Sam Walton – Wal-Mart has its issues today, but one of Sam’s most reiterated quotes was, “If you take care of your people, your people will take care of the customer and the business will take care of itself.”</a:t>
            </a:r>
          </a:p>
          <a:p>
            <a:pPr marL="232943" indent="-232943">
              <a:buFontTx/>
              <a:buAutoNum type="arabicPeriod"/>
              <a:defRPr/>
            </a:pPr>
            <a:r>
              <a:rPr lang="en-US" dirty="0" smtClean="0"/>
              <a:t>Jimmy Carter – Long after leaving his presidency, he has been marked by hard work and constant contributions to causes like Habitat for Humanity.  As one reporter put it, “In a world where power is often equated with force, Jimmy Carter reminds us that what endures is the power of example.” (http://community.seattletimes.nwsource.com/archive/?date=20000119&amp;slug=4000096) </a:t>
            </a:r>
          </a:p>
          <a:p>
            <a:pPr marL="232943" indent="-232943">
              <a:buFontTx/>
              <a:buAutoNum type="arabicPeriod"/>
              <a:defRPr/>
            </a:pPr>
            <a:r>
              <a:rPr lang="en-US" dirty="0" smtClean="0"/>
              <a:t>Countless Unknown – Remember, the very concept of Servant-Leadership necessitates a lack of pride and ego.  It is not self-centered.  So many of the world’s greatest Servant-Leaders go unknown.</a:t>
            </a:r>
          </a:p>
          <a:p>
            <a:pPr marL="232943" indent="-232943">
              <a:buFontTx/>
              <a:buAutoNum type="arabicPeriod"/>
              <a:defRPr/>
            </a:pPr>
            <a:endParaRPr lang="en-US" dirty="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BD30F8-C924-47C3-9EE7-FF4B819E2BCE}" type="slidenum">
              <a:rPr lang="en-US" smtClean="0"/>
              <a:pPr>
                <a:defRPr/>
              </a:pPr>
              <a:t>66</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the 40th anniversary of SRA International conference: 2007</a:t>
            </a:r>
          </a:p>
          <a:p>
            <a:r>
              <a:rPr lang="en-US" dirty="0" smtClean="0"/>
              <a:t>Origin of the profession</a:t>
            </a:r>
          </a:p>
          <a:p>
            <a:r>
              <a:rPr lang="en-US" dirty="0" smtClean="0"/>
              <a:t>How it has evolved from one of service to leadership </a:t>
            </a:r>
          </a:p>
          <a:p>
            <a:r>
              <a:rPr lang="en-US" dirty="0" smtClean="0"/>
              <a:t>As a profession, we need to focus on the development of relationships and to be mindful of the responsibilities that we hold</a:t>
            </a:r>
          </a:p>
          <a:p>
            <a:r>
              <a:rPr lang="en-US" dirty="0" smtClean="0"/>
              <a:t>As research administrators we must serve as a resource to our researchers, provide leadership to fulfill the servant function without impeding the advancement of research.</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68</a:t>
            </a:fld>
            <a:endParaRPr lang="en-US"/>
          </a:p>
        </p:txBody>
      </p:sp>
    </p:spTree>
    <p:extLst>
      <p:ext uri="{BB962C8B-B14F-4D97-AF65-F5344CB8AC3E}">
        <p14:creationId xmlns:p14="http://schemas.microsoft.com/office/powerpoint/2010/main" val="3468189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administration as a profession was founded on the need for service and the efficient delivery of our "product"--research.</a:t>
            </a:r>
          </a:p>
          <a:p>
            <a:endParaRPr lang="en-US" dirty="0" smtClean="0"/>
          </a:p>
          <a:p>
            <a:r>
              <a:rPr lang="en-US" dirty="0" smtClean="0"/>
              <a:t>In the early years of federally sponsored research, little oversight other than financial compliance was required by sponsors.</a:t>
            </a:r>
          </a:p>
          <a:p>
            <a:endParaRPr lang="en-US" dirty="0" smtClean="0"/>
          </a:p>
          <a:p>
            <a:r>
              <a:rPr lang="en-US" dirty="0" smtClean="0"/>
              <a:t>The service that was needed from the research office usually consisted of searching for funding sources, requesting guidelines, preparing budgets, making copies, and mailing proposals. At that time, these were the services needed to allow researchers to focus on writing proposals and conducting funded activities.</a:t>
            </a:r>
          </a:p>
          <a:p>
            <a:endParaRPr lang="en-US" dirty="0" smtClean="0"/>
          </a:p>
          <a:p>
            <a:r>
              <a:rPr lang="en-US" dirty="0" smtClean="0"/>
              <a:t>In time, proper stewardship of federal research funds took on greater scope and significance, as evidenced by multiple revisions of the Office of Management and Budget (OMB) Circular A21 in the United States. With this came the need for additional monitoring of awards, which increased the services required from research administration offices.</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69</a:t>
            </a:fld>
            <a:endParaRPr lang="en-US"/>
          </a:p>
        </p:txBody>
      </p:sp>
    </p:spTree>
    <p:extLst>
      <p:ext uri="{BB962C8B-B14F-4D97-AF65-F5344CB8AC3E}">
        <p14:creationId xmlns:p14="http://schemas.microsoft.com/office/powerpoint/2010/main" val="2582050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  Administrators role of servant and leader.</a:t>
            </a:r>
          </a:p>
          <a:p>
            <a:r>
              <a:rPr lang="en-US" dirty="0" smtClean="0"/>
              <a:t> </a:t>
            </a:r>
          </a:p>
          <a:p>
            <a:r>
              <a:rPr lang="en-US" dirty="0" smtClean="0"/>
              <a:t>Servant:</a:t>
            </a:r>
          </a:p>
          <a:p>
            <a:r>
              <a:rPr lang="en-US" dirty="0" smtClean="0"/>
              <a:t>        Helping to find funding sources, Apply for Funding, Receive Research Funding, Manage Research funding	</a:t>
            </a:r>
          </a:p>
          <a:p>
            <a:r>
              <a:rPr lang="en-US" dirty="0" smtClean="0"/>
              <a:t>        Reviewing guidelines and proposals</a:t>
            </a:r>
          </a:p>
          <a:p>
            <a:r>
              <a:rPr lang="en-US" dirty="0" smtClean="0"/>
              <a:t>        Providing advice on post award management and </a:t>
            </a:r>
          </a:p>
          <a:p>
            <a:r>
              <a:rPr lang="en-US" dirty="0" smtClean="0"/>
              <a:t>        many more activities</a:t>
            </a:r>
          </a:p>
          <a:p>
            <a:endParaRPr lang="en-US" dirty="0" smtClean="0"/>
          </a:p>
          <a:p>
            <a:r>
              <a:rPr lang="en-US" dirty="0" smtClean="0"/>
              <a:t>Leader:</a:t>
            </a:r>
          </a:p>
          <a:p>
            <a:r>
              <a:rPr lang="en-US" dirty="0" smtClean="0"/>
              <a:t>        We lead by suggesting and preparing policies</a:t>
            </a:r>
          </a:p>
          <a:p>
            <a:r>
              <a:rPr lang="en-US" dirty="0" smtClean="0"/>
              <a:t>        informing institutional leadership of trends and requirements</a:t>
            </a:r>
          </a:p>
          <a:p>
            <a:r>
              <a:rPr lang="en-US" dirty="0" smtClean="0"/>
              <a:t>        and a multitude of other activities</a:t>
            </a:r>
          </a:p>
          <a:p>
            <a:endParaRPr lang="en-US" dirty="0" smtClean="0"/>
          </a:p>
          <a:p>
            <a:r>
              <a:rPr lang="en-US" dirty="0" smtClean="0"/>
              <a:t>Being both service providers and leaders may seem contradictory, but these two roles combine to form the very heart of our profession.</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70</a:t>
            </a:fld>
            <a:endParaRPr lang="en-US"/>
          </a:p>
        </p:txBody>
      </p:sp>
    </p:spTree>
    <p:extLst>
      <p:ext uri="{BB962C8B-B14F-4D97-AF65-F5344CB8AC3E}">
        <p14:creationId xmlns:p14="http://schemas.microsoft.com/office/powerpoint/2010/main" val="6363112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Researchers</a:t>
            </a:r>
          </a:p>
          <a:p>
            <a:r>
              <a:rPr lang="en-US" dirty="0" smtClean="0"/>
              <a:t>Drive the research enterprise</a:t>
            </a:r>
          </a:p>
          <a:p>
            <a:r>
              <a:rPr lang="en-US" dirty="0" smtClean="0"/>
              <a:t>We are the researchers navigators</a:t>
            </a:r>
          </a:p>
          <a:p>
            <a:endParaRPr lang="en-US" dirty="0" smtClean="0"/>
          </a:p>
          <a:p>
            <a:r>
              <a:rPr lang="en-US" dirty="0" smtClean="0"/>
              <a:t>Leadership is needed but not to lead the institution</a:t>
            </a:r>
          </a:p>
          <a:p>
            <a:endParaRPr lang="en-US" dirty="0" smtClean="0"/>
          </a:p>
          <a:p>
            <a:r>
              <a:rPr lang="en-US" dirty="0" smtClean="0"/>
              <a:t>Our first priority is servant-leader is service, and earn the trust of those we hope to lead.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71</a:t>
            </a:fld>
            <a:endParaRPr lang="en-US"/>
          </a:p>
        </p:txBody>
      </p:sp>
    </p:spTree>
    <p:extLst>
      <p:ext uri="{BB962C8B-B14F-4D97-AF65-F5344CB8AC3E}">
        <p14:creationId xmlns:p14="http://schemas.microsoft.com/office/powerpoint/2010/main" val="1974105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the researchers navigators</a:t>
            </a:r>
          </a:p>
          <a:p>
            <a:endParaRPr lang="en-US" dirty="0" smtClean="0"/>
          </a:p>
          <a:p>
            <a:r>
              <a:rPr lang="en-US" dirty="0" smtClean="0"/>
              <a:t>Leadership is needed but not to lead the institution</a:t>
            </a:r>
          </a:p>
          <a:p>
            <a:endParaRPr lang="en-US" dirty="0" smtClean="0"/>
          </a:p>
          <a:p>
            <a:r>
              <a:rPr lang="en-US" dirty="0" smtClean="0"/>
              <a:t>Our first priority is servant-leader is service, and earn the trust of those we hope to lead.</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72</a:t>
            </a:fld>
            <a:endParaRPr lang="en-US"/>
          </a:p>
        </p:txBody>
      </p:sp>
    </p:spTree>
    <p:extLst>
      <p:ext uri="{BB962C8B-B14F-4D97-AF65-F5344CB8AC3E}">
        <p14:creationId xmlns:p14="http://schemas.microsoft.com/office/powerpoint/2010/main" val="3641564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common definitions of serve is to work for, to prepare, and/or offer something to another. This definition is not inherently negative, although it can imply a lower status for the person serving. </a:t>
            </a:r>
          </a:p>
          <a:p>
            <a:endParaRPr lang="en-US" dirty="0" smtClean="0"/>
          </a:p>
          <a:p>
            <a:r>
              <a:rPr lang="en-US" dirty="0" smtClean="0"/>
              <a:t>Consider, however, another definition of serve: to be of assistance to, promote the interests of, fight for, or aid, another. This implies something further, a more noble purpose, and a sense of responsibility to others.</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73</a:t>
            </a:fld>
            <a:endParaRPr lang="en-US"/>
          </a:p>
        </p:txBody>
      </p:sp>
    </p:spTree>
    <p:extLst>
      <p:ext uri="{BB962C8B-B14F-4D97-AF65-F5344CB8AC3E}">
        <p14:creationId xmlns:p14="http://schemas.microsoft.com/office/powerpoint/2010/main" val="2833749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servant responsibilities to our researchers, to those who sponsor the research and the community as a whole, we have a far greater role as leaders in the research process</a:t>
            </a:r>
          </a:p>
          <a:p>
            <a:endParaRPr lang="en-US" dirty="0" smtClean="0"/>
          </a:p>
          <a:p>
            <a:r>
              <a:rPr lang="en-US" dirty="0" smtClean="0"/>
              <a:t>By showing our commitment to serve first, we can provide the foundation needed for those we serve to also look to us as leaders. </a:t>
            </a:r>
          </a:p>
          <a:p>
            <a:endParaRPr lang="en-US" dirty="0" smtClean="0"/>
          </a:p>
          <a:p>
            <a:r>
              <a:rPr lang="en-US" dirty="0" smtClean="0"/>
              <a:t>By serving first, a great leader gains the trust and confidence of those he/she will lead. </a:t>
            </a:r>
          </a:p>
          <a:p>
            <a:endParaRPr lang="en-US" dirty="0" smtClean="0"/>
          </a:p>
          <a:p>
            <a:r>
              <a:rPr lang="en-US" dirty="0" smtClean="0"/>
              <a:t>Hierarchical authority no longer commands automatic respect; rather, respect that is given freely is needed to achieve real authority.</a:t>
            </a:r>
          </a:p>
          <a:p>
            <a:endParaRPr lang="en-US" dirty="0" smtClean="0"/>
          </a:p>
          <a:p>
            <a:r>
              <a:rPr lang="en-US" dirty="0" smtClean="0"/>
              <a:t> Our new and under-acknowledged role of leadership must be earned in order to be most effective.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74</a:t>
            </a:fld>
            <a:endParaRPr lang="en-US"/>
          </a:p>
        </p:txBody>
      </p:sp>
    </p:spTree>
    <p:extLst>
      <p:ext uri="{BB962C8B-B14F-4D97-AF65-F5344CB8AC3E}">
        <p14:creationId xmlns:p14="http://schemas.microsoft.com/office/powerpoint/2010/main" val="1680458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for our purposes, basic needs are:</a:t>
            </a:r>
          </a:p>
          <a:p>
            <a:r>
              <a:rPr lang="en-US" dirty="0" smtClean="0"/>
              <a:t>administrative support </a:t>
            </a:r>
          </a:p>
          <a:p>
            <a:r>
              <a:rPr lang="en-US" dirty="0" smtClean="0"/>
              <a:t>budgeting assistance</a:t>
            </a:r>
          </a:p>
          <a:p>
            <a:r>
              <a:rPr lang="en-US" dirty="0" smtClean="0"/>
              <a:t>interpretation of guidelines </a:t>
            </a:r>
          </a:p>
          <a:p>
            <a:r>
              <a:rPr lang="en-US" dirty="0" smtClean="0"/>
              <a:t>terms and conditions</a:t>
            </a:r>
          </a:p>
          <a:p>
            <a:r>
              <a:rPr lang="en-US" dirty="0" smtClean="0"/>
              <a:t>proposal review, compliance and much more. </a:t>
            </a:r>
          </a:p>
          <a:p>
            <a:endParaRPr lang="en-US" dirty="0" smtClean="0"/>
          </a:p>
          <a:p>
            <a:r>
              <a:rPr lang="en-US" dirty="0" smtClean="0"/>
              <a:t>Guidance and support in these areas must be given by research administrators regardless of your level within the institution. </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77</a:t>
            </a:fld>
            <a:endParaRPr lang="en-US"/>
          </a:p>
        </p:txBody>
      </p:sp>
    </p:spTree>
    <p:extLst>
      <p:ext uri="{BB962C8B-B14F-4D97-AF65-F5344CB8AC3E}">
        <p14:creationId xmlns:p14="http://schemas.microsoft.com/office/powerpoint/2010/main" val="2344377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dirty="0" smtClean="0"/>
              <a:t>Speaking Points:</a:t>
            </a:r>
          </a:p>
          <a:p>
            <a:pPr marL="232943" indent="-232943">
              <a:spcBef>
                <a:spcPct val="0"/>
              </a:spcBef>
              <a:buFontTx/>
              <a:buAutoNum type="arabicPeriod"/>
              <a:defRPr/>
            </a:pPr>
            <a:r>
              <a:rPr lang="en-US" dirty="0" smtClean="0"/>
              <a:t>Servant-Leadership, as a concept, has its origins tracing back to the earliest history</a:t>
            </a:r>
          </a:p>
          <a:p>
            <a:pPr marL="232943" indent="-232943">
              <a:spcBef>
                <a:spcPct val="0"/>
              </a:spcBef>
              <a:buFontTx/>
              <a:buAutoNum type="arabicPeriod"/>
              <a:defRPr/>
            </a:pPr>
            <a:r>
              <a:rPr lang="en-US" dirty="0" smtClean="0"/>
              <a:t>It is not a religious concept</a:t>
            </a:r>
          </a:p>
          <a:p>
            <a:pPr marL="232943" indent="-232943">
              <a:spcBef>
                <a:spcPct val="0"/>
              </a:spcBef>
              <a:buFontTx/>
              <a:buAutoNum type="arabicPeriod"/>
              <a:defRPr/>
            </a:pPr>
            <a:r>
              <a:rPr lang="en-US" dirty="0" smtClean="0"/>
              <a:t>It is, however, supported by most of the world’s major religions</a:t>
            </a:r>
          </a:p>
          <a:p>
            <a:pPr marL="232943" indent="-232943">
              <a:spcBef>
                <a:spcPct val="0"/>
              </a:spcBef>
              <a:buFontTx/>
              <a:buAutoNum type="arabicPeriod"/>
              <a:defRPr/>
            </a:pPr>
            <a:r>
              <a:rPr lang="en-US" dirty="0" smtClean="0"/>
              <a:t>I am a Christian and while many people point to Jesus as the epitome of servant-leadership, I wish I could boast it originated as a Christian concept.  Instead, I can only say that it is the only leadership practice fully aligned with the teachings of our religion, as it is with most of the world’s major religions.  Greenleaf </a:t>
            </a:r>
            <a:r>
              <a:rPr lang="en-US" dirty="0" err="1" smtClean="0"/>
              <a:t>ites</a:t>
            </a:r>
            <a:r>
              <a:rPr lang="en-US" dirty="0" smtClean="0"/>
              <a:t> one of the greatest servant-leaders he ever knew to be his personal friend, Rabbi Abraham Joshua </a:t>
            </a:r>
            <a:r>
              <a:rPr lang="en-US" dirty="0" err="1" smtClean="0"/>
              <a:t>Heschel</a:t>
            </a:r>
            <a:r>
              <a:rPr lang="en-US" dirty="0" smtClean="0"/>
              <a:t>, a “liberal activist”.</a:t>
            </a:r>
          </a:p>
          <a:p>
            <a:pPr eaLnBrk="1" hangingPunct="1">
              <a:spcBef>
                <a:spcPct val="0"/>
              </a:spcBef>
              <a:defRPr/>
            </a:pPr>
            <a:endParaRPr lang="en-US" dirty="0" smtClean="0"/>
          </a:p>
          <a:p>
            <a:pPr eaLnBrk="1" hangingPunct="1">
              <a:spcBef>
                <a:spcPct val="0"/>
              </a:spcBef>
              <a:defRPr/>
            </a:pPr>
            <a:r>
              <a:rPr lang="en-US" dirty="0" smtClean="0"/>
              <a:t>4</a:t>
            </a:r>
            <a:r>
              <a:rPr lang="en-US" baseline="30000" dirty="0" smtClean="0"/>
              <a:t>th</a:t>
            </a:r>
            <a:r>
              <a:rPr lang="en-US" dirty="0" smtClean="0"/>
              <a:t> Century B.C.</a:t>
            </a:r>
          </a:p>
          <a:p>
            <a:pPr eaLnBrk="1" hangingPunct="1">
              <a:spcBef>
                <a:spcPct val="0"/>
              </a:spcBef>
              <a:buFontTx/>
              <a:buChar char="•"/>
              <a:defRPr/>
            </a:pPr>
            <a:r>
              <a:rPr lang="en-US" dirty="0" smtClean="0"/>
              <a:t> </a:t>
            </a:r>
            <a:r>
              <a:rPr lang="en-US" dirty="0" err="1" smtClean="0"/>
              <a:t>Chanakya</a:t>
            </a:r>
            <a:r>
              <a:rPr lang="en-US" dirty="0" smtClean="0"/>
              <a:t> or </a:t>
            </a:r>
            <a:r>
              <a:rPr lang="en-US" dirty="0" err="1" smtClean="0"/>
              <a:t>Kautilya</a:t>
            </a:r>
            <a:r>
              <a:rPr lang="en-US" dirty="0" smtClean="0"/>
              <a:t>, the famous strategic thinker from ancient India, wrote about servant leadership in his 4th century B.C. book </a:t>
            </a:r>
            <a:r>
              <a:rPr lang="en-US" dirty="0" err="1" smtClean="0"/>
              <a:t>Arthashastra</a:t>
            </a:r>
            <a:r>
              <a:rPr lang="en-US" dirty="0" smtClean="0"/>
              <a:t>:</a:t>
            </a:r>
          </a:p>
          <a:p>
            <a:pPr eaLnBrk="1" hangingPunct="1">
              <a:spcBef>
                <a:spcPct val="0"/>
              </a:spcBef>
              <a:defRPr/>
            </a:pPr>
            <a:r>
              <a:rPr lang="en-US" dirty="0" smtClean="0"/>
              <a:t>    "the king [leader] shall consider as good, not what pleases himself but what pleases his subjects [followers]"</a:t>
            </a:r>
            <a:br>
              <a:rPr lang="en-US" dirty="0" smtClean="0"/>
            </a:br>
            <a:r>
              <a:rPr lang="en-US" dirty="0" smtClean="0"/>
              <a:t>    "the king [leader] is a paid servant and enjoys the resources of the state together with the people".</a:t>
            </a:r>
          </a:p>
          <a:p>
            <a:pPr eaLnBrk="1" hangingPunct="1">
              <a:spcBef>
                <a:spcPct val="0"/>
              </a:spcBef>
              <a:defRPr/>
            </a:pPr>
            <a:r>
              <a:rPr lang="en-US" dirty="0" smtClean="0"/>
              <a:t>	NOTE: His lessons were not always Servant-leadership focused.  Some quotes downright in opposition, but in many areas, he understood the key concepts of Servant-Leadership as with the quote cited.</a:t>
            </a:r>
          </a:p>
          <a:p>
            <a:pPr eaLnBrk="1" hangingPunct="1">
              <a:spcBef>
                <a:spcPct val="0"/>
              </a:spcBef>
              <a:defRPr/>
            </a:pPr>
            <a:r>
              <a:rPr lang="en-US" dirty="0" smtClean="0"/>
              <a:t>600 B.C.</a:t>
            </a:r>
          </a:p>
          <a:p>
            <a:pPr eaLnBrk="1" hangingPunct="1">
              <a:spcBef>
                <a:spcPct val="0"/>
              </a:spcBef>
              <a:defRPr/>
            </a:pPr>
            <a:r>
              <a:rPr lang="en-US" dirty="0" smtClean="0"/>
              <a:t>In approximately 600 B.C., the Chinese sage Lao Tzu wrote The Tao Te </a:t>
            </a:r>
            <a:r>
              <a:rPr lang="en-US" dirty="0" err="1" smtClean="0"/>
              <a:t>Ching</a:t>
            </a:r>
            <a:r>
              <a:rPr lang="en-US" dirty="0" smtClean="0"/>
              <a:t>, a strategic treatise on servant leadership:</a:t>
            </a:r>
            <a:br>
              <a:rPr lang="en-US" dirty="0" smtClean="0"/>
            </a:br>
            <a:r>
              <a:rPr lang="en-US" dirty="0" smtClean="0"/>
              <a:t>    FORTY-NINE</a:t>
            </a:r>
            <a:br>
              <a:rPr lang="en-US" dirty="0" smtClean="0"/>
            </a:br>
            <a:r>
              <a:rPr lang="en-US" dirty="0" smtClean="0"/>
              <a:t>    The greatest leader forgets himself</a:t>
            </a:r>
            <a:br>
              <a:rPr lang="en-US" dirty="0" smtClean="0"/>
            </a:br>
            <a:r>
              <a:rPr lang="en-US" dirty="0" smtClean="0"/>
              <a:t>    And attends to the development of others.</a:t>
            </a:r>
            <a:br>
              <a:rPr lang="en-US" dirty="0" smtClean="0"/>
            </a:br>
            <a:r>
              <a:rPr lang="en-US" dirty="0" smtClean="0"/>
              <a:t>    Good leaders support excellent workers.</a:t>
            </a:r>
            <a:br>
              <a:rPr lang="en-US" dirty="0" smtClean="0"/>
            </a:br>
            <a:r>
              <a:rPr lang="en-US" dirty="0" smtClean="0"/>
              <a:t>    Great leaders support the bottom ten percent.</a:t>
            </a:r>
            <a:br>
              <a:rPr lang="en-US" dirty="0" smtClean="0"/>
            </a:br>
            <a:r>
              <a:rPr lang="en-US" dirty="0" smtClean="0"/>
              <a:t>    Great leaders know that</a:t>
            </a:r>
            <a:br>
              <a:rPr lang="en-US" dirty="0" smtClean="0"/>
            </a:br>
            <a:r>
              <a:rPr lang="en-US" dirty="0" smtClean="0"/>
              <a:t>    The diamond in the rough</a:t>
            </a:r>
            <a:br>
              <a:rPr lang="en-US" dirty="0" smtClean="0"/>
            </a:br>
            <a:r>
              <a:rPr lang="en-US" dirty="0" smtClean="0"/>
              <a:t>    Is always found “in the rough.”</a:t>
            </a:r>
            <a:br>
              <a:rPr lang="en-US" dirty="0" smtClean="0"/>
            </a:br>
            <a:r>
              <a:rPr lang="en-US" dirty="0" smtClean="0"/>
              <a:t>(Quote from The Way of Leading People: Unlocking Your Integral Leadership with the Tao Te </a:t>
            </a:r>
            <a:r>
              <a:rPr lang="en-US" dirty="0" err="1" smtClean="0"/>
              <a:t>Ching</a:t>
            </a:r>
            <a:r>
              <a:rPr lang="en-US" dirty="0" smtClean="0"/>
              <a:t>.)</a:t>
            </a:r>
          </a:p>
          <a:p>
            <a:pPr eaLnBrk="1" hangingPunct="1">
              <a:spcBef>
                <a:spcPct val="0"/>
              </a:spcBef>
              <a:defRPr/>
            </a:pPr>
            <a:endParaRPr lang="en-US" dirty="0"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9AFF700-5C9C-46FF-B5BD-1786024DB945}" type="slidenum">
              <a:rPr lang="en-US" smtClean="0"/>
              <a:pPr>
                <a:defRPr/>
              </a:pPr>
              <a:t>56</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to gain trust and build a relationship is to demonstrate that you care about the person and his/her work. </a:t>
            </a:r>
          </a:p>
          <a:p>
            <a:endParaRPr lang="en-US" dirty="0" smtClean="0"/>
          </a:p>
          <a:p>
            <a:r>
              <a:rPr lang="en-US" dirty="0" smtClean="0"/>
              <a:t>The research administrator can demonstrate respect by visiting researchers in their laboratories and offices, where they conduct the work we support, and learning about what it is that our researchers do.</a:t>
            </a:r>
          </a:p>
          <a:p>
            <a:endParaRPr lang="en-US" dirty="0" smtClean="0"/>
          </a:p>
          <a:p>
            <a:r>
              <a:rPr lang="en-US" dirty="0" smtClean="0"/>
              <a:t> Even though we may not understand the research, by showing an interest in it and even understanding a possible application or relationship between this research and other research, we show the researcher that we care about what they are doing. </a:t>
            </a:r>
          </a:p>
          <a:p>
            <a:endParaRPr lang="en-US" dirty="0" smtClean="0"/>
          </a:p>
          <a:p>
            <a:r>
              <a:rPr lang="en-US" dirty="0" smtClean="0"/>
              <a:t>This interaction can break down some barriers to communication whose existence may not have even been evident.</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78</a:t>
            </a:fld>
            <a:endParaRPr lang="en-US"/>
          </a:p>
        </p:txBody>
      </p:sp>
    </p:spTree>
    <p:extLst>
      <p:ext uri="{BB962C8B-B14F-4D97-AF65-F5344CB8AC3E}">
        <p14:creationId xmlns:p14="http://schemas.microsoft.com/office/powerpoint/2010/main" val="16597817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establishing strong working relationships with our researchers, we have an opportunity to build a relationship based on trust and respect.</a:t>
            </a:r>
          </a:p>
          <a:p>
            <a:endParaRPr lang="en-US" dirty="0" smtClean="0"/>
          </a:p>
          <a:p>
            <a:r>
              <a:rPr lang="en-US" dirty="0" smtClean="0"/>
              <a:t>This, too, allows us to lead, to be part of the solution, before a problem becomes critical. To truly play a leadership role in our field we must be proactive participants in the research process.</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80</a:t>
            </a:fld>
            <a:endParaRPr lang="en-US"/>
          </a:p>
        </p:txBody>
      </p:sp>
    </p:spTree>
    <p:extLst>
      <p:ext uri="{BB962C8B-B14F-4D97-AF65-F5344CB8AC3E}">
        <p14:creationId xmlns:p14="http://schemas.microsoft.com/office/powerpoint/2010/main" val="657528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our leadership role, we are called upon to enforce policies, rules and regulations. This can contradict the atmosphere of service needed in our profession. By gaining trust, showing our concern for those we serve, and building relationships, we can help to ensure that our messages are heard and understood as helpful assistance rather than obstacles to performing research. It is also important to remember that we are in fact providing good service when we enforce compliance and responsibility... even if it isn't always recognized. </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81</a:t>
            </a:fld>
            <a:endParaRPr lang="en-US"/>
          </a:p>
        </p:txBody>
      </p:sp>
    </p:spTree>
    <p:extLst>
      <p:ext uri="{BB962C8B-B14F-4D97-AF65-F5344CB8AC3E}">
        <p14:creationId xmlns:p14="http://schemas.microsoft.com/office/powerpoint/2010/main" val="193388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gaining trust, showing our concern for those we serve, and building relationships, we can help to ensure that our messages are heard and understood as helpful assistance rather than obstacles to performing research. It is also important to remember that we are in fact providing good service when we enforce compliance and responsibility... even if it isn't always recognized. </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82</a:t>
            </a:fld>
            <a:endParaRPr lang="en-US"/>
          </a:p>
        </p:txBody>
      </p:sp>
    </p:spTree>
    <p:extLst>
      <p:ext uri="{BB962C8B-B14F-4D97-AF65-F5344CB8AC3E}">
        <p14:creationId xmlns:p14="http://schemas.microsoft.com/office/powerpoint/2010/main" val="2794079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Greenleaf's servant leadership concept defines the essence of the profession of research administration. We serve and we lead. </a:t>
            </a:r>
          </a:p>
          <a:p>
            <a:r>
              <a:rPr lang="en-US" dirty="0" smtClean="0"/>
              <a:t>As we celebrate the profession of research administration, we recognize that the bottom line in our business is ultimately to improve society as a whole through the success of our researchers, and that our role is to guide this process by being both good servants and good leaders.</a:t>
            </a:r>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83</a:t>
            </a:fld>
            <a:endParaRPr lang="en-US"/>
          </a:p>
        </p:txBody>
      </p:sp>
    </p:spTree>
    <p:extLst>
      <p:ext uri="{BB962C8B-B14F-4D97-AF65-F5344CB8AC3E}">
        <p14:creationId xmlns:p14="http://schemas.microsoft.com/office/powerpoint/2010/main" val="4122419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bottom line in our business is ultimately to improve society as a whole through the success of our researchers, and that our role is to guide this process by being both good servants and good leaders.</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85</a:t>
            </a:fld>
            <a:endParaRPr lang="en-US"/>
          </a:p>
        </p:txBody>
      </p:sp>
    </p:spTree>
    <p:extLst>
      <p:ext uri="{BB962C8B-B14F-4D97-AF65-F5344CB8AC3E}">
        <p14:creationId xmlns:p14="http://schemas.microsoft.com/office/powerpoint/2010/main" val="23156108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1968, in the middle of student protests the world over, Kent Keith published a booklet for student leaders that included “The Paradoxical Commandments.” He wanted to support his fellow students by showing them that it was possible to get things done, even with</a:t>
            </a:r>
          </a:p>
          <a:p>
            <a:r>
              <a:rPr lang="en-US" dirty="0" smtClean="0"/>
              <a:t>polar opposites: </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86</a:t>
            </a:fld>
            <a:endParaRPr lang="en-US"/>
          </a:p>
        </p:txBody>
      </p:sp>
    </p:spTree>
    <p:extLst>
      <p:ext uri="{BB962C8B-B14F-4D97-AF65-F5344CB8AC3E}">
        <p14:creationId xmlns:p14="http://schemas.microsoft.com/office/powerpoint/2010/main" val="12435319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1968, in the middle of student protests the world over, Kent Keith published a booklet for student leaders that included “The Paradoxical Commandments.” He wanted to support his fellow students by showing them that it was possible to get things done, even with</a:t>
            </a:r>
          </a:p>
          <a:p>
            <a:r>
              <a:rPr lang="en-US" dirty="0" smtClean="0"/>
              <a:t>polar opposites: </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87</a:t>
            </a:fld>
            <a:endParaRPr lang="en-US"/>
          </a:p>
        </p:txBody>
      </p:sp>
    </p:spTree>
    <p:extLst>
      <p:ext uri="{BB962C8B-B14F-4D97-AF65-F5344CB8AC3E}">
        <p14:creationId xmlns:p14="http://schemas.microsoft.com/office/powerpoint/2010/main" val="427039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“paradoxical commandments” describe perfectly what servant-leadership is all about. The message is clear: even in the most difficult situations, it is possible to find an alternative.</a:t>
            </a:r>
          </a:p>
          <a:p>
            <a:endParaRPr lang="en-US" dirty="0" smtClean="0"/>
          </a:p>
          <a:p>
            <a:r>
              <a:rPr lang="en-US" dirty="0" smtClean="0"/>
              <a:t>How? According to Keith, the answer is: by confronting the worst in the world with the best in ourselves. In the end, it is not the circumstances that determine how the world looks; it is our reactions—and these reactions can always be positive!</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90</a:t>
            </a:fld>
            <a:endParaRPr lang="en-US"/>
          </a:p>
        </p:txBody>
      </p:sp>
    </p:spTree>
    <p:extLst>
      <p:ext uri="{BB962C8B-B14F-4D97-AF65-F5344CB8AC3E}">
        <p14:creationId xmlns:p14="http://schemas.microsoft.com/office/powerpoint/2010/main" val="1672378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Talking Points:</a:t>
            </a:r>
          </a:p>
          <a:p>
            <a:pPr marL="232943" indent="-232943">
              <a:buFontTx/>
              <a:buAutoNum type="arabicPeriod"/>
              <a:defRPr/>
            </a:pPr>
            <a:r>
              <a:rPr lang="en-US" dirty="0" smtClean="0"/>
              <a:t>Listening</a:t>
            </a:r>
          </a:p>
          <a:p>
            <a:pPr marL="698830" lvl="1" indent="-232943">
              <a:buFontTx/>
              <a:buAutoNum type="arabicPeriod"/>
              <a:defRPr/>
            </a:pPr>
            <a:r>
              <a:rPr lang="en-US" dirty="0" smtClean="0"/>
              <a:t>Active, not just passive – use active listening skills, repeat what you hear to ensure confirmation</a:t>
            </a:r>
          </a:p>
          <a:p>
            <a:pPr marL="698830" lvl="1" indent="-232943">
              <a:buFontTx/>
              <a:buAutoNum type="arabicPeriod"/>
              <a:defRPr/>
            </a:pPr>
            <a:r>
              <a:rPr lang="en-US" dirty="0" smtClean="0"/>
              <a:t>360°, top to bottom – Listen to everyone around you, from CEO to shareholders, to board to staff to janitors, the SL realizes we were given </a:t>
            </a:r>
            <a:r>
              <a:rPr lang="en-US" b="1" dirty="0" smtClean="0"/>
              <a:t>two ears and one mouth for a reason</a:t>
            </a:r>
            <a:r>
              <a:rPr lang="en-US" dirty="0" smtClean="0"/>
              <a:t>.</a:t>
            </a:r>
          </a:p>
          <a:p>
            <a:pPr marL="698830" lvl="1" indent="-232943">
              <a:buFontTx/>
              <a:buAutoNum type="arabicPeriod"/>
              <a:defRPr/>
            </a:pPr>
            <a:r>
              <a:rPr lang="en-US" dirty="0" smtClean="0"/>
              <a:t>Listen completely before deciding – BEFORE proposing changes, hear from representative parties.  Proposing a solution and then asking what they think is not really listening – it’s telling them what you want asking them to align.</a:t>
            </a:r>
          </a:p>
          <a:p>
            <a:pPr eaLnBrk="1" hangingPunct="1">
              <a:defRPr/>
            </a:pPr>
            <a:endParaRPr lang="en-US" sz="800" dirty="0"/>
          </a:p>
          <a:p>
            <a:pPr eaLnBrk="1" hangingPunct="1">
              <a:defRPr/>
            </a:pPr>
            <a:r>
              <a:rPr lang="en-US" dirty="0" smtClean="0"/>
              <a:t>Empathy</a:t>
            </a:r>
          </a:p>
          <a:p>
            <a:pPr marL="232943" indent="-232943">
              <a:buFontTx/>
              <a:buAutoNum type="arabicPeriod"/>
              <a:defRPr/>
            </a:pPr>
            <a:r>
              <a:rPr lang="en-US" dirty="0" smtClean="0"/>
              <a:t>Separate person from their work – Be empathetic to their personal life, they must meet expected deliverables, but when personal matters may be extreme, be as flexible as possible.</a:t>
            </a:r>
          </a:p>
          <a:p>
            <a:pPr marL="232943" indent="-232943">
              <a:buFontTx/>
              <a:buAutoNum type="arabicPeriod"/>
              <a:defRPr/>
            </a:pPr>
            <a:r>
              <a:rPr lang="en-US" dirty="0" smtClean="0"/>
              <a:t>Walk a mile in their shoes – Combined with listening, make sure you really understand each individual’s diverse perspective.</a:t>
            </a:r>
          </a:p>
          <a:p>
            <a:pPr marL="232943" indent="-232943">
              <a:buFontTx/>
              <a:buAutoNum type="arabicPeriod"/>
              <a:defRPr/>
            </a:pPr>
            <a:r>
              <a:rPr lang="en-US" dirty="0" smtClean="0"/>
              <a:t>Personable with appropriate individuals – Some people are more personable than others, some where their heart on their sleeves.  Be open to sharing with those that are comfortable, but don’t pressure those that are not.</a:t>
            </a:r>
          </a:p>
          <a:p>
            <a:pPr eaLnBrk="1" hangingPunct="1">
              <a:defRPr/>
            </a:pPr>
            <a:endParaRPr lang="en-US" sz="800" dirty="0"/>
          </a:p>
          <a:p>
            <a:pPr eaLnBrk="1" hangingPunct="1">
              <a:defRPr/>
            </a:pPr>
            <a:r>
              <a:rPr lang="en-US" dirty="0" smtClean="0"/>
              <a:t>Healing</a:t>
            </a:r>
          </a:p>
          <a:p>
            <a:pPr marL="232943" indent="-232943">
              <a:buFontTx/>
              <a:buAutoNum type="arabicPeriod"/>
              <a:defRPr/>
            </a:pPr>
            <a:r>
              <a:rPr lang="en-US" dirty="0" smtClean="0"/>
              <a:t>Help your staff become whole – Sounds touchy-feely, I know.  But whether it was an uncompleted degree, a bad boss that dominated by position power rather than earned authority, or any other incomplete or negative experience – help to resolve the matter</a:t>
            </a:r>
          </a:p>
          <a:p>
            <a:pPr marL="232943" indent="-232943">
              <a:buFontTx/>
              <a:buAutoNum type="arabicPeriod"/>
              <a:defRPr/>
            </a:pPr>
            <a:r>
              <a:rPr lang="en-US" dirty="0" smtClean="0"/>
              <a:t>Consider their history – See number 1, and put their work and personal concerns in context with their history</a:t>
            </a:r>
          </a:p>
          <a:p>
            <a:pPr marL="232943" indent="-232943">
              <a:buFontTx/>
              <a:buAutoNum type="arabicPeriod"/>
              <a:defRPr/>
            </a:pPr>
            <a:r>
              <a:rPr lang="en-US" dirty="0" smtClean="0"/>
              <a:t>Build a future together – As you help them heal, together with your vision for the future of the organization and your vision for their complete performance an individual contributions, you will be stronger as a team.</a:t>
            </a:r>
          </a:p>
          <a:p>
            <a:pPr eaLnBrk="1" hangingPunct="1">
              <a:defRPr/>
            </a:pPr>
            <a:endParaRPr lang="en-US" dirty="0"/>
          </a:p>
        </p:txBody>
      </p:sp>
      <p:sp>
        <p:nvSpPr>
          <p:cNvPr id="778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C5366EB-9451-47DB-B7BD-1A3961035305}" type="slidenum">
              <a:rPr lang="en-US" smtClean="0"/>
              <a:pPr>
                <a:defRPr/>
              </a:pPr>
              <a:t>93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Greenleaf considered that one of his “life markers” came in the early 1960’s with the reading and reflection on a novel by Hermann </a:t>
            </a:r>
            <a:r>
              <a:rPr lang="en-US" dirty="0" err="1" smtClean="0"/>
              <a:t>Hesse</a:t>
            </a:r>
            <a:r>
              <a:rPr lang="en-US" dirty="0" smtClean="0"/>
              <a:t>--Journey to the East. Briefly summarized from his own writing (Greenleaf, Servant Leadership, p. 7, RG), we capsule the story’s essence: </a:t>
            </a:r>
          </a:p>
          <a:p>
            <a:r>
              <a:rPr lang="en-US" dirty="0" smtClean="0"/>
              <a:t>Among a traveling band on a mythical journey to the East, Leo is a menial servant of chores, spirit, and song. Into the journey, when Leo disappears, the group falls into disarray and the journey is abandoned. Years later, the narrator discovers that Leo the servant was in fact the titular head of the Order that had commissioned the journey: the lowly servant was in fact, its guiding spirit, a great and noble leader.</a:t>
            </a:r>
          </a:p>
          <a:p>
            <a:endParaRPr lang="en-US" dirty="0" smtClean="0"/>
          </a:p>
          <a:p>
            <a:r>
              <a:rPr lang="en-US" dirty="0" smtClean="0"/>
              <a:t>From Leo’s journey, and sixty years of his own experience, Greenleaf concluded that the meaning of the story was that great leaders must first serve others. </a:t>
            </a:r>
          </a:p>
          <a:p>
            <a:endParaRPr lang="en-US" dirty="0" smtClean="0"/>
          </a:p>
          <a:p>
            <a:r>
              <a:rPr lang="en-US" dirty="0" smtClean="0"/>
              <a:t>Do you have a book, a person, an experience that has greatly influenced the foundational concepts and direction of your life? </a:t>
            </a:r>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57</a:t>
            </a:fld>
            <a:endParaRPr lang="en-US"/>
          </a:p>
        </p:txBody>
      </p:sp>
    </p:spTree>
    <p:extLst>
      <p:ext uri="{BB962C8B-B14F-4D97-AF65-F5344CB8AC3E}">
        <p14:creationId xmlns:p14="http://schemas.microsoft.com/office/powerpoint/2010/main" val="161771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Greenleaf (1970), servant-leadership is a management style in which leading and serving are in harmony, and there is thoughtful interaction with the environment. </a:t>
            </a:r>
          </a:p>
          <a:p>
            <a:r>
              <a:rPr lang="en-US" dirty="0" smtClean="0"/>
              <a:t>A servant-leader is someone who has a strong wish to serve as well as a strong ability to lead and, most importantly, is able to combine both in such a way that they strengthen each other positively.</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58</a:t>
            </a:fld>
            <a:endParaRPr lang="en-US"/>
          </a:p>
        </p:txBody>
      </p:sp>
    </p:spTree>
    <p:extLst>
      <p:ext uri="{BB962C8B-B14F-4D97-AF65-F5344CB8AC3E}">
        <p14:creationId xmlns:p14="http://schemas.microsoft.com/office/powerpoint/2010/main" val="2361719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t>Speaking Notes:</a:t>
            </a:r>
          </a:p>
          <a:p>
            <a:pPr marL="232943" indent="-232943">
              <a:buFontTx/>
              <a:buAutoNum type="arabicPeriod"/>
              <a:defRPr/>
            </a:pPr>
            <a:r>
              <a:rPr lang="en-US" dirty="0" smtClean="0"/>
              <a:t>No need to read entire slide</a:t>
            </a:r>
          </a:p>
          <a:p>
            <a:pPr marL="232943" indent="-232943">
              <a:buFontTx/>
              <a:buAutoNum type="arabicPeriod"/>
              <a:defRPr/>
            </a:pPr>
            <a:r>
              <a:rPr lang="en-US" dirty="0" smtClean="0"/>
              <a:t>Want to call attention to the highlighted (bolded) words</a:t>
            </a:r>
          </a:p>
          <a:p>
            <a:pPr marL="232943" indent="-232943">
              <a:buFontTx/>
              <a:buAutoNum type="arabicPeriod"/>
              <a:defRPr/>
            </a:pPr>
            <a:r>
              <a:rPr lang="en-US" dirty="0" smtClean="0"/>
              <a:t>READ THROUGH SOME</a:t>
            </a:r>
          </a:p>
          <a:p>
            <a:pPr marL="232943" indent="-232943">
              <a:buFontTx/>
              <a:buAutoNum type="arabicPeriod"/>
              <a:defRPr/>
            </a:pPr>
            <a:r>
              <a:rPr lang="en-US" dirty="0" smtClean="0"/>
              <a:t>Emphasis is on OTHERS, helping, aiding, </a:t>
            </a:r>
            <a:r>
              <a:rPr lang="en-US" dirty="0" err="1" smtClean="0"/>
              <a:t>benefitng</a:t>
            </a:r>
            <a:r>
              <a:rPr lang="en-US" dirty="0" smtClean="0"/>
              <a:t>, serving, submission, etc… all for other people</a:t>
            </a:r>
          </a:p>
          <a:p>
            <a:pPr marL="232943" indent="-232943">
              <a:buFontTx/>
              <a:buAutoNum type="arabicPeriod"/>
              <a:defRPr/>
            </a:pPr>
            <a:r>
              <a:rPr lang="en-US" dirty="0" smtClean="0"/>
              <a:t>Humility is key – usefulness to others, selflessness</a:t>
            </a:r>
          </a:p>
          <a:p>
            <a:pPr marL="232943" indent="-232943">
              <a:defRPr/>
            </a:pPr>
            <a:endParaRPr lang="en-US" dirty="0" smtClean="0"/>
          </a:p>
          <a:p>
            <a:pPr eaLnBrk="1" hangingPunct="1">
              <a:defRPr/>
            </a:pPr>
            <a:endParaRPr lang="en-US" dirty="0" smtClean="0"/>
          </a:p>
          <a:p>
            <a:pPr eaLnBrk="1" hangingPunct="1">
              <a:defRPr/>
            </a:pPr>
            <a:r>
              <a:rPr lang="en-US" dirty="0" smtClean="0"/>
              <a:t>References for Definitions:</a:t>
            </a:r>
          </a:p>
          <a:p>
            <a:pPr eaLnBrk="1" hangingPunct="1">
              <a:defRPr/>
            </a:pPr>
            <a:endParaRPr lang="en-US" dirty="0" smtClean="0"/>
          </a:p>
          <a:p>
            <a:pPr eaLnBrk="1" hangingPunct="1">
              <a:defRPr/>
            </a:pPr>
            <a:r>
              <a:rPr lang="en-US" b="1" dirty="0" smtClean="0"/>
              <a:t>American Psychological Association (APA):</a:t>
            </a:r>
          </a:p>
          <a:p>
            <a:pPr eaLnBrk="1" hangingPunct="1">
              <a:defRPr/>
            </a:pPr>
            <a:r>
              <a:rPr lang="en-US" dirty="0" smtClean="0"/>
              <a:t>Servant. (</a:t>
            </a:r>
            <a:r>
              <a:rPr lang="en-US" dirty="0" err="1" smtClean="0"/>
              <a:t>n.d</a:t>
            </a:r>
            <a:r>
              <a:rPr lang="en-US" dirty="0" smtClean="0"/>
              <a:t>.). </a:t>
            </a:r>
            <a:r>
              <a:rPr lang="en-US" i="1" dirty="0" smtClean="0"/>
              <a:t>Dictionary.com Unabridged (v 1.1)</a:t>
            </a:r>
            <a:r>
              <a:rPr lang="en-US" dirty="0" smtClean="0"/>
              <a:t>. Retrieved July 11, 2008, from Dictionary.com website: </a:t>
            </a:r>
            <a:r>
              <a:rPr lang="en-US" dirty="0" smtClean="0">
                <a:hlinkClick r:id="rId3"/>
              </a:rPr>
              <a:t>http://dictionary.reference.com/browse/Servant</a:t>
            </a:r>
            <a:endParaRPr lang="en-US" dirty="0" smtClean="0"/>
          </a:p>
          <a:p>
            <a:pPr eaLnBrk="1" hangingPunct="1">
              <a:defRPr/>
            </a:pPr>
            <a:r>
              <a:rPr lang="en-US" b="1" dirty="0" smtClean="0"/>
              <a:t>Chicago Manual Style (CMS):</a:t>
            </a:r>
          </a:p>
          <a:p>
            <a:pPr eaLnBrk="1" hangingPunct="1">
              <a:defRPr/>
            </a:pPr>
            <a:r>
              <a:rPr lang="en-US" dirty="0" smtClean="0"/>
              <a:t>Servant. Dictionary.com. </a:t>
            </a:r>
            <a:r>
              <a:rPr lang="en-US" i="1" dirty="0" smtClean="0"/>
              <a:t>Dictionary.com Unabridged (v 1.1)</a:t>
            </a:r>
            <a:r>
              <a:rPr lang="en-US" dirty="0" smtClean="0"/>
              <a:t>. Random House, Inc. </a:t>
            </a:r>
            <a:r>
              <a:rPr lang="en-US" dirty="0" smtClean="0">
                <a:hlinkClick r:id="rId3"/>
              </a:rPr>
              <a:t>http://dictionary.reference.com/browse/Servant</a:t>
            </a:r>
            <a:r>
              <a:rPr lang="en-US" dirty="0" smtClean="0"/>
              <a:t> (accessed: July 11, 2008).</a:t>
            </a:r>
          </a:p>
          <a:p>
            <a:pPr eaLnBrk="1" hangingPunct="1">
              <a:defRPr/>
            </a:pPr>
            <a:r>
              <a:rPr lang="en-US" b="1" dirty="0" smtClean="0"/>
              <a:t>Modern Language Association (MLA):</a:t>
            </a:r>
          </a:p>
          <a:p>
            <a:pPr eaLnBrk="1" hangingPunct="1">
              <a:defRPr/>
            </a:pPr>
            <a:r>
              <a:rPr lang="en-US" dirty="0" smtClean="0"/>
              <a:t>"Servant." </a:t>
            </a:r>
            <a:r>
              <a:rPr lang="en-US" i="1" dirty="0" smtClean="0"/>
              <a:t>Dictionary.com Unabridged (v 1.1)</a:t>
            </a:r>
            <a:r>
              <a:rPr lang="en-US" dirty="0" smtClean="0"/>
              <a:t>. Random House, Inc. 11 Jul. 2008. &lt;Dictionary.com </a:t>
            </a:r>
            <a:r>
              <a:rPr lang="en-US" dirty="0" smtClean="0">
                <a:hlinkClick r:id="rId3"/>
              </a:rPr>
              <a:t>http://dictionary.reference.com/browse/Servant</a:t>
            </a:r>
            <a:r>
              <a:rPr lang="en-US" dirty="0" smtClean="0"/>
              <a:t>&gt;.</a:t>
            </a:r>
          </a:p>
          <a:p>
            <a:pPr eaLnBrk="1" hangingPunct="1">
              <a:defRPr/>
            </a:pPr>
            <a:endParaRPr lang="en-US" dirty="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EF42904-2ADB-41EA-BDA9-3EC4F5E4E854}" type="slidenum">
              <a:rPr lang="en-US" smtClean="0"/>
              <a:pPr>
                <a:defRPr/>
              </a:pPr>
              <a:t>59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t>Speaking Notes:</a:t>
            </a:r>
          </a:p>
          <a:p>
            <a:pPr marL="232943" indent="-232943">
              <a:buFontTx/>
              <a:buAutoNum type="arabicPeriod"/>
              <a:defRPr/>
            </a:pPr>
            <a:r>
              <a:rPr lang="en-US" dirty="0" smtClean="0"/>
              <a:t>Pretty much what you would expect from defining a leader</a:t>
            </a:r>
          </a:p>
          <a:p>
            <a:pPr marL="232943" indent="-232943">
              <a:buFontTx/>
              <a:buAutoNum type="arabicPeriod"/>
              <a:defRPr/>
            </a:pPr>
            <a:r>
              <a:rPr lang="en-US" dirty="0" smtClean="0"/>
              <a:t>Guide, Direct, Influence or Power, Head of, organizes, in charge, authority, directs…..</a:t>
            </a:r>
            <a:endParaRPr lang="en-US" dirty="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D067038-B122-4150-BB0A-E904943F0559}" type="slidenum">
              <a:rPr lang="en-US" smtClean="0"/>
              <a:pPr>
                <a:defRPr/>
              </a:pPr>
              <a:t>60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 Points:</a:t>
            </a:r>
          </a:p>
          <a:p>
            <a:r>
              <a:rPr lang="en-US" dirty="0" smtClean="0"/>
              <a:t>President / CEO of Greenleaf center for 25 years</a:t>
            </a:r>
          </a:p>
          <a:p>
            <a:r>
              <a:rPr lang="en-US" dirty="0" smtClean="0"/>
              <a:t>Author of hundreds of publications on Servant-Leadership</a:t>
            </a:r>
          </a:p>
          <a:p>
            <a:r>
              <a:rPr lang="en-US" dirty="0" smtClean="0"/>
              <a:t>Founded the Spears Center</a:t>
            </a:r>
          </a:p>
          <a:p>
            <a:endParaRPr lang="en-US" dirty="0"/>
          </a:p>
        </p:txBody>
      </p:sp>
      <p:sp>
        <p:nvSpPr>
          <p:cNvPr id="4" name="Slide Number Placeholder 3"/>
          <p:cNvSpPr>
            <a:spLocks noGrp="1"/>
          </p:cNvSpPr>
          <p:nvPr>
            <p:ph type="sldNum" sz="quarter" idx="10"/>
          </p:nvPr>
        </p:nvSpPr>
        <p:spPr/>
        <p:txBody>
          <a:bodyPr/>
          <a:lstStyle/>
          <a:p>
            <a:fld id="{08C527C1-65EC-4660-95B5-0EAC49E8DB53}" type="slidenum">
              <a:rPr lang="en-US" smtClean="0"/>
              <a:t>61</a:t>
            </a:fld>
            <a:endParaRPr lang="en-US"/>
          </a:p>
        </p:txBody>
      </p:sp>
    </p:spTree>
    <p:extLst>
      <p:ext uri="{BB962C8B-B14F-4D97-AF65-F5344CB8AC3E}">
        <p14:creationId xmlns:p14="http://schemas.microsoft.com/office/powerpoint/2010/main" val="768154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t>Speaking Points:</a:t>
            </a:r>
          </a:p>
          <a:p>
            <a:pPr eaLnBrk="1" hangingPunct="1">
              <a:defRPr/>
            </a:pPr>
            <a:r>
              <a:rPr lang="en-US" dirty="0" smtClean="0"/>
              <a:t>President / CEO of Greenleaf center for 25 years</a:t>
            </a:r>
          </a:p>
          <a:p>
            <a:pPr eaLnBrk="1" hangingPunct="1">
              <a:defRPr/>
            </a:pPr>
            <a:r>
              <a:rPr lang="en-US" dirty="0" smtClean="0"/>
              <a:t>Author of hundreds of publications on Servant-Leadership</a:t>
            </a:r>
          </a:p>
          <a:p>
            <a:pPr eaLnBrk="1" hangingPunct="1">
              <a:defRPr/>
            </a:pPr>
            <a:r>
              <a:rPr lang="en-US" dirty="0" smtClean="0"/>
              <a:t>Founded the Spears Center</a:t>
            </a:r>
          </a:p>
          <a:p>
            <a:pPr eaLnBrk="1" hangingPunct="1">
              <a:defRPr/>
            </a:pPr>
            <a:endParaRPr lang="en-US" dirty="0" smtClean="0"/>
          </a:p>
          <a:p>
            <a:pPr marL="232943" indent="-232943">
              <a:buFontTx/>
              <a:buAutoNum type="arabicPeriod"/>
              <a:defRPr/>
            </a:pPr>
            <a:r>
              <a:rPr lang="en-US" dirty="0" smtClean="0"/>
              <a:t>All characteristics are relevant to Servant-Leadership</a:t>
            </a:r>
          </a:p>
          <a:p>
            <a:pPr marL="232943" indent="-232943">
              <a:buFontTx/>
              <a:buAutoNum type="arabicPeriod"/>
              <a:defRPr/>
            </a:pPr>
            <a:r>
              <a:rPr lang="en-US" dirty="0" smtClean="0"/>
              <a:t>After reviewing these characteristics and reading many interpretations of Spears’ work and Greenleaf’s original texts, it seems to me these characteristics can be easily recognized and remembered by the two dimensions of SERVANT and LEADER</a:t>
            </a:r>
            <a:endParaRPr lang="en-US" dirty="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DB39CC8-D51E-41D7-BD45-9E30F0DA9D81}" type="slidenum">
              <a:rPr lang="en-US" smtClean="0"/>
              <a:pPr>
                <a:defRPr/>
              </a:pPr>
              <a:t>62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dirty="0" smtClean="0"/>
              <a:t>Speaking Points:</a:t>
            </a:r>
          </a:p>
          <a:p>
            <a:pPr marL="232943" indent="-232943">
              <a:buFontTx/>
              <a:buAutoNum type="arabicPeriod"/>
              <a:defRPr/>
            </a:pPr>
            <a:r>
              <a:rPr lang="en-US" dirty="0" smtClean="0"/>
              <a:t>All characteristics are relevant to Servant-Leadership</a:t>
            </a:r>
          </a:p>
          <a:p>
            <a:pPr marL="232943" indent="-232943">
              <a:buFontTx/>
              <a:buAutoNum type="arabicPeriod"/>
              <a:defRPr/>
            </a:pPr>
            <a:r>
              <a:rPr lang="en-US" dirty="0" smtClean="0"/>
              <a:t>After reviewing these characteristics and reading many interpretations of Spears’ work and Greenleaf’s original texts, it seems to me these characteristics can be easily recognized and remembered by the two dimensions of SERVANT and LEADER</a:t>
            </a:r>
          </a:p>
          <a:p>
            <a:pPr marL="232943" indent="-232943">
              <a:buFontTx/>
              <a:buAutoNum type="arabicPeriod"/>
              <a:defRPr/>
            </a:pPr>
            <a:endParaRPr lang="en-US" dirty="0" smtClean="0"/>
          </a:p>
          <a:p>
            <a:r>
              <a:rPr lang="en-US" sz="1200" b="0" i="1" u="none" strike="noStrike" kern="1200" baseline="0" dirty="0" smtClean="0">
                <a:solidFill>
                  <a:schemeClr val="tx1"/>
                </a:solidFill>
                <a:latin typeface="+mn-lt"/>
                <a:ea typeface="+mn-ea"/>
                <a:cs typeface="+mn-cs"/>
              </a:rPr>
              <a:t>Awareness. </a:t>
            </a:r>
            <a:r>
              <a:rPr lang="en-US" sz="1200" b="0" i="0" u="none" strike="noStrike" kern="1200" baseline="0" dirty="0" smtClean="0">
                <a:solidFill>
                  <a:schemeClr val="tx1"/>
                </a:solidFill>
                <a:latin typeface="+mn-lt"/>
                <a:ea typeface="+mn-ea"/>
                <a:cs typeface="+mn-cs"/>
              </a:rPr>
              <a:t>General awareness, and especially self-awareness, strengthens the servant-leader. Awareness also aids one in understanding issues involving ethics and values. It lends itself to being able to view most situations from a more integrated, holistic position. As Greenleaf observed:“ Awareness is not a giver of solace—it is just the opposite. It is a disturber and an awakener. Able leaders are usually sharply awake and reasonably disturbed. They are not seekers after solace. They have their own inner serenity.”</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Persuasion. </a:t>
            </a:r>
            <a:r>
              <a:rPr lang="en-US" sz="1200" b="0" i="0" u="none" strike="noStrike" kern="1200" baseline="0" dirty="0" smtClean="0">
                <a:solidFill>
                  <a:schemeClr val="tx1"/>
                </a:solidFill>
                <a:latin typeface="+mn-lt"/>
                <a:ea typeface="+mn-ea"/>
                <a:cs typeface="+mn-cs"/>
              </a:rPr>
              <a:t>Another characteristic of servant-leaders is a primary reliance on persuasion rather than positional authority in making decisions within an organization. The servant-leader seeks to convince others rather than coerce compliance. This particular element offers</a:t>
            </a:r>
          </a:p>
          <a:p>
            <a:r>
              <a:rPr lang="en-US" sz="1200" b="0" i="0" u="none" strike="noStrike" kern="1200" baseline="0" dirty="0" smtClean="0">
                <a:solidFill>
                  <a:schemeClr val="tx1"/>
                </a:solidFill>
                <a:latin typeface="+mn-lt"/>
                <a:ea typeface="+mn-ea"/>
                <a:cs typeface="+mn-cs"/>
              </a:rPr>
              <a:t>one of the clearest distinctions between the traditional authoritarian model and that of servant-leadership. The servant-leader is effective at</a:t>
            </a:r>
          </a:p>
          <a:p>
            <a:r>
              <a:rPr lang="en-US" sz="1200" b="0" i="0" u="none" strike="noStrike" kern="1200" baseline="0" dirty="0" smtClean="0">
                <a:solidFill>
                  <a:schemeClr val="tx1"/>
                </a:solidFill>
                <a:latin typeface="+mn-lt"/>
                <a:ea typeface="+mn-ea"/>
                <a:cs typeface="+mn-cs"/>
              </a:rPr>
              <a:t>building consensus within groups.</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Conceptualization. </a:t>
            </a:r>
            <a:r>
              <a:rPr lang="en-US" sz="1200" b="0" i="0" u="none" strike="noStrike" kern="1200" baseline="0" dirty="0" smtClean="0">
                <a:solidFill>
                  <a:schemeClr val="tx1"/>
                </a:solidFill>
                <a:latin typeface="+mn-lt"/>
                <a:ea typeface="+mn-ea"/>
                <a:cs typeface="+mn-cs"/>
              </a:rPr>
              <a:t>Servant-leaders seek to nurture their abilities to “dream great </a:t>
            </a:r>
            <a:r>
              <a:rPr lang="en-US" sz="1200" b="0" i="0" u="none" strike="noStrike" kern="1200" baseline="0" dirty="0" err="1" smtClean="0">
                <a:solidFill>
                  <a:schemeClr val="tx1"/>
                </a:solidFill>
                <a:latin typeface="+mn-lt"/>
                <a:ea typeface="+mn-ea"/>
                <a:cs typeface="+mn-cs"/>
              </a:rPr>
              <a:t>dreams.”The</a:t>
            </a:r>
            <a:r>
              <a:rPr lang="en-US" sz="1200" b="0" i="0" u="none" strike="noStrike" kern="1200" baseline="0" dirty="0" smtClean="0">
                <a:solidFill>
                  <a:schemeClr val="tx1"/>
                </a:solidFill>
                <a:latin typeface="+mn-lt"/>
                <a:ea typeface="+mn-ea"/>
                <a:cs typeface="+mn-cs"/>
              </a:rPr>
              <a:t> ability </a:t>
            </a:r>
            <a:r>
              <a:rPr lang="en-US" sz="1200" b="0" i="0" u="none" strike="noStrike" kern="1200" baseline="0" dirty="0" err="1" smtClean="0">
                <a:solidFill>
                  <a:schemeClr val="tx1"/>
                </a:solidFill>
                <a:latin typeface="+mn-lt"/>
                <a:ea typeface="+mn-ea"/>
                <a:cs typeface="+mn-cs"/>
              </a:rPr>
              <a:t>tolook</a:t>
            </a:r>
            <a:r>
              <a:rPr lang="en-US" sz="1200" b="0" i="0" u="none" strike="noStrike" kern="1200" baseline="0" dirty="0" smtClean="0">
                <a:solidFill>
                  <a:schemeClr val="tx1"/>
                </a:solidFill>
                <a:latin typeface="+mn-lt"/>
                <a:ea typeface="+mn-ea"/>
                <a:cs typeface="+mn-cs"/>
              </a:rPr>
              <a:t> at a problem (or an organization)</a:t>
            </a:r>
          </a:p>
          <a:p>
            <a:r>
              <a:rPr lang="en-US" sz="1200" b="0" i="0" u="none" strike="noStrike" kern="1200" baseline="0" dirty="0" smtClean="0">
                <a:solidFill>
                  <a:schemeClr val="tx1"/>
                </a:solidFill>
                <a:latin typeface="+mn-lt"/>
                <a:ea typeface="+mn-ea"/>
                <a:cs typeface="+mn-cs"/>
              </a:rPr>
              <a:t>from a conceptualizing perspective means that one must think beyond day-to-day realities. For many managers this is a characteristic</a:t>
            </a:r>
          </a:p>
          <a:p>
            <a:r>
              <a:rPr lang="en-US" sz="1200" b="0" i="0" u="none" strike="noStrike" kern="1200" baseline="0" dirty="0" smtClean="0">
                <a:solidFill>
                  <a:schemeClr val="tx1"/>
                </a:solidFill>
                <a:latin typeface="+mn-lt"/>
                <a:ea typeface="+mn-ea"/>
                <a:cs typeface="+mn-cs"/>
              </a:rPr>
              <a:t>that requires discipline and practice. Servant-leaders are called to seek a delicate balance between conceptual thinking and a day-to-day</a:t>
            </a:r>
          </a:p>
          <a:p>
            <a:r>
              <a:rPr lang="en-US" sz="1200" b="0" i="0" u="none" strike="noStrike" kern="1200" baseline="0" dirty="0" smtClean="0">
                <a:solidFill>
                  <a:schemeClr val="tx1"/>
                </a:solidFill>
                <a:latin typeface="+mn-lt"/>
                <a:ea typeface="+mn-ea"/>
                <a:cs typeface="+mn-cs"/>
              </a:rPr>
              <a:t>focused approach.</a:t>
            </a:r>
            <a:endParaRPr lang="en-US" dirty="0" smtClean="0"/>
          </a:p>
          <a:p>
            <a:endParaRPr lang="en-US" dirty="0" smtClean="0"/>
          </a:p>
          <a:p>
            <a:r>
              <a:rPr lang="en-US" sz="1200" b="0" i="1" u="none" strike="noStrike" kern="1200" baseline="0" dirty="0" smtClean="0">
                <a:solidFill>
                  <a:schemeClr val="tx1"/>
                </a:solidFill>
                <a:latin typeface="+mn-lt"/>
                <a:ea typeface="+mn-ea"/>
                <a:cs typeface="+mn-cs"/>
              </a:rPr>
              <a:t>Foresight. </a:t>
            </a:r>
            <a:r>
              <a:rPr lang="en-US" sz="1200" b="0" i="0" u="none" strike="noStrike" kern="1200" baseline="0" dirty="0" smtClean="0">
                <a:solidFill>
                  <a:schemeClr val="tx1"/>
                </a:solidFill>
                <a:latin typeface="+mn-lt"/>
                <a:ea typeface="+mn-ea"/>
                <a:cs typeface="+mn-cs"/>
              </a:rPr>
              <a:t>Foresight is a characteristic that enables the servant leader to understand the lessons from the past, the realities of the present, and the likely consequence of a decision for the future. It is also deeply rooted within the intuitive mind. Foresight remains a</a:t>
            </a:r>
          </a:p>
          <a:p>
            <a:r>
              <a:rPr lang="en-US" sz="1200" b="0" i="0" u="none" strike="noStrike" kern="1200" baseline="0" dirty="0" smtClean="0">
                <a:solidFill>
                  <a:schemeClr val="tx1"/>
                </a:solidFill>
                <a:latin typeface="+mn-lt"/>
                <a:ea typeface="+mn-ea"/>
                <a:cs typeface="+mn-cs"/>
              </a:rPr>
              <a:t>largely unexplored area in leadership studies, but one most deserving of careful attention.</a:t>
            </a:r>
            <a:endParaRPr lang="en-US" dirty="0" smtClean="0"/>
          </a:p>
          <a:p>
            <a:pPr marL="232943" indent="-232943">
              <a:buFontTx/>
              <a:buAutoNum type="arabicPeriod"/>
              <a:defRPr/>
            </a:pPr>
            <a:endParaRPr lang="en-US" dirty="0"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B9FEF68-3207-40E2-A3EF-73688FD37F21}" type="slidenum">
              <a:rPr lang="en-US" smtClean="0"/>
              <a:pPr>
                <a:defRPr/>
              </a:pPr>
              <a:t>63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19DC3BF-4AF2-4C4B-B619-519D0279BCDD}" type="datetimeFigureOut">
              <a:rPr lang="en-US" smtClean="0"/>
              <a:t>5/3/2011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F5A803D-91D0-4C83-BC47-911B0C282B9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t>5/3/2011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DC3BF-4AF2-4C4B-B619-519D0279BCDD}" type="datetimeFigureOut">
              <a:rPr lang="en-US" smtClean="0"/>
              <a:t>5/3/2011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5"/>
          </p:nvPr>
        </p:nvSpPr>
        <p:spPr/>
        <p:txBody>
          <a:bodyPr rtlCol="0"/>
          <a:lstStyle/>
          <a:p>
            <a:fld id="{EF5A803D-91D0-4C83-BC47-911B0C282B99}" type="slidenum">
              <a:rPr lang="en-US" smtClean="0"/>
              <a:t>‹#›</a:t>
            </a:fld>
            <a:endParaRPr lang="en-US" dirty="0"/>
          </a:p>
        </p:txBody>
      </p:sp>
      <p:sp>
        <p:nvSpPr>
          <p:cNvPr id="3" name="Rectangle 2"/>
          <p:cNvSpPr/>
          <p:nvPr userDrawn="1"/>
        </p:nvSpPr>
        <p:spPr>
          <a:xfrm>
            <a:off x="31694" y="6324600"/>
            <a:ext cx="9144000" cy="533400"/>
          </a:xfrm>
          <a:prstGeom prst="rect">
            <a:avLst/>
          </a:prstGeom>
          <a:gradFill>
            <a:gsLst>
              <a:gs pos="0">
                <a:srgbClr val="CBCBCB"/>
              </a:gs>
              <a:gs pos="0">
                <a:srgbClr val="5F5F5F"/>
              </a:gs>
              <a:gs pos="63000">
                <a:srgbClr val="FFFFFF"/>
              </a:gs>
              <a:gs pos="45000">
                <a:srgbClr val="B2B2B2"/>
              </a:gs>
              <a:gs pos="94000">
                <a:srgbClr val="292929"/>
              </a:gs>
              <a:gs pos="8000">
                <a:srgbClr val="777777"/>
              </a:gs>
              <a:gs pos="100000">
                <a:srgbClr val="EAEAE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19DC3BF-4AF2-4C4B-B619-519D0279BCDD}" type="datetimeFigureOut">
              <a:rPr lang="en-US" smtClean="0"/>
              <a:t>5/3/2011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F5A803D-91D0-4C83-BC47-911B0C282B9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19DC3BF-4AF2-4C4B-B619-519D0279BCDD}" type="datetimeFigureOut">
              <a:rPr lang="en-US" smtClean="0"/>
              <a:t>5/3/2011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A803D-91D0-4C83-BC47-911B0C282B99}"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19DC3BF-4AF2-4C4B-B619-519D0279BCDD}" type="datetimeFigureOut">
              <a:rPr lang="en-US" smtClean="0"/>
              <a:t>5/3/2011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A803D-91D0-4C83-BC47-911B0C282B99}"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19DC3BF-4AF2-4C4B-B619-519D0279BCDD}" type="datetimeFigureOut">
              <a:rPr lang="en-US" smtClean="0"/>
              <a:t>5/3/2011</a:t>
            </a:fld>
            <a:endParaRPr lang="en-US"/>
          </a:p>
        </p:txBody>
      </p:sp>
      <p:sp>
        <p:nvSpPr>
          <p:cNvPr id="7" name="Slide Number Placeholder 6"/>
          <p:cNvSpPr>
            <a:spLocks noGrp="1"/>
          </p:cNvSpPr>
          <p:nvPr>
            <p:ph type="sldNum" sz="quarter" idx="11"/>
          </p:nvPr>
        </p:nvSpPr>
        <p:spPr/>
        <p:txBody>
          <a:bodyPr rtlCol="0"/>
          <a:lstStyle/>
          <a:p>
            <a:fld id="{EF5A803D-91D0-4C83-BC47-911B0C282B99}"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DC3BF-4AF2-4C4B-B619-519D0279BCDD}" type="datetimeFigureOut">
              <a:rPr lang="en-US" smtClean="0"/>
              <a:t>5/3/2011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A803D-91D0-4C83-BC47-911B0C282B9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19DC3BF-4AF2-4C4B-B619-519D0279BCDD}" type="datetimeFigureOut">
              <a:rPr lang="en-US" smtClean="0"/>
              <a:t>5/3/2011</a:t>
            </a:fld>
            <a:endParaRPr lang="en-US"/>
          </a:p>
        </p:txBody>
      </p:sp>
      <p:sp>
        <p:nvSpPr>
          <p:cNvPr id="22" name="Slide Number Placeholder 21"/>
          <p:cNvSpPr>
            <a:spLocks noGrp="1"/>
          </p:cNvSpPr>
          <p:nvPr>
            <p:ph type="sldNum" sz="quarter" idx="15"/>
          </p:nvPr>
        </p:nvSpPr>
        <p:spPr/>
        <p:txBody>
          <a:bodyPr rtlCol="0"/>
          <a:lstStyle/>
          <a:p>
            <a:fld id="{EF5A803D-91D0-4C83-BC47-911B0C282B99}"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Picture Placeholder 2"/>
          <p:cNvSpPr>
            <a:spLocks noGrp="1"/>
          </p:cNvSpPr>
          <p:nvPr>
            <p:ph type="pic" idx="1"/>
          </p:nvPr>
        </p:nvSpPr>
        <p:spPr>
          <a:xfrm>
            <a:off x="0" y="0"/>
            <a:ext cx="75438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756863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760972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nvGrpSpPr>
          <p:cNvPr id="5" name="Group 4"/>
          <p:cNvGrpSpPr/>
          <p:nvPr userDrawn="1"/>
        </p:nvGrpSpPr>
        <p:grpSpPr>
          <a:xfrm>
            <a:off x="7761680" y="5196168"/>
            <a:ext cx="1153720" cy="1585632"/>
            <a:chOff x="7620000" y="5105400"/>
            <a:chExt cx="1153720" cy="1585632"/>
          </a:xfrm>
        </p:grpSpPr>
        <p:sp>
          <p:nvSpPr>
            <p:cNvPr id="15" name="Oval 14"/>
            <p:cNvSpPr/>
            <p:nvPr userDrawn="1"/>
          </p:nvSpPr>
          <p:spPr bwMode="auto">
            <a:xfrm>
              <a:off x="7853624" y="5492264"/>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Oval 15"/>
            <p:cNvSpPr/>
            <p:nvPr userDrawn="1"/>
          </p:nvSpPr>
          <p:spPr bwMode="auto">
            <a:xfrm>
              <a:off x="7620000" y="6126144"/>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userDrawn="1"/>
          </p:nvSpPr>
          <p:spPr bwMode="auto">
            <a:xfrm>
              <a:off x="8193128" y="641671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userDrawn="1"/>
          </p:nvSpPr>
          <p:spPr bwMode="auto">
            <a:xfrm>
              <a:off x="8407960" y="51054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grpSp>
      <p:pic>
        <p:nvPicPr>
          <p:cNvPr id="17" name="Picture 16" descr="Picture1.png"/>
          <p:cNvPicPr>
            <a:picLocks noChangeAspect="1"/>
          </p:cNvPicPr>
          <p:nvPr userDrawn="1"/>
        </p:nvPicPr>
        <p:blipFill rotWithShape="1">
          <a:blip r:embed="rId2" cstate="print">
            <a:duotone>
              <a:schemeClr val="accent1">
                <a:shade val="45000"/>
                <a:satMod val="135000"/>
              </a:schemeClr>
              <a:prstClr val="white"/>
            </a:duotone>
          </a:blip>
          <a:srcRect b="18931"/>
          <a:stretch/>
        </p:blipFill>
        <p:spPr>
          <a:xfrm rot="5400000">
            <a:off x="7000145" y="716005"/>
            <a:ext cx="2937878" cy="1173480"/>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19DC3BF-4AF2-4C4B-B619-519D0279BCDD}" type="datetimeFigureOut">
              <a:rPr lang="en-US" smtClean="0"/>
              <a:t>5/3/2011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F5A803D-91D0-4C83-BC47-911B0C282B9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image" Target="../media/image35.jpeg"/><Relationship Id="rId3" Type="http://schemas.openxmlformats.org/officeDocument/2006/relationships/image" Target="../media/image22.jpeg"/><Relationship Id="rId7" Type="http://schemas.openxmlformats.org/officeDocument/2006/relationships/hyperlink" Target="http://en.wikipedia.org/wiki/File:NDRC_1940.jpg" TargetMode="External"/><Relationship Id="rId12" Type="http://schemas.openxmlformats.org/officeDocument/2006/relationships/image" Target="../media/image29.jpeg"/><Relationship Id="rId17" Type="http://schemas.openxmlformats.org/officeDocument/2006/relationships/image" Target="../media/image34.png"/><Relationship Id="rId2" Type="http://schemas.openxmlformats.org/officeDocument/2006/relationships/image" Target="../media/image3.gif"/><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8.jpeg"/><Relationship Id="rId5" Type="http://schemas.openxmlformats.org/officeDocument/2006/relationships/image" Target="../media/image23.jpeg"/><Relationship Id="rId15" Type="http://schemas.openxmlformats.org/officeDocument/2006/relationships/image" Target="../media/image32.gif"/><Relationship Id="rId10" Type="http://schemas.openxmlformats.org/officeDocument/2006/relationships/image" Target="../media/image27.jpeg"/><Relationship Id="rId19" Type="http://schemas.openxmlformats.org/officeDocument/2006/relationships/image" Target="../media/image36.jpeg"/><Relationship Id="rId4" Type="http://schemas.openxmlformats.org/officeDocument/2006/relationships/hyperlink" Target="http://upload.wikimedia.org/wikipedia/commons/c/cb/Justin_Smith_Morrill_-_Brady-Handy.jpg" TargetMode="External"/><Relationship Id="rId9" Type="http://schemas.openxmlformats.org/officeDocument/2006/relationships/image" Target="../media/image26.jpeg"/><Relationship Id="rId1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ideo" Target="http://www.youtube.com/v/9PXHNF7aNWU?fs=1&amp;hl=en_US&amp;rel=0" TargetMode="Externa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Epcot" TargetMode="External"/><Relationship Id="rId2" Type="http://schemas.openxmlformats.org/officeDocument/2006/relationships/hyperlink" Target="http://en.wikipedia.org/wiki/The_American_Adventure" TargetMode="Externa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hyperlink" Target="http://upload.wikimedia.org/wikipedia/en/6/68/Innovation.JPG" TargetMode="External"/><Relationship Id="rId4" Type="http://schemas.openxmlformats.org/officeDocument/2006/relationships/image" Target="../media/image3.gif"/></Relationships>
</file>

<file path=ppt/slides/_rels/slide3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slideLayout" Target="../slideLayouts/slideLayout2.xml"/><Relationship Id="rId1" Type="http://schemas.openxmlformats.org/officeDocument/2006/relationships/video" Target="http://www.youtube.com/v/inwC5AVS3kk?fs=1&amp;hl=en_US&amp;rel=0" TargetMode="Externa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jpeg"/><Relationship Id="rId4" Type="http://schemas.openxmlformats.org/officeDocument/2006/relationships/image" Target="../media/image61.png"/></Relationships>
</file>

<file path=ppt/slides/_rels/slide57.xml.rels><?xml version="1.0" encoding="UTF-8" standalone="yes"?>
<Relationships xmlns="http://schemas.openxmlformats.org/package/2006/relationships"><Relationship Id="rId3" Type="http://schemas.openxmlformats.org/officeDocument/2006/relationships/hyperlink" Target="http://search.barnesandnoble.com/booksearch/imageviewer.asp?ean=9780809105540&amp;imId=853659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google.com/imgres?imgurl=http://farm3.static.flickr.com/2070/2137729430_11b29f9164.jpg&amp;imgrefurl=http://www.flickr.com/photos/lumaxart/2137729430/&amp;h=500&amp;w=500&amp;sz=62&amp;tbnid=1jSdOrDw5aUfWM:&amp;tbnh=130&amp;tbnw=130&amp;prev=/search?q=picture+of+leadership&amp;tbm=isch&amp;tbo=u&amp;zoom=1&amp;q=picture+of+leadership&amp;usg=__0EOaQSD-Sb1NXRlVqJz3lXI43fs=&amp;sa=X&amp;ei=j0KjTfvhM-nx0gHag6C_CA&amp;ved=0CCUQ9QEwA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6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6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srainternational.org/sra03/index.cf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6.gif"/></Relationships>
</file>

<file path=ppt/slides/_rels/slide6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80.jpeg"/><Relationship Id="rId4" Type="http://schemas.openxmlformats.org/officeDocument/2006/relationships/image" Target="../media/image79.jpeg"/></Relationships>
</file>

<file path=ppt/slides/_rels/slide71.xml.rels><?xml version="1.0" encoding="UTF-8" standalone="yes"?>
<Relationships xmlns="http://schemas.openxmlformats.org/package/2006/relationships"><Relationship Id="rId3" Type="http://schemas.openxmlformats.org/officeDocument/2006/relationships/image" Target="../media/image81.jpeg"/><Relationship Id="rId7" Type="http://schemas.openxmlformats.org/officeDocument/2006/relationships/image" Target="../media/image8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7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image" Target="../media/image91.png"/></Relationships>
</file>

<file path=ppt/slides/_rels/slide7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0.jpeg"/><Relationship Id="rId1" Type="http://schemas.openxmlformats.org/officeDocument/2006/relationships/slideLayout" Target="../slideLayouts/slideLayout2.xml"/><Relationship Id="rId4" Type="http://schemas.openxmlformats.org/officeDocument/2006/relationships/image" Target="../media/image94.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5.png"/><Relationship Id="rId7" Type="http://schemas.openxmlformats.org/officeDocument/2006/relationships/image" Target="../media/image9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png"/></Relationships>
</file>

<file path=ppt/slides/_rels/slide81.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www.greenleaf.org/"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youtube.com/watch?v=mDVDXPo0ytM"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5.gif"/></Relationships>
</file>

<file path=ppt/slides/_rels/slide87.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50000"/>
          </a:schemeClr>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362200" y="3505200"/>
            <a:ext cx="6172200" cy="2971800"/>
          </a:xfrm>
        </p:spPr>
        <p:txBody>
          <a:bodyPr>
            <a:normAutofit/>
          </a:bodyPr>
          <a:lstStyle/>
          <a:p>
            <a:pPr algn="ctr"/>
            <a:r>
              <a:rPr lang="en-US" sz="2600" dirty="0" smtClean="0">
                <a:solidFill>
                  <a:schemeClr val="accent6">
                    <a:lumMod val="75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INTRODUCTION TO </a:t>
            </a:r>
            <a:r>
              <a:rPr lang="en-US" sz="2600" dirty="0" err="1" smtClean="0">
                <a:solidFill>
                  <a:schemeClr val="accent6">
                    <a:lumMod val="75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rPr>
              <a:t>SPaRKS</a:t>
            </a:r>
            <a:endParaRPr lang="en-US" sz="2600" dirty="0" smtClean="0">
              <a:solidFill>
                <a:schemeClr val="accent6">
                  <a:lumMod val="75000"/>
                </a:schemeClr>
              </a:solidFill>
              <a:effectLst>
                <a:outerShdw blurRad="38100" dist="38100" dir="2700000" algn="tl">
                  <a:srgbClr val="000000">
                    <a:alpha val="43137"/>
                  </a:srgbClr>
                </a:outerShdw>
              </a:effectLst>
              <a:latin typeface="Century Gothic" pitchFamily="34" charset="0"/>
              <a:ea typeface="Tahoma" pitchFamily="34" charset="0"/>
              <a:cs typeface="Tahoma" pitchFamily="34" charset="0"/>
            </a:endParaRPr>
          </a:p>
          <a:p>
            <a:pPr algn="ctr"/>
            <a:endParaRPr lang="en-US" sz="2600" dirty="0" smtClean="0">
              <a:effectLst>
                <a:outerShdw blurRad="38100" dist="38100" dir="2700000" algn="tl">
                  <a:srgbClr val="000000">
                    <a:alpha val="43137"/>
                  </a:srgbClr>
                </a:outerShdw>
              </a:effectLst>
              <a:latin typeface="Century Gothic" pitchFamily="34" charset="0"/>
              <a:ea typeface="Tahoma" pitchFamily="34" charset="0"/>
              <a:cs typeface="Tahoma" pitchFamily="34" charset="0"/>
            </a:endParaRPr>
          </a:p>
          <a:p>
            <a:pPr algn="ctr"/>
            <a:endParaRPr lang="en-US" dirty="0" smtClean="0">
              <a:latin typeface="Century Gothic" pitchFamily="34" charset="0"/>
              <a:ea typeface="Tahoma" pitchFamily="34" charset="0"/>
              <a:cs typeface="Tahoma" pitchFamily="34" charset="0"/>
            </a:endParaRPr>
          </a:p>
          <a:p>
            <a:pPr algn="ctr"/>
            <a:r>
              <a:rPr lang="en-US" sz="1900" b="0" dirty="0" smtClean="0">
                <a:solidFill>
                  <a:schemeClr val="tx1">
                    <a:lumMod val="95000"/>
                  </a:schemeClr>
                </a:solidFill>
                <a:latin typeface="Century Gothic" pitchFamily="34" charset="0"/>
                <a:ea typeface="Tahoma" pitchFamily="34" charset="0"/>
                <a:cs typeface="Tahoma" pitchFamily="34" charset="0"/>
              </a:rPr>
              <a:t>Presented by:</a:t>
            </a:r>
          </a:p>
          <a:p>
            <a:pPr algn="ctr"/>
            <a:r>
              <a:rPr lang="en-US" sz="1900" b="0" dirty="0" smtClean="0">
                <a:solidFill>
                  <a:schemeClr val="tx1">
                    <a:lumMod val="95000"/>
                  </a:schemeClr>
                </a:solidFill>
                <a:latin typeface="Century Gothic" pitchFamily="34" charset="0"/>
                <a:ea typeface="Tahoma" pitchFamily="34" charset="0"/>
                <a:cs typeface="Tahoma" pitchFamily="34" charset="0"/>
              </a:rPr>
              <a:t>Nancy Nisbett,</a:t>
            </a:r>
            <a:r>
              <a:rPr lang="en-US" sz="1900" dirty="0" smtClean="0">
                <a:solidFill>
                  <a:schemeClr val="tx1">
                    <a:lumMod val="95000"/>
                  </a:schemeClr>
                </a:solidFill>
                <a:latin typeface="Century Gothic" pitchFamily="34" charset="0"/>
                <a:ea typeface="Tahoma" pitchFamily="34" charset="0"/>
                <a:cs typeface="Tahoma" pitchFamily="34" charset="0"/>
              </a:rPr>
              <a:t> </a:t>
            </a:r>
            <a:r>
              <a:rPr lang="en-US" sz="1900" b="0" dirty="0" smtClean="0">
                <a:solidFill>
                  <a:schemeClr val="tx1">
                    <a:lumMod val="95000"/>
                  </a:schemeClr>
                </a:solidFill>
                <a:latin typeface="Century Gothic" pitchFamily="34" charset="0"/>
                <a:ea typeface="Tahoma" pitchFamily="34" charset="0"/>
                <a:cs typeface="Tahoma" pitchFamily="34" charset="0"/>
              </a:rPr>
              <a:t>Dr. Debra Reinhart, Justo Torres</a:t>
            </a:r>
          </a:p>
          <a:p>
            <a:pPr algn="ctr"/>
            <a:r>
              <a:rPr lang="en-US" sz="1900" b="0" dirty="0" smtClean="0">
                <a:solidFill>
                  <a:schemeClr val="tx1">
                    <a:lumMod val="95000"/>
                  </a:schemeClr>
                </a:solidFill>
                <a:latin typeface="Century Gothic" pitchFamily="34" charset="0"/>
                <a:ea typeface="Tahoma" pitchFamily="34" charset="0"/>
                <a:cs typeface="Tahoma" pitchFamily="34" charset="0"/>
              </a:rPr>
              <a:t>Laurianne Torres, Doshie Walker</a:t>
            </a:r>
          </a:p>
        </p:txBody>
      </p:sp>
      <p:grpSp>
        <p:nvGrpSpPr>
          <p:cNvPr id="2" name="Group 1"/>
          <p:cNvGrpSpPr/>
          <p:nvPr/>
        </p:nvGrpSpPr>
        <p:grpSpPr>
          <a:xfrm>
            <a:off x="2850175" y="838200"/>
            <a:ext cx="5150825" cy="2292738"/>
            <a:chOff x="1533003" y="2612572"/>
            <a:chExt cx="5150825" cy="2292738"/>
          </a:xfrm>
        </p:grpSpPr>
        <p:pic>
          <p:nvPicPr>
            <p:cNvPr id="6" name="Picture 5" descr="Picture1.png"/>
            <p:cNvPicPr>
              <a:picLocks noChangeAspect="1"/>
            </p:cNvPicPr>
            <p:nvPr/>
          </p:nvPicPr>
          <p:blipFill rotWithShape="1">
            <a:blip r:embed="rId2" cstate="print">
              <a:duotone>
                <a:schemeClr val="accent1">
                  <a:shade val="45000"/>
                  <a:satMod val="135000"/>
                </a:schemeClr>
                <a:prstClr val="white"/>
              </a:duotone>
            </a:blip>
            <a:srcRect b="18931"/>
            <a:stretch/>
          </p:blipFill>
          <p:spPr>
            <a:xfrm>
              <a:off x="1533003" y="2612572"/>
              <a:ext cx="5150825" cy="2057400"/>
            </a:xfrm>
            <a:prstGeom prst="rect">
              <a:avLst/>
            </a:prstGeom>
          </p:spPr>
        </p:pic>
        <p:sp>
          <p:nvSpPr>
            <p:cNvPr id="7" name="TextBox 6"/>
            <p:cNvSpPr txBox="1"/>
            <p:nvPr/>
          </p:nvSpPr>
          <p:spPr>
            <a:xfrm>
              <a:off x="2362200" y="4659089"/>
              <a:ext cx="3505200" cy="246221"/>
            </a:xfrm>
            <a:prstGeom prst="rect">
              <a:avLst/>
            </a:prstGeom>
            <a:noFill/>
          </p:spPr>
          <p:txBody>
            <a:bodyPr wrap="square" rtlCol="0">
              <a:spAutoFit/>
            </a:bodyPr>
            <a:lstStyle/>
            <a:p>
              <a:pPr algn="ctr"/>
              <a:r>
                <a:rPr lang="en-US" sz="1000" dirty="0" smtClean="0">
                  <a:latin typeface="Arial Narrow" pitchFamily="34" charset="0"/>
                  <a:ea typeface="Tahoma" pitchFamily="34" charset="0"/>
                  <a:cs typeface="Tahoma" pitchFamily="34" charset="0"/>
                </a:rPr>
                <a:t>Sponsored Programs Administration Resource &amp; Knowledge Series</a:t>
              </a:r>
              <a:endParaRPr lang="en-US" sz="1000" dirty="0">
                <a:latin typeface="Arial Narrow" pitchFamily="34" charset="0"/>
                <a:ea typeface="Tahoma" pitchFamily="34" charset="0"/>
                <a:cs typeface="Tahoma" pitchFamily="34" charset="0"/>
              </a:endParaRPr>
            </a:p>
          </p:txBody>
        </p:sp>
        <p:cxnSp>
          <p:nvCxnSpPr>
            <p:cNvPr id="9" name="Straight Connector 8"/>
            <p:cNvCxnSpPr/>
            <p:nvPr/>
          </p:nvCxnSpPr>
          <p:spPr>
            <a:xfrm>
              <a:off x="2514600" y="4669972"/>
              <a:ext cx="3276600"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8" name="Picture 7" descr="http://www.floridahightech.com/images/UCFlogo.gif"/>
          <p:cNvPicPr/>
          <p:nvPr/>
        </p:nvPicPr>
        <p:blipFill>
          <a:blip r:embed="rId3" cstate="print">
            <a:duotone>
              <a:prstClr val="black"/>
              <a:schemeClr val="accent6">
                <a:tint val="45000"/>
                <a:satMod val="400000"/>
              </a:schemeClr>
            </a:duotone>
          </a:blip>
          <a:srcRect r="68983" b="44845"/>
          <a:stretch>
            <a:fillRect/>
          </a:stretch>
        </p:blipFill>
        <p:spPr bwMode="auto">
          <a:xfrm>
            <a:off x="769056" y="3454103"/>
            <a:ext cx="1047750" cy="1162050"/>
          </a:xfrm>
          <a:prstGeom prst="rect">
            <a:avLst/>
          </a:prstGeom>
          <a:noFill/>
          <a:ln w="9525">
            <a:noFill/>
            <a:miter lim="800000"/>
            <a:headEnd/>
            <a:tailEnd/>
          </a:ln>
        </p:spPr>
      </p:pic>
    </p:spTree>
    <p:extLst>
      <p:ext uri="{BB962C8B-B14F-4D97-AF65-F5344CB8AC3E}">
        <p14:creationId xmlns:p14="http://schemas.microsoft.com/office/powerpoint/2010/main" val="402186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smtClean="0">
                <a:solidFill>
                  <a:schemeClr val="tx1">
                    <a:lumMod val="75000"/>
                    <a:lumOff val="25000"/>
                  </a:schemeClr>
                </a:solidFill>
                <a:latin typeface="Century Gothic" pitchFamily="34" charset="0"/>
              </a:rPr>
              <a:t>INTRODUCTION TO </a:t>
            </a:r>
            <a:r>
              <a:rPr lang="en-US" b="1" dirty="0" err="1" smtClean="0">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pic>
        <p:nvPicPr>
          <p:cNvPr id="7" name="Picture 2" descr="C:\Users\nnisbett\AppData\Local\Microsoft\Windows\Temporary Internet Files\Content.Outlook\IOUXZ61S\Part2_AwardManagement_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68680"/>
            <a:ext cx="7642679" cy="484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642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smtClean="0">
                <a:solidFill>
                  <a:schemeClr val="tx1">
                    <a:lumMod val="75000"/>
                    <a:lumOff val="25000"/>
                  </a:schemeClr>
                </a:solidFill>
                <a:latin typeface="Century Gothic" pitchFamily="34" charset="0"/>
              </a:rPr>
              <a:t>INTRODUCTION TO </a:t>
            </a:r>
            <a:r>
              <a:rPr lang="en-US" b="1" dirty="0" err="1" smtClean="0">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pic>
        <p:nvPicPr>
          <p:cNvPr id="8" name="Picture 2" descr="C:\Users\nnisbett\AppData\Local\Microsoft\Windows\Temporary Internet Files\Content.Outlook\IOUXZ61S\AwardCloseout_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68680"/>
            <a:ext cx="7642678" cy="484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8030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smtClean="0">
                <a:solidFill>
                  <a:schemeClr val="tx1">
                    <a:lumMod val="75000"/>
                    <a:lumOff val="25000"/>
                  </a:schemeClr>
                </a:solidFill>
                <a:latin typeface="Century Gothic" pitchFamily="34" charset="0"/>
              </a:rPr>
              <a:t>INTRODUCTION TO </a:t>
            </a:r>
            <a:r>
              <a:rPr lang="en-US" b="1" dirty="0" err="1" smtClean="0">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pic>
        <p:nvPicPr>
          <p:cNvPr id="9" name="Picture 2" descr="C:\Users\nnisbett\AppData\Local\Microsoft\Windows\Temporary Internet Files\Content.Outlook\IOUXZ61S\Commercialization_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68680"/>
            <a:ext cx="7642679" cy="484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758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smtClean="0">
                <a:solidFill>
                  <a:schemeClr val="tx1">
                    <a:lumMod val="75000"/>
                    <a:lumOff val="25000"/>
                  </a:schemeClr>
                </a:solidFill>
                <a:latin typeface="Century Gothic" pitchFamily="34" charset="0"/>
              </a:rPr>
              <a:t>INTRODUCTION TO </a:t>
            </a:r>
            <a:r>
              <a:rPr lang="en-US" b="1" dirty="0" err="1" smtClean="0">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
        <p:nvSpPr>
          <p:cNvPr id="7" name="Content Placeholder 2"/>
          <p:cNvSpPr>
            <a:spLocks noGrp="1"/>
          </p:cNvSpPr>
          <p:nvPr>
            <p:ph sz="quarter" idx="1"/>
          </p:nvPr>
        </p:nvSpPr>
        <p:spPr>
          <a:xfrm>
            <a:off x="914400" y="1600200"/>
            <a:ext cx="7010400" cy="4873752"/>
          </a:xfrm>
        </p:spPr>
        <p:txBody>
          <a:bodyPr>
            <a:normAutofit/>
          </a:bodyPr>
          <a:lstStyle/>
          <a:p>
            <a:pPr marL="0" indent="0" algn="ctr">
              <a:buNone/>
            </a:pPr>
            <a:r>
              <a:rPr lang="en-US" sz="3200" b="1" dirty="0" smtClean="0">
                <a:solidFill>
                  <a:schemeClr val="accent6">
                    <a:lumMod val="75000"/>
                  </a:schemeClr>
                </a:solidFill>
                <a:effectLst>
                  <a:outerShdw blurRad="38100" dist="38100" dir="2700000" algn="tl">
                    <a:srgbClr val="000000">
                      <a:alpha val="43137"/>
                    </a:srgbClr>
                  </a:outerShdw>
                </a:effectLst>
                <a:latin typeface="Century Gothic" pitchFamily="34" charset="0"/>
              </a:rPr>
              <a:t>SPaRKS Notebook</a:t>
            </a:r>
          </a:p>
          <a:p>
            <a:pPr marL="0" indent="0" algn="ctr">
              <a:buNone/>
            </a:pPr>
            <a:endParaRPr lang="en-US" sz="3200" b="1" dirty="0">
              <a:solidFill>
                <a:schemeClr val="accent6">
                  <a:lumMod val="75000"/>
                </a:schemeClr>
              </a:solidFill>
              <a:effectLst>
                <a:outerShdw blurRad="38100" dist="38100" dir="2700000" algn="tl">
                  <a:srgbClr val="000000">
                    <a:alpha val="43137"/>
                  </a:srgbClr>
                </a:outerShdw>
              </a:effectLst>
              <a:latin typeface="Century Gothic" pitchFamily="34" charset="0"/>
            </a:endParaRPr>
          </a:p>
          <a:p>
            <a:pPr lvl="3">
              <a:buFont typeface="Wingdings" pitchFamily="2" charset="2"/>
              <a:buChar char="Ø"/>
            </a:pPr>
            <a:r>
              <a:rPr lang="en-US" sz="2000" b="1" dirty="0" smtClean="0">
                <a:solidFill>
                  <a:schemeClr val="accent6">
                    <a:lumMod val="75000"/>
                  </a:schemeClr>
                </a:solidFill>
                <a:effectLst>
                  <a:outerShdw blurRad="38100" dist="38100" dir="2700000" algn="tl">
                    <a:srgbClr val="000000">
                      <a:alpha val="43137"/>
                    </a:srgbClr>
                  </a:outerShdw>
                </a:effectLst>
                <a:latin typeface="Century Gothic" pitchFamily="34" charset="0"/>
              </a:rPr>
              <a:t>Syllabus</a:t>
            </a:r>
          </a:p>
          <a:p>
            <a:pPr lvl="3">
              <a:buFont typeface="Wingdings" pitchFamily="2" charset="2"/>
              <a:buChar char="Ø"/>
            </a:pPr>
            <a:r>
              <a:rPr lang="en-US" sz="2000" b="1" dirty="0" smtClean="0">
                <a:solidFill>
                  <a:schemeClr val="accent6">
                    <a:lumMod val="75000"/>
                  </a:schemeClr>
                </a:solidFill>
                <a:effectLst>
                  <a:outerShdw blurRad="38100" dist="38100" dir="2700000" algn="tl">
                    <a:srgbClr val="000000">
                      <a:alpha val="43137"/>
                    </a:srgbClr>
                  </a:outerShdw>
                </a:effectLst>
                <a:latin typeface="Century Gothic" pitchFamily="34" charset="0"/>
              </a:rPr>
              <a:t>PowerPoint Slides</a:t>
            </a:r>
          </a:p>
          <a:p>
            <a:pPr lvl="3">
              <a:buFont typeface="Wingdings" pitchFamily="2" charset="2"/>
              <a:buChar char="Ø"/>
            </a:pPr>
            <a:r>
              <a:rPr lang="en-US" sz="2000" b="1" dirty="0" smtClean="0">
                <a:solidFill>
                  <a:schemeClr val="accent6">
                    <a:lumMod val="75000"/>
                  </a:schemeClr>
                </a:solidFill>
                <a:effectLst>
                  <a:outerShdw blurRad="38100" dist="38100" dir="2700000" algn="tl">
                    <a:srgbClr val="000000">
                      <a:alpha val="43137"/>
                    </a:srgbClr>
                  </a:outerShdw>
                </a:effectLst>
                <a:latin typeface="Century Gothic" pitchFamily="34" charset="0"/>
              </a:rPr>
              <a:t>Resources</a:t>
            </a:r>
          </a:p>
          <a:p>
            <a:pPr lvl="3">
              <a:buFont typeface="Wingdings" pitchFamily="2" charset="2"/>
              <a:buChar char="Ø"/>
            </a:pPr>
            <a:r>
              <a:rPr lang="en-US" sz="2000" b="1" dirty="0" smtClean="0">
                <a:solidFill>
                  <a:schemeClr val="accent6">
                    <a:lumMod val="75000"/>
                  </a:schemeClr>
                </a:solidFill>
                <a:effectLst>
                  <a:outerShdw blurRad="38100" dist="38100" dir="2700000" algn="tl">
                    <a:srgbClr val="000000">
                      <a:alpha val="43137"/>
                    </a:srgbClr>
                  </a:outerShdw>
                </a:effectLst>
                <a:latin typeface="Century Gothic" pitchFamily="34" charset="0"/>
              </a:rPr>
              <a:t>Acronyms</a:t>
            </a:r>
          </a:p>
          <a:p>
            <a:pPr marL="0" indent="0">
              <a:buNone/>
            </a:pPr>
            <a:endParaRPr lang="en-US" sz="2000" b="1" dirty="0">
              <a:effectLst>
                <a:outerShdw blurRad="38100" dist="38100" dir="2700000" algn="tl">
                  <a:srgbClr val="000000">
                    <a:alpha val="43137"/>
                  </a:srgbClr>
                </a:outerShdw>
              </a:effectLst>
              <a:latin typeface="Century Gothic" pitchFamily="34" charset="0"/>
            </a:endParaRPr>
          </a:p>
        </p:txBody>
      </p:sp>
      <p:cxnSp>
        <p:nvCxnSpPr>
          <p:cNvPr id="8" name="Straight Connector 7"/>
          <p:cNvCxnSpPr/>
          <p:nvPr/>
        </p:nvCxnSpPr>
        <p:spPr>
          <a:xfrm>
            <a:off x="1676400" y="2362200"/>
            <a:ext cx="52578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48861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smtClean="0">
                <a:solidFill>
                  <a:schemeClr val="tx1">
                    <a:lumMod val="75000"/>
                    <a:lumOff val="25000"/>
                  </a:schemeClr>
                </a:solidFill>
                <a:latin typeface="Century Gothic" pitchFamily="34" charset="0"/>
              </a:rPr>
              <a:t>INTRODUCTION TO </a:t>
            </a:r>
            <a:r>
              <a:rPr lang="en-US" b="1" dirty="0" err="1" smtClean="0">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
        <p:nvSpPr>
          <p:cNvPr id="9" name="TextBox 8"/>
          <p:cNvSpPr txBox="1"/>
          <p:nvPr/>
        </p:nvSpPr>
        <p:spPr>
          <a:xfrm>
            <a:off x="1014779" y="866853"/>
            <a:ext cx="7168869" cy="4647426"/>
          </a:xfrm>
          <a:prstGeom prst="rect">
            <a:avLst/>
          </a:prstGeom>
          <a:noFill/>
        </p:spPr>
        <p:txBody>
          <a:bodyPr wrap="square" rtlCol="0">
            <a:spAutoFit/>
          </a:bodyPr>
          <a:lstStyle/>
          <a:p>
            <a:pPr algn="ctr"/>
            <a:r>
              <a:rPr lang="en-US" sz="3600" b="1" dirty="0" smtClean="0">
                <a:solidFill>
                  <a:schemeClr val="accent1">
                    <a:lumMod val="75000"/>
                  </a:schemeClr>
                </a:solidFill>
                <a:effectLst>
                  <a:outerShdw blurRad="38100" dist="38100" dir="2700000" algn="tl">
                    <a:srgbClr val="000000">
                      <a:alpha val="43137"/>
                    </a:srgbClr>
                  </a:outerShdw>
                </a:effectLst>
                <a:latin typeface="Century Gothic" pitchFamily="34" charset="0"/>
              </a:rPr>
              <a:t>How to get a Certificate in </a:t>
            </a:r>
          </a:p>
          <a:p>
            <a:pPr algn="ctr"/>
            <a:endParaRPr lang="en-US" sz="2000" b="1" dirty="0" smtClean="0">
              <a:solidFill>
                <a:schemeClr val="accent1">
                  <a:lumMod val="75000"/>
                </a:schemeClr>
              </a:solidFill>
              <a:effectLst>
                <a:outerShdw blurRad="38100" dist="38100" dir="2700000" algn="tl">
                  <a:srgbClr val="000000">
                    <a:alpha val="43137"/>
                  </a:srgbClr>
                </a:outerShdw>
              </a:effectLst>
              <a:latin typeface="Century Gothic" pitchFamily="34" charset="0"/>
            </a:endParaRPr>
          </a:p>
          <a:p>
            <a:pPr algn="ctr"/>
            <a:r>
              <a:rPr lang="en-US" sz="4000" b="1" dirty="0" smtClean="0">
                <a:solidFill>
                  <a:srgbClr val="FF0000"/>
                </a:solidFill>
                <a:effectLst>
                  <a:outerShdw blurRad="38100" dist="38100" dir="2700000" algn="tl">
                    <a:srgbClr val="000000">
                      <a:alpha val="43137"/>
                    </a:srgbClr>
                  </a:outerShdw>
                </a:effectLst>
                <a:latin typeface="Century Gothic" pitchFamily="34" charset="0"/>
              </a:rPr>
              <a:t>3</a:t>
            </a:r>
            <a:r>
              <a:rPr lang="en-US" sz="4000" b="1" dirty="0" smtClean="0">
                <a:latin typeface="Castellar" pitchFamily="18" charset="0"/>
              </a:rPr>
              <a:t> </a:t>
            </a:r>
          </a:p>
          <a:p>
            <a:pPr algn="ctr"/>
            <a:endParaRPr lang="en-US" sz="2000" b="1" dirty="0" smtClean="0">
              <a:latin typeface="Castellar" pitchFamily="18" charset="0"/>
            </a:endParaRPr>
          </a:p>
          <a:p>
            <a:pPr algn="ctr"/>
            <a:r>
              <a:rPr lang="en-US" sz="3600" b="1" dirty="0" smtClean="0">
                <a:solidFill>
                  <a:schemeClr val="accent1">
                    <a:lumMod val="75000"/>
                  </a:schemeClr>
                </a:solidFill>
                <a:effectLst>
                  <a:outerShdw blurRad="38100" dist="38100" dir="2700000" algn="tl">
                    <a:srgbClr val="000000">
                      <a:alpha val="43137"/>
                    </a:srgbClr>
                  </a:outerShdw>
                </a:effectLst>
                <a:latin typeface="Century Gothic" pitchFamily="34" charset="0"/>
              </a:rPr>
              <a:t>Easy Steps!!!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8967" y="3690937"/>
            <a:ext cx="2987675"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669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smtClean="0">
                <a:solidFill>
                  <a:schemeClr val="tx1">
                    <a:lumMod val="75000"/>
                    <a:lumOff val="25000"/>
                  </a:schemeClr>
                </a:solidFill>
                <a:latin typeface="Century Gothic" pitchFamily="34" charset="0"/>
              </a:rPr>
              <a:t>INTRODUCTION TO </a:t>
            </a:r>
            <a:r>
              <a:rPr lang="en-US" b="1" dirty="0" err="1" smtClean="0">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
        <p:nvSpPr>
          <p:cNvPr id="7" name="TextBox 6"/>
          <p:cNvSpPr txBox="1"/>
          <p:nvPr/>
        </p:nvSpPr>
        <p:spPr>
          <a:xfrm>
            <a:off x="1034007" y="1166872"/>
            <a:ext cx="7168869" cy="6986528"/>
          </a:xfrm>
          <a:prstGeom prst="rect">
            <a:avLst/>
          </a:prstGeom>
          <a:noFill/>
        </p:spPr>
        <p:txBody>
          <a:bodyPr wrap="square" rtlCol="0">
            <a:spAutoFit/>
          </a:bodyPr>
          <a:lstStyle/>
          <a:p>
            <a:pPr algn="ctr"/>
            <a:r>
              <a:rPr lang="en-US" sz="2000" b="1" dirty="0" smtClean="0">
                <a:solidFill>
                  <a:schemeClr val="accent1">
                    <a:lumMod val="75000"/>
                  </a:schemeClr>
                </a:solidFill>
                <a:effectLst>
                  <a:outerShdw blurRad="38100" dist="38100" dir="2700000" algn="tl">
                    <a:srgbClr val="000000">
                      <a:alpha val="43137"/>
                    </a:srgbClr>
                  </a:outerShdw>
                </a:effectLst>
                <a:latin typeface="Century Gothic" pitchFamily="34" charset="0"/>
                <a:cs typeface="Calibri" pitchFamily="34" charset="0"/>
              </a:rPr>
              <a:t>To Get Your Certificate of Completion</a:t>
            </a:r>
          </a:p>
          <a:p>
            <a:endParaRPr lang="en-US" dirty="0"/>
          </a:p>
          <a:p>
            <a:endParaRPr lang="en-US" dirty="0" smtClean="0"/>
          </a:p>
          <a:p>
            <a:r>
              <a:rPr lang="en-US" sz="3200" dirty="0" smtClean="0">
                <a:solidFill>
                  <a:srgbClr val="009999"/>
                </a:solidFill>
                <a:latin typeface="Wide Latin" pitchFamily="18" charset="0"/>
                <a:cs typeface="Calibri" pitchFamily="34" charset="0"/>
              </a:rPr>
              <a:t>1</a:t>
            </a:r>
            <a:r>
              <a:rPr lang="en-US" dirty="0" smtClean="0">
                <a:solidFill>
                  <a:schemeClr val="accent1">
                    <a:lumMod val="75000"/>
                  </a:schemeClr>
                </a:solidFill>
                <a:latin typeface="Calibri" pitchFamily="34" charset="0"/>
                <a:cs typeface="Calibri" pitchFamily="34" charset="0"/>
              </a:rPr>
              <a:t> </a:t>
            </a:r>
            <a:r>
              <a:rPr lang="en-US" dirty="0" smtClean="0">
                <a:latin typeface="Calibri" pitchFamily="34" charset="0"/>
                <a:cs typeface="Calibri" pitchFamily="34" charset="0"/>
              </a:rPr>
              <a:t>      Pre- and Post-SPaRKS Evaluation</a:t>
            </a:r>
          </a:p>
          <a:p>
            <a:endParaRPr lang="en-US" dirty="0" smtClean="0">
              <a:latin typeface="Calibri" pitchFamily="34" charset="0"/>
              <a:cs typeface="Calibri" pitchFamily="34" charset="0"/>
            </a:endParaRPr>
          </a:p>
          <a:p>
            <a:endParaRPr lang="en-US" dirty="0">
              <a:latin typeface="Calibri" pitchFamily="34" charset="0"/>
              <a:cs typeface="Calibri" pitchFamily="34" charset="0"/>
            </a:endParaRPr>
          </a:p>
          <a:p>
            <a:r>
              <a:rPr lang="en-US" dirty="0" smtClean="0">
                <a:latin typeface="Calibri" pitchFamily="34" charset="0"/>
                <a:cs typeface="Calibri" pitchFamily="34" charset="0"/>
              </a:rPr>
              <a:t>              Attend all Sessions </a:t>
            </a:r>
          </a:p>
          <a:p>
            <a:endParaRPr lang="en-US" dirty="0">
              <a:latin typeface="Calibri" pitchFamily="34" charset="0"/>
              <a:cs typeface="Calibri" pitchFamily="34" charset="0"/>
            </a:endParaRPr>
          </a:p>
          <a:p>
            <a:pPr marL="1200150" lvl="2" indent="-285750">
              <a:buFont typeface="Wingdings" pitchFamily="2" charset="2"/>
              <a:buChar char="Ø"/>
            </a:pPr>
            <a:r>
              <a:rPr lang="en-US" dirty="0" smtClean="0">
                <a:latin typeface="Calibri" pitchFamily="34" charset="0"/>
                <a:cs typeface="Calibri" pitchFamily="34" charset="0"/>
              </a:rPr>
              <a:t>  Only 1 session can be missed</a:t>
            </a:r>
          </a:p>
          <a:p>
            <a:endParaRPr lang="en-US" dirty="0">
              <a:latin typeface="Calibri" pitchFamily="34" charset="0"/>
              <a:cs typeface="Calibri" pitchFamily="34" charset="0"/>
            </a:endParaRPr>
          </a:p>
          <a:p>
            <a:pPr marL="1200150" lvl="2" indent="-285750">
              <a:buFont typeface="Wingdings" pitchFamily="2" charset="2"/>
              <a:buChar char="Ø"/>
            </a:pPr>
            <a:r>
              <a:rPr lang="en-US" dirty="0" smtClean="0">
                <a:latin typeface="Calibri" pitchFamily="34" charset="0"/>
                <a:cs typeface="Calibri" pitchFamily="34" charset="0"/>
              </a:rPr>
              <a:t> Missed session must be made up</a:t>
            </a:r>
          </a:p>
          <a:p>
            <a:pPr marL="1657350" lvl="3" indent="-285750">
              <a:buFont typeface="Wingdings" pitchFamily="2" charset="2"/>
              <a:buChar char="ü"/>
            </a:pPr>
            <a:r>
              <a:rPr lang="en-US" dirty="0">
                <a:latin typeface="Calibri" pitchFamily="34" charset="0"/>
                <a:cs typeface="Calibri" pitchFamily="34" charset="0"/>
              </a:rPr>
              <a:t>	</a:t>
            </a:r>
            <a:r>
              <a:rPr lang="en-US" dirty="0" smtClean="0">
                <a:latin typeface="Calibri" pitchFamily="34" charset="0"/>
                <a:cs typeface="Calibri" pitchFamily="34" charset="0"/>
              </a:rPr>
              <a:t>      Prior to next session (within 2 weeks)</a:t>
            </a:r>
          </a:p>
          <a:p>
            <a:pPr marL="1657350" lvl="3" indent="-285750">
              <a:buFont typeface="Wingdings" pitchFamily="2" charset="2"/>
              <a:buChar char="ü"/>
            </a:pPr>
            <a:r>
              <a:rPr lang="en-US" dirty="0">
                <a:latin typeface="Calibri" pitchFamily="34" charset="0"/>
                <a:cs typeface="Calibri" pitchFamily="34" charset="0"/>
              </a:rPr>
              <a:t>	</a:t>
            </a:r>
            <a:r>
              <a:rPr lang="en-US" dirty="0" smtClean="0">
                <a:latin typeface="Calibri" pitchFamily="34" charset="0"/>
                <a:cs typeface="Calibri" pitchFamily="34" charset="0"/>
              </a:rPr>
              <a:t>      Coordinate with Lead Presenter of session missed</a:t>
            </a:r>
            <a:endParaRPr lang="en-US" dirty="0">
              <a:latin typeface="Calibri" pitchFamily="34" charset="0"/>
              <a:cs typeface="Calibri" pitchFamily="34" charset="0"/>
            </a:endParaRPr>
          </a:p>
          <a:p>
            <a:endParaRPr lang="en-US" dirty="0" smtClean="0">
              <a:latin typeface="Calibri" pitchFamily="34" charset="0"/>
              <a:cs typeface="Calibri" pitchFamily="34" charset="0"/>
            </a:endParaRPr>
          </a:p>
          <a:p>
            <a:r>
              <a:rPr lang="en-US" dirty="0" smtClean="0">
                <a:latin typeface="Calibri" pitchFamily="34" charset="0"/>
                <a:cs typeface="Calibri" pitchFamily="34" charset="0"/>
              </a:rPr>
              <a:t>       Participate in a Team Project</a:t>
            </a:r>
            <a:endParaRPr lang="en-US" dirty="0">
              <a:latin typeface="Calibri" pitchFamily="34" charset="0"/>
              <a:cs typeface="Calibri" pitchFamily="34"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12" y="2861003"/>
            <a:ext cx="6762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descr="http://www.partybox.co.uk/data/images/pinnumber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950" y="5147003"/>
            <a:ext cx="628650" cy="6286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400" y="1695878"/>
            <a:ext cx="924615" cy="91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7400" y="2043503"/>
            <a:ext cx="775890" cy="87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7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smtClean="0">
                <a:solidFill>
                  <a:schemeClr val="tx1">
                    <a:lumMod val="75000"/>
                    <a:lumOff val="25000"/>
                  </a:schemeClr>
                </a:solidFill>
                <a:latin typeface="Century Gothic" pitchFamily="34" charset="0"/>
              </a:rPr>
              <a:t>INTRODUCTION TO </a:t>
            </a:r>
            <a:r>
              <a:rPr lang="en-US" b="1" dirty="0" err="1" smtClean="0">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
        <p:nvSpPr>
          <p:cNvPr id="7" name="TextBox 6"/>
          <p:cNvSpPr txBox="1"/>
          <p:nvPr/>
        </p:nvSpPr>
        <p:spPr>
          <a:xfrm>
            <a:off x="1600200" y="1686580"/>
            <a:ext cx="5791200" cy="523220"/>
          </a:xfrm>
          <a:prstGeom prst="rect">
            <a:avLst/>
          </a:prstGeom>
          <a:noFill/>
        </p:spPr>
        <p:txBody>
          <a:bodyPr wrap="square" rtlCol="0">
            <a:spAutoFit/>
          </a:bodyPr>
          <a:lstStyle/>
          <a:p>
            <a:pPr algn="ctr"/>
            <a:r>
              <a:rPr lang="en-US" sz="2800" b="1" dirty="0" smtClean="0">
                <a:solidFill>
                  <a:schemeClr val="accent1">
                    <a:lumMod val="75000"/>
                  </a:schemeClr>
                </a:solidFill>
                <a:effectLst>
                  <a:outerShdw blurRad="38100" dist="38100" dir="2700000" algn="tl">
                    <a:srgbClr val="000000">
                      <a:alpha val="43137"/>
                    </a:srgbClr>
                  </a:outerShdw>
                </a:effectLst>
                <a:latin typeface="Century Gothic" pitchFamily="34" charset="0"/>
              </a:rPr>
              <a:t>Sign in each time!!!!!!!</a:t>
            </a:r>
            <a:endParaRPr lang="en-US" sz="2800" b="1" dirty="0">
              <a:solidFill>
                <a:schemeClr val="accent1">
                  <a:lumMod val="75000"/>
                </a:schemeClr>
              </a:solidFill>
              <a:effectLst>
                <a:outerShdw blurRad="38100" dist="38100" dir="2700000" algn="tl">
                  <a:srgbClr val="000000">
                    <a:alpha val="43137"/>
                  </a:srgbClr>
                </a:outerShdw>
              </a:effectLst>
              <a:latin typeface="Century Gothic" pitchFamily="34" charset="0"/>
            </a:endParaRPr>
          </a:p>
        </p:txBody>
      </p:sp>
      <p:pic>
        <p:nvPicPr>
          <p:cNvPr id="8" name="Picture 2" descr="C:\Users\nnisbett\AppData\Local\Microsoft\Windows\Temporary Internet Files\Content.IE5\WSZ1WZO1\MC9004421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819400"/>
            <a:ext cx="28194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355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smtClean="0">
                <a:solidFill>
                  <a:schemeClr val="tx1">
                    <a:lumMod val="75000"/>
                    <a:lumOff val="25000"/>
                  </a:schemeClr>
                </a:solidFill>
                <a:latin typeface="Century Gothic" pitchFamily="34" charset="0"/>
              </a:rPr>
              <a:t>INTRODUCTION TO </a:t>
            </a:r>
            <a:r>
              <a:rPr lang="en-US" b="1" dirty="0" err="1" smtClean="0">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
        <p:nvSpPr>
          <p:cNvPr id="7" name="Content Placeholder 2"/>
          <p:cNvSpPr>
            <a:spLocks noGrp="1"/>
          </p:cNvSpPr>
          <p:nvPr>
            <p:ph sz="quarter" idx="1"/>
          </p:nvPr>
        </p:nvSpPr>
        <p:spPr>
          <a:xfrm>
            <a:off x="457200" y="1600200"/>
            <a:ext cx="7467600" cy="1066800"/>
          </a:xfrm>
        </p:spPr>
        <p:txBody>
          <a:bodyPr>
            <a:normAutofit/>
          </a:bodyPr>
          <a:lstStyle/>
          <a:p>
            <a:pPr marL="0" indent="0" algn="ctr">
              <a:buNone/>
            </a:pPr>
            <a:r>
              <a:rPr lang="en-US" sz="3200" b="1" dirty="0" smtClean="0">
                <a:solidFill>
                  <a:schemeClr val="accent6">
                    <a:lumMod val="75000"/>
                  </a:schemeClr>
                </a:solidFill>
                <a:effectLst>
                  <a:outerShdw blurRad="38100" dist="38100" dir="2700000" algn="tl">
                    <a:srgbClr val="000000">
                      <a:alpha val="43137"/>
                    </a:srgbClr>
                  </a:outerShdw>
                </a:effectLst>
                <a:latin typeface="Century Gothic" pitchFamily="34" charset="0"/>
              </a:rPr>
              <a:t>Team Projects</a:t>
            </a:r>
            <a:endParaRPr lang="en-US" sz="3200" b="1" dirty="0">
              <a:solidFill>
                <a:schemeClr val="accent6">
                  <a:lumMod val="75000"/>
                </a:schemeClr>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479794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smtClean="0">
                <a:solidFill>
                  <a:schemeClr val="tx1">
                    <a:lumMod val="75000"/>
                    <a:lumOff val="25000"/>
                  </a:schemeClr>
                </a:solidFill>
                <a:latin typeface="Century Gothic" pitchFamily="34" charset="0"/>
              </a:rPr>
              <a:t>INTRODUCTION TO </a:t>
            </a:r>
            <a:r>
              <a:rPr lang="en-US" b="1" dirty="0" err="1" smtClean="0">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
        <p:nvSpPr>
          <p:cNvPr id="7" name="TextBox 6"/>
          <p:cNvSpPr txBox="1"/>
          <p:nvPr/>
        </p:nvSpPr>
        <p:spPr>
          <a:xfrm>
            <a:off x="1371600" y="1231642"/>
            <a:ext cx="6629400" cy="5016758"/>
          </a:xfrm>
          <a:prstGeom prst="rect">
            <a:avLst/>
          </a:prstGeom>
          <a:noFill/>
        </p:spPr>
        <p:txBody>
          <a:bodyPr wrap="square" rtlCol="0">
            <a:spAutoFit/>
          </a:bodyPr>
          <a:lstStyle/>
          <a:p>
            <a:pPr algn="ctr"/>
            <a:r>
              <a:rPr lang="en-US" sz="2800" b="1" dirty="0" smtClean="0">
                <a:solidFill>
                  <a:schemeClr val="accent1">
                    <a:lumMod val="75000"/>
                  </a:schemeClr>
                </a:solidFill>
                <a:effectLst>
                  <a:outerShdw blurRad="38100" dist="38100" dir="2700000" algn="tl">
                    <a:srgbClr val="000000">
                      <a:alpha val="43137"/>
                    </a:srgbClr>
                  </a:outerShdw>
                </a:effectLst>
                <a:latin typeface="Century Gothic" pitchFamily="34" charset="0"/>
              </a:rPr>
              <a:t>2010 SPaRKS Participants</a:t>
            </a:r>
          </a:p>
          <a:p>
            <a:pPr algn="ctr"/>
            <a:endParaRPr lang="en-US" sz="2800" dirty="0">
              <a:latin typeface="Century Gothic" pitchFamily="34" charset="0"/>
            </a:endParaRPr>
          </a:p>
          <a:p>
            <a:r>
              <a:rPr lang="en-US" sz="2800" dirty="0" smtClean="0">
                <a:latin typeface="Century Gothic" pitchFamily="34" charset="0"/>
              </a:rPr>
              <a:t>To Receive Certificate of Completion</a:t>
            </a:r>
          </a:p>
          <a:p>
            <a:endParaRPr lang="en-US" sz="2800" b="1" dirty="0" smtClean="0">
              <a:solidFill>
                <a:schemeClr val="accent1">
                  <a:lumMod val="75000"/>
                </a:schemeClr>
              </a:solidFill>
              <a:effectLst>
                <a:outerShdw blurRad="38100" dist="38100" dir="2700000" algn="tl">
                  <a:srgbClr val="000000">
                    <a:alpha val="43137"/>
                  </a:srgbClr>
                </a:outerShdw>
              </a:effectLst>
              <a:latin typeface="Century Gothic" pitchFamily="34" charset="0"/>
            </a:endParaRPr>
          </a:p>
          <a:p>
            <a:endParaRPr lang="en-US" sz="2800" b="1" dirty="0" smtClean="0">
              <a:solidFill>
                <a:schemeClr val="accent1">
                  <a:lumMod val="75000"/>
                </a:schemeClr>
              </a:solidFill>
              <a:effectLst>
                <a:outerShdw blurRad="38100" dist="38100" dir="2700000" algn="tl">
                  <a:srgbClr val="000000">
                    <a:alpha val="43137"/>
                  </a:srgbClr>
                </a:outerShdw>
              </a:effectLst>
              <a:latin typeface="Century Gothic" pitchFamily="34" charset="0"/>
            </a:endParaRPr>
          </a:p>
          <a:p>
            <a:pPr algn="ctr"/>
            <a:r>
              <a:rPr lang="en-US" sz="2800" dirty="0" smtClean="0">
                <a:latin typeface="Century Gothic" pitchFamily="34" charset="0"/>
              </a:rPr>
              <a:t>Make up sessions missed in 2010 by attending appropriate session(s) in the 2011 SPaRKS Program</a:t>
            </a:r>
          </a:p>
          <a:p>
            <a:pPr algn="ctr"/>
            <a:r>
              <a:rPr lang="en-US" sz="2800" dirty="0" smtClean="0">
                <a:latin typeface="Century Gothic" pitchFamily="34" charset="0"/>
              </a:rPr>
              <a:t> </a:t>
            </a:r>
          </a:p>
          <a:p>
            <a:pPr algn="ctr"/>
            <a:r>
              <a:rPr lang="en-US" sz="2800" dirty="0" smtClean="0">
                <a:latin typeface="Century Gothic" pitchFamily="34" charset="0"/>
              </a:rPr>
              <a:t>Contact Doshie Walker</a:t>
            </a:r>
            <a:endParaRPr lang="en-US" sz="2000" dirty="0">
              <a:latin typeface="Century Gothic" pitchFamily="34" charset="0"/>
            </a:endParaRPr>
          </a:p>
          <a:p>
            <a:endParaRPr lang="en-US" sz="2000" dirty="0" smtClean="0">
              <a:latin typeface="Century Gothic" pitchFamily="34" charset="0"/>
            </a:endParaRPr>
          </a:p>
          <a:p>
            <a:endParaRPr lang="en-US" sz="2000" dirty="0">
              <a:solidFill>
                <a:schemeClr val="accent1">
                  <a:lumMod val="75000"/>
                </a:schemeClr>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11160413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smtClean="0">
                <a:solidFill>
                  <a:schemeClr val="tx1">
                    <a:lumMod val="75000"/>
                    <a:lumOff val="25000"/>
                  </a:schemeClr>
                </a:solidFill>
                <a:latin typeface="Century Gothic" pitchFamily="34" charset="0"/>
              </a:rPr>
              <a:t>INTRODUCTION TO </a:t>
            </a:r>
            <a:r>
              <a:rPr lang="en-US" b="1" dirty="0" err="1" smtClean="0">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
        <p:nvSpPr>
          <p:cNvPr id="7" name="TextBox 6"/>
          <p:cNvSpPr txBox="1"/>
          <p:nvPr/>
        </p:nvSpPr>
        <p:spPr>
          <a:xfrm>
            <a:off x="1371600" y="1371600"/>
            <a:ext cx="6629400" cy="4154984"/>
          </a:xfrm>
          <a:prstGeom prst="rect">
            <a:avLst/>
          </a:prstGeom>
          <a:noFill/>
        </p:spPr>
        <p:txBody>
          <a:bodyPr wrap="square" rtlCol="0">
            <a:spAutoFit/>
          </a:bodyPr>
          <a:lstStyle/>
          <a:p>
            <a:pPr algn="ctr"/>
            <a:r>
              <a:rPr lang="en-US" sz="2800" b="1" dirty="0" smtClean="0">
                <a:solidFill>
                  <a:schemeClr val="accent1">
                    <a:lumMod val="75000"/>
                  </a:schemeClr>
                </a:solidFill>
                <a:effectLst>
                  <a:outerShdw blurRad="38100" dist="38100" dir="2700000" algn="tl">
                    <a:srgbClr val="000000">
                      <a:alpha val="43137"/>
                    </a:srgbClr>
                  </a:outerShdw>
                </a:effectLst>
                <a:latin typeface="Century Gothic" pitchFamily="34" charset="0"/>
              </a:rPr>
              <a:t>All Sessions:</a:t>
            </a:r>
          </a:p>
          <a:p>
            <a:endParaRPr lang="en-US" sz="2800" b="1" dirty="0" smtClean="0">
              <a:solidFill>
                <a:schemeClr val="accent1">
                  <a:lumMod val="75000"/>
                </a:schemeClr>
              </a:solidFill>
              <a:effectLst>
                <a:outerShdw blurRad="38100" dist="38100" dir="2700000" algn="tl">
                  <a:srgbClr val="000000">
                    <a:alpha val="43137"/>
                  </a:srgbClr>
                </a:outerShdw>
              </a:effectLst>
              <a:latin typeface="Century Gothic" pitchFamily="34" charset="0"/>
            </a:endParaRPr>
          </a:p>
          <a:p>
            <a:endParaRPr lang="en-US" sz="2800" b="1" dirty="0">
              <a:solidFill>
                <a:schemeClr val="accent1">
                  <a:lumMod val="75000"/>
                </a:schemeClr>
              </a:solidFill>
              <a:effectLst>
                <a:outerShdw blurRad="38100" dist="38100" dir="2700000" algn="tl">
                  <a:srgbClr val="000000">
                    <a:alpha val="43137"/>
                  </a:srgbClr>
                </a:outerShdw>
              </a:effectLst>
              <a:latin typeface="Century Gothic" pitchFamily="34" charset="0"/>
            </a:endParaRPr>
          </a:p>
          <a:p>
            <a:r>
              <a:rPr lang="en-US" sz="2000" b="1" dirty="0" smtClean="0">
                <a:solidFill>
                  <a:schemeClr val="accent6">
                    <a:lumMod val="75000"/>
                  </a:schemeClr>
                </a:solidFill>
                <a:effectLst>
                  <a:outerShdw blurRad="38100" dist="38100" dir="2700000" algn="tl">
                    <a:srgbClr val="000000">
                      <a:alpha val="43137"/>
                    </a:srgbClr>
                  </a:outerShdw>
                </a:effectLst>
                <a:latin typeface="Century Gothic" pitchFamily="34" charset="0"/>
              </a:rPr>
              <a:t>When:        </a:t>
            </a:r>
            <a:r>
              <a:rPr lang="en-US" sz="2000" dirty="0" smtClean="0">
                <a:latin typeface="Century Gothic" pitchFamily="34" charset="0"/>
              </a:rPr>
              <a:t>10:00 </a:t>
            </a:r>
          </a:p>
          <a:p>
            <a:endParaRPr lang="en-US" sz="2000" dirty="0">
              <a:latin typeface="Century Gothic" pitchFamily="34" charset="0"/>
            </a:endParaRPr>
          </a:p>
          <a:p>
            <a:r>
              <a:rPr lang="en-US" sz="2000" dirty="0" smtClean="0">
                <a:latin typeface="Century Gothic" pitchFamily="34" charset="0"/>
              </a:rPr>
              <a:t>                    Every other Wednesday</a:t>
            </a:r>
          </a:p>
          <a:p>
            <a:endParaRPr lang="en-US" sz="2000" dirty="0">
              <a:latin typeface="Century Gothic" pitchFamily="34" charset="0"/>
            </a:endParaRPr>
          </a:p>
          <a:p>
            <a:endParaRPr lang="en-US" sz="2000" dirty="0" smtClean="0">
              <a:latin typeface="Century Gothic" pitchFamily="34" charset="0"/>
            </a:endParaRPr>
          </a:p>
          <a:p>
            <a:r>
              <a:rPr lang="en-US" sz="2000" b="1" dirty="0" smtClean="0">
                <a:solidFill>
                  <a:schemeClr val="accent6">
                    <a:lumMod val="75000"/>
                  </a:schemeClr>
                </a:solidFill>
                <a:effectLst>
                  <a:outerShdw blurRad="38100" dist="38100" dir="2700000" algn="tl">
                    <a:srgbClr val="000000">
                      <a:alpha val="43137"/>
                    </a:srgbClr>
                  </a:outerShdw>
                </a:effectLst>
                <a:latin typeface="Century Gothic" pitchFamily="34" charset="0"/>
              </a:rPr>
              <a:t>Where:       </a:t>
            </a:r>
            <a:r>
              <a:rPr lang="en-US" sz="2000" dirty="0" smtClean="0">
                <a:latin typeface="Century Gothic" pitchFamily="34" charset="0"/>
              </a:rPr>
              <a:t>University Tower</a:t>
            </a:r>
          </a:p>
          <a:p>
            <a:r>
              <a:rPr lang="en-US" sz="2000" dirty="0" smtClean="0">
                <a:latin typeface="Century Gothic" pitchFamily="34" charset="0"/>
              </a:rPr>
              <a:t>                    Large Conference Room</a:t>
            </a:r>
          </a:p>
          <a:p>
            <a:r>
              <a:rPr lang="en-US" sz="2000" dirty="0">
                <a:latin typeface="Century Gothic" pitchFamily="34" charset="0"/>
              </a:rPr>
              <a:t> </a:t>
            </a:r>
            <a:r>
              <a:rPr lang="en-US" sz="2000" dirty="0" smtClean="0">
                <a:latin typeface="Century Gothic" pitchFamily="34" charset="0"/>
              </a:rPr>
              <a:t>                   Second Floor</a:t>
            </a:r>
          </a:p>
          <a:p>
            <a:endParaRPr lang="en-US" sz="2000" dirty="0">
              <a:solidFill>
                <a:schemeClr val="accent1">
                  <a:lumMod val="75000"/>
                </a:schemeClr>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7240945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3048000"/>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sz="32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2" name="TextBox 1"/>
          <p:cNvSpPr txBox="1"/>
          <p:nvPr/>
        </p:nvSpPr>
        <p:spPr>
          <a:xfrm>
            <a:off x="10682" y="3962400"/>
            <a:ext cx="7543800" cy="338554"/>
          </a:xfrm>
          <a:prstGeom prst="rect">
            <a:avLst/>
          </a:prstGeom>
          <a:noFill/>
        </p:spPr>
        <p:txBody>
          <a:bodyPr wrap="square" rtlCol="0">
            <a:spAutoFit/>
          </a:bodyPr>
          <a:lstStyle/>
          <a:p>
            <a:pPr algn="ctr"/>
            <a:r>
              <a:rPr lang="en-US" sz="1600" dirty="0" smtClean="0">
                <a:solidFill>
                  <a:schemeClr val="accent6"/>
                </a:solidFill>
                <a:latin typeface="Century Gothic" pitchFamily="34" charset="0"/>
              </a:rPr>
              <a:t>Nancy Nisbett</a:t>
            </a:r>
            <a:endParaRPr lang="en-US" sz="1600" dirty="0">
              <a:solidFill>
                <a:schemeClr val="accent6"/>
              </a:solidFill>
              <a:latin typeface="Century Gothic" pitchFamily="34" charset="0"/>
            </a:endParaRPr>
          </a:p>
        </p:txBody>
      </p:sp>
      <p:pic>
        <p:nvPicPr>
          <p:cNvPr id="6" name="Picture 5"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077200" y="5638802"/>
            <a:ext cx="494675" cy="548640"/>
          </a:xfrm>
          <a:prstGeom prst="rect">
            <a:avLst/>
          </a:prstGeom>
          <a:noFill/>
          <a:ln w="9525">
            <a:noFill/>
            <a:miter lim="800000"/>
            <a:headEnd/>
            <a:tailEnd/>
          </a:ln>
        </p:spPr>
      </p:pic>
      <p:sp>
        <p:nvSpPr>
          <p:cNvPr id="7" name="Title 3"/>
          <p:cNvSpPr txBox="1">
            <a:spLocks/>
          </p:cNvSpPr>
          <p:nvPr/>
        </p:nvSpPr>
        <p:spPr>
          <a:xfrm rot="5400000">
            <a:off x="4725254" y="3155156"/>
            <a:ext cx="6310312" cy="4572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1400" smtClean="0">
                <a:solidFill>
                  <a:schemeClr val="accent6"/>
                </a:solidFill>
                <a:latin typeface="Century Gothic" pitchFamily="34" charset="0"/>
              </a:rPr>
              <a:t>Exploring Research Administration from Concept to Commercialization</a:t>
            </a:r>
            <a:endParaRPr lang="en-US" sz="1400" dirty="0">
              <a:solidFill>
                <a:schemeClr val="accent6"/>
              </a:solidFill>
              <a:latin typeface="Century Gothic" pitchFamily="34" charset="0"/>
            </a:endParaRPr>
          </a:p>
        </p:txBody>
      </p:sp>
    </p:spTree>
    <p:extLst>
      <p:ext uri="{BB962C8B-B14F-4D97-AF65-F5344CB8AC3E}">
        <p14:creationId xmlns:p14="http://schemas.microsoft.com/office/powerpoint/2010/main" val="1499469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smtClean="0">
                <a:solidFill>
                  <a:schemeClr val="tx1">
                    <a:lumMod val="75000"/>
                    <a:lumOff val="25000"/>
                  </a:schemeClr>
                </a:solidFill>
                <a:latin typeface="Century Gothic" pitchFamily="34" charset="0"/>
              </a:rPr>
              <a:t>INTRODUCTION TO </a:t>
            </a:r>
            <a:r>
              <a:rPr lang="en-US" b="1" dirty="0" err="1" smtClean="0">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
        <p:nvSpPr>
          <p:cNvPr id="7" name="Rectangle 6"/>
          <p:cNvSpPr/>
          <p:nvPr/>
        </p:nvSpPr>
        <p:spPr>
          <a:xfrm>
            <a:off x="2209800" y="1290935"/>
            <a:ext cx="5370381" cy="461665"/>
          </a:xfrm>
          <a:prstGeom prst="rect">
            <a:avLst/>
          </a:prstGeom>
        </p:spPr>
        <p:txBody>
          <a:bodyPr wrap="none">
            <a:spAutoFit/>
          </a:bodyPr>
          <a:lstStyle/>
          <a:p>
            <a:r>
              <a:rPr lang="en-US" sz="2400" b="1" dirty="0">
                <a:solidFill>
                  <a:schemeClr val="accent1">
                    <a:lumMod val="75000"/>
                  </a:schemeClr>
                </a:solidFill>
                <a:effectLst>
                  <a:outerShdw blurRad="38100" dist="38100" dir="2700000" algn="tl">
                    <a:srgbClr val="000000">
                      <a:alpha val="43137"/>
                    </a:srgbClr>
                  </a:outerShdw>
                </a:effectLst>
                <a:latin typeface="Century Gothic" pitchFamily="34" charset="0"/>
              </a:rPr>
              <a:t>Be Respectful of Your </a:t>
            </a:r>
            <a:r>
              <a:rPr lang="en-US" sz="2400" b="1" dirty="0" smtClean="0">
                <a:solidFill>
                  <a:schemeClr val="accent1">
                    <a:lumMod val="75000"/>
                  </a:schemeClr>
                </a:solidFill>
                <a:effectLst>
                  <a:outerShdw blurRad="38100" dist="38100" dir="2700000" algn="tl">
                    <a:srgbClr val="000000">
                      <a:alpha val="43137"/>
                    </a:srgbClr>
                  </a:outerShdw>
                </a:effectLst>
                <a:latin typeface="Century Gothic" pitchFamily="34" charset="0"/>
              </a:rPr>
              <a:t>Colleagues  </a:t>
            </a:r>
            <a:endParaRPr lang="en-US" sz="2400" dirty="0"/>
          </a:p>
        </p:txBody>
      </p:sp>
      <p:sp>
        <p:nvSpPr>
          <p:cNvPr id="8" name="Rectangle 7"/>
          <p:cNvSpPr/>
          <p:nvPr/>
        </p:nvSpPr>
        <p:spPr>
          <a:xfrm>
            <a:off x="3314519" y="1900535"/>
            <a:ext cx="1951175" cy="461665"/>
          </a:xfrm>
          <a:prstGeom prst="rect">
            <a:avLst/>
          </a:prstGeom>
        </p:spPr>
        <p:txBody>
          <a:bodyPr wrap="none">
            <a:spAutoFit/>
          </a:bodyPr>
          <a:lstStyle/>
          <a:p>
            <a:pPr algn="ctr"/>
            <a:r>
              <a:rPr lang="en-US" sz="2400" b="1" dirty="0">
                <a:solidFill>
                  <a:schemeClr val="accent1">
                    <a:lumMod val="75000"/>
                  </a:schemeClr>
                </a:solidFill>
                <a:effectLst>
                  <a:outerShdw blurRad="38100" dist="38100" dir="2700000" algn="tl">
                    <a:srgbClr val="000000">
                      <a:alpha val="43137"/>
                    </a:srgbClr>
                  </a:outerShdw>
                </a:effectLst>
                <a:latin typeface="Century Gothic" pitchFamily="34" charset="0"/>
              </a:rPr>
              <a:t>Be On Time!</a:t>
            </a: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3983" y="2586335"/>
            <a:ext cx="1784835" cy="1784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2103" y="2662535"/>
            <a:ext cx="1671637" cy="111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684092" y="4538990"/>
            <a:ext cx="914400" cy="400110"/>
          </a:xfrm>
          <a:prstGeom prst="rect">
            <a:avLst/>
          </a:prstGeom>
        </p:spPr>
        <p:txBody>
          <a:bodyPr wrap="square">
            <a:spAutoFit/>
          </a:bodyPr>
          <a:lstStyle/>
          <a:p>
            <a:r>
              <a:rPr lang="en-US" sz="2000" b="1" dirty="0">
                <a:solidFill>
                  <a:schemeClr val="accent1">
                    <a:lumMod val="75000"/>
                  </a:schemeClr>
                </a:solidFill>
                <a:effectLst>
                  <a:outerShdw blurRad="38100" dist="38100" dir="2700000" algn="tl">
                    <a:srgbClr val="000000">
                      <a:alpha val="43137"/>
                    </a:srgbClr>
                  </a:outerShdw>
                </a:effectLst>
                <a:latin typeface="Century Gothic" pitchFamily="34" charset="0"/>
              </a:rPr>
              <a:t>This</a:t>
            </a:r>
            <a:endParaRPr lang="en-US" sz="2000" dirty="0"/>
          </a:p>
        </p:txBody>
      </p:sp>
      <p:sp>
        <p:nvSpPr>
          <p:cNvPr id="12" name="Rectangle 11"/>
          <p:cNvSpPr/>
          <p:nvPr/>
        </p:nvSpPr>
        <p:spPr>
          <a:xfrm>
            <a:off x="5292247" y="3794161"/>
            <a:ext cx="1651493" cy="400110"/>
          </a:xfrm>
          <a:prstGeom prst="rect">
            <a:avLst/>
          </a:prstGeom>
        </p:spPr>
        <p:txBody>
          <a:bodyPr wrap="square">
            <a:spAutoFit/>
          </a:bodyPr>
          <a:lstStyle/>
          <a:p>
            <a:pPr algn="ctr"/>
            <a:r>
              <a:rPr lang="en-US" sz="2000" b="1" dirty="0">
                <a:solidFill>
                  <a:schemeClr val="accent1">
                    <a:lumMod val="75000"/>
                  </a:schemeClr>
                </a:solidFill>
                <a:effectLst>
                  <a:outerShdw blurRad="38100" dist="38100" dir="2700000" algn="tl">
                    <a:srgbClr val="000000">
                      <a:alpha val="43137"/>
                    </a:srgbClr>
                  </a:outerShdw>
                </a:effectLst>
                <a:latin typeface="Century Gothic" pitchFamily="34" charset="0"/>
              </a:rPr>
              <a:t>Not This</a:t>
            </a:r>
          </a:p>
        </p:txBody>
      </p:sp>
      <p:sp>
        <p:nvSpPr>
          <p:cNvPr id="13" name="Rectangle 12"/>
          <p:cNvSpPr/>
          <p:nvPr/>
        </p:nvSpPr>
        <p:spPr>
          <a:xfrm>
            <a:off x="2667000" y="5481935"/>
            <a:ext cx="3755155" cy="461665"/>
          </a:xfrm>
          <a:prstGeom prst="rect">
            <a:avLst/>
          </a:prstGeom>
        </p:spPr>
        <p:txBody>
          <a:bodyPr wrap="square">
            <a:spAutoFit/>
          </a:bodyPr>
          <a:lstStyle/>
          <a:p>
            <a:pPr algn="ctr"/>
            <a:r>
              <a:rPr lang="en-US" sz="2400" b="1" dirty="0">
                <a:effectLst>
                  <a:outerShdw blurRad="38100" dist="38100" dir="2700000" algn="tl">
                    <a:srgbClr val="000000">
                      <a:alpha val="43137"/>
                    </a:srgbClr>
                  </a:outerShdw>
                </a:effectLst>
                <a:latin typeface="Century Gothic" pitchFamily="34" charset="0"/>
              </a:rPr>
              <a:t>Sign in each time!!!!!!!</a:t>
            </a:r>
          </a:p>
        </p:txBody>
      </p:sp>
    </p:spTree>
    <p:extLst>
      <p:ext uri="{BB962C8B-B14F-4D97-AF65-F5344CB8AC3E}">
        <p14:creationId xmlns:p14="http://schemas.microsoft.com/office/powerpoint/2010/main" val="2808364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smtClean="0">
                <a:solidFill>
                  <a:schemeClr val="tx1">
                    <a:lumMod val="75000"/>
                    <a:lumOff val="25000"/>
                  </a:schemeClr>
                </a:solidFill>
                <a:latin typeface="Century Gothic" pitchFamily="34" charset="0"/>
              </a:rPr>
              <a:t>INTRODUCTION TO </a:t>
            </a:r>
            <a:r>
              <a:rPr lang="en-US" b="1" dirty="0" err="1" smtClean="0">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
        <p:nvSpPr>
          <p:cNvPr id="14" name="TextBox 13"/>
          <p:cNvSpPr txBox="1"/>
          <p:nvPr/>
        </p:nvSpPr>
        <p:spPr>
          <a:xfrm>
            <a:off x="1600200" y="1686580"/>
            <a:ext cx="5791200" cy="523220"/>
          </a:xfrm>
          <a:prstGeom prst="rect">
            <a:avLst/>
          </a:prstGeom>
          <a:noFill/>
        </p:spPr>
        <p:txBody>
          <a:bodyPr wrap="square" rtlCol="0">
            <a:spAutoFit/>
          </a:bodyPr>
          <a:lstStyle/>
          <a:p>
            <a:pPr algn="ctr"/>
            <a:r>
              <a:rPr lang="en-US" sz="2800" b="1" dirty="0" smtClean="0">
                <a:solidFill>
                  <a:schemeClr val="accent1">
                    <a:lumMod val="75000"/>
                  </a:schemeClr>
                </a:solidFill>
                <a:effectLst>
                  <a:outerShdw blurRad="38100" dist="38100" dir="2700000" algn="tl">
                    <a:srgbClr val="000000">
                      <a:alpha val="43137"/>
                    </a:srgbClr>
                  </a:outerShdw>
                </a:effectLst>
                <a:latin typeface="Century Gothic" pitchFamily="34" charset="0"/>
              </a:rPr>
              <a:t>Sign in each time!!!!!!!</a:t>
            </a:r>
            <a:endParaRPr lang="en-US" sz="2800" b="1" dirty="0">
              <a:solidFill>
                <a:schemeClr val="accent1">
                  <a:lumMod val="75000"/>
                </a:schemeClr>
              </a:solidFill>
              <a:effectLst>
                <a:outerShdw blurRad="38100" dist="38100" dir="2700000" algn="tl">
                  <a:srgbClr val="000000">
                    <a:alpha val="43137"/>
                  </a:srgbClr>
                </a:outerShdw>
              </a:effectLst>
              <a:latin typeface="Century Gothic" pitchFamily="34" charset="0"/>
            </a:endParaRPr>
          </a:p>
        </p:txBody>
      </p:sp>
      <p:pic>
        <p:nvPicPr>
          <p:cNvPr id="15" name="Picture 2" descr="C:\Users\nnisbett\AppData\Local\Microsoft\Windows\Temporary Internet Files\Content.IE5\WSZ1WZO1\MC90044214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819400"/>
            <a:ext cx="28194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0442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smtClean="0">
                <a:solidFill>
                  <a:schemeClr val="tx1">
                    <a:lumMod val="75000"/>
                    <a:lumOff val="25000"/>
                  </a:schemeClr>
                </a:solidFill>
                <a:latin typeface="Century Gothic" pitchFamily="34" charset="0"/>
              </a:rPr>
              <a:t>INTRODUCTION TO </a:t>
            </a:r>
            <a:r>
              <a:rPr lang="en-US" b="1" dirty="0" err="1" smtClean="0">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
        <p:nvSpPr>
          <p:cNvPr id="7" name="TextBox 6"/>
          <p:cNvSpPr txBox="1"/>
          <p:nvPr/>
        </p:nvSpPr>
        <p:spPr>
          <a:xfrm>
            <a:off x="2209800" y="2209800"/>
            <a:ext cx="4495800" cy="707886"/>
          </a:xfrm>
          <a:prstGeom prst="rect">
            <a:avLst/>
          </a:prstGeom>
          <a:noFill/>
        </p:spPr>
        <p:txBody>
          <a:bodyPr wrap="square" rtlCol="0">
            <a:spAutoFit/>
          </a:bodyPr>
          <a:lstStyle/>
          <a:p>
            <a:pPr algn="ctr"/>
            <a:r>
              <a:rPr lang="en-US" sz="4000" b="1" dirty="0" smtClean="0">
                <a:solidFill>
                  <a:schemeClr val="accent1">
                    <a:lumMod val="75000"/>
                  </a:schemeClr>
                </a:solidFill>
                <a:effectLst>
                  <a:outerShdw blurRad="38100" dist="38100" dir="2700000" algn="tl">
                    <a:srgbClr val="000000">
                      <a:alpha val="43137"/>
                    </a:srgbClr>
                  </a:outerShdw>
                </a:effectLst>
                <a:latin typeface="Century Gothic" pitchFamily="34" charset="0"/>
              </a:rPr>
              <a:t>Questions?</a:t>
            </a:r>
            <a:endParaRPr lang="en-US" sz="4000" b="1" dirty="0">
              <a:solidFill>
                <a:schemeClr val="accent1">
                  <a:lumMod val="75000"/>
                </a:schemeClr>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27426205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693444" y="3165475"/>
            <a:ext cx="6310312" cy="457200"/>
          </a:xfrm>
        </p:spPr>
        <p:txBody>
          <a:bodyPr>
            <a:normAutofit/>
          </a:bodyPr>
          <a:lstStyle/>
          <a:p>
            <a:r>
              <a:rPr lang="en-US" sz="1400" dirty="0" smtClean="0">
                <a:solidFill>
                  <a:schemeClr val="accent6"/>
                </a:solidFill>
                <a:latin typeface="Century Gothic" pitchFamily="34" charset="0"/>
              </a:rPr>
              <a:t>Exploring Research Administration from Concept to Commercialization</a:t>
            </a:r>
            <a:endParaRPr lang="en-US" sz="1400" dirty="0">
              <a:solidFill>
                <a:schemeClr val="accent6"/>
              </a:solidFill>
              <a:latin typeface="Century Gothic" pitchFamily="34" charset="0"/>
            </a:endParaRPr>
          </a:p>
        </p:txBody>
      </p:sp>
      <p:pic>
        <p:nvPicPr>
          <p:cNvPr id="8" name="Picture 7" descr="Picture1.png"/>
          <p:cNvPicPr>
            <a:picLocks noChangeAspect="1"/>
          </p:cNvPicPr>
          <p:nvPr/>
        </p:nvPicPr>
        <p:blipFill rotWithShape="1">
          <a:blip r:embed="rId2" cstate="print">
            <a:duotone>
              <a:schemeClr val="accent1">
                <a:shade val="45000"/>
                <a:satMod val="135000"/>
              </a:schemeClr>
              <a:prstClr val="white"/>
            </a:duotone>
          </a:blip>
          <a:srcRect b="18931"/>
          <a:stretch/>
        </p:blipFill>
        <p:spPr>
          <a:xfrm rot="5400000">
            <a:off x="7000145" y="716005"/>
            <a:ext cx="2937878" cy="1173480"/>
          </a:xfrm>
          <a:prstGeom prst="rect">
            <a:avLst/>
          </a:prstGeom>
        </p:spPr>
      </p:pic>
      <p:sp>
        <p:nvSpPr>
          <p:cNvPr id="5" name="Title 2"/>
          <p:cNvSpPr txBox="1">
            <a:spLocks/>
          </p:cNvSpPr>
          <p:nvPr/>
        </p:nvSpPr>
        <p:spPr>
          <a:xfrm>
            <a:off x="0" y="3048000"/>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solidFill>
                <a:effectLst>
                  <a:outerShdw blurRad="38100" dist="38100" dir="2700000" algn="tl">
                    <a:srgbClr val="000000">
                      <a:alpha val="43137"/>
                    </a:srgbClr>
                  </a:outerShdw>
                </a:effectLst>
                <a:latin typeface="Century Gothic" pitchFamily="34" charset="0"/>
              </a:rPr>
              <a:t>HISTORY &amp; TRENDS</a:t>
            </a:r>
            <a:endParaRPr lang="en-US" sz="32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0" y="3962400"/>
            <a:ext cx="7543800" cy="338554"/>
          </a:xfrm>
          <a:prstGeom prst="rect">
            <a:avLst/>
          </a:prstGeom>
          <a:noFill/>
        </p:spPr>
        <p:txBody>
          <a:bodyPr wrap="square" rtlCol="0">
            <a:spAutoFit/>
          </a:bodyPr>
          <a:lstStyle/>
          <a:p>
            <a:pPr algn="ctr"/>
            <a:r>
              <a:rPr lang="en-US" sz="1600" dirty="0" smtClean="0">
                <a:solidFill>
                  <a:schemeClr val="accent6"/>
                </a:solidFill>
                <a:latin typeface="Century Gothic" pitchFamily="34" charset="0"/>
              </a:rPr>
              <a:t>Laurianne Torres</a:t>
            </a:r>
            <a:endParaRPr lang="en-US" sz="1600" dirty="0">
              <a:solidFill>
                <a:schemeClr val="accent6"/>
              </a:solidFill>
              <a:latin typeface="Century Gothic" pitchFamily="34" charset="0"/>
            </a:endParaRPr>
          </a:p>
        </p:txBody>
      </p:sp>
      <p:pic>
        <p:nvPicPr>
          <p:cNvPr id="7" name="Picture 6"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077200" y="5638802"/>
            <a:ext cx="494675" cy="548640"/>
          </a:xfrm>
          <a:prstGeom prst="rect">
            <a:avLst/>
          </a:prstGeom>
          <a:noFill/>
          <a:ln w="9525">
            <a:noFill/>
            <a:miter lim="800000"/>
            <a:headEnd/>
            <a:tailEnd/>
          </a:ln>
        </p:spPr>
      </p:pic>
    </p:spTree>
    <p:extLst>
      <p:ext uri="{BB962C8B-B14F-4D97-AF65-F5344CB8AC3E}">
        <p14:creationId xmlns:p14="http://schemas.microsoft.com/office/powerpoint/2010/main" val="2563645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HISTORY &amp; TRENDS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grpSp>
        <p:nvGrpSpPr>
          <p:cNvPr id="7" name="Group 6"/>
          <p:cNvGrpSpPr/>
          <p:nvPr/>
        </p:nvGrpSpPr>
        <p:grpSpPr>
          <a:xfrm>
            <a:off x="189499" y="1143000"/>
            <a:ext cx="8525933" cy="4850765"/>
            <a:chOff x="753745" y="1134745"/>
            <a:chExt cx="8525933" cy="4850765"/>
          </a:xfrm>
        </p:grpSpPr>
        <p:cxnSp>
          <p:nvCxnSpPr>
            <p:cNvPr id="8" name="Straight Connector 7"/>
            <p:cNvCxnSpPr/>
            <p:nvPr/>
          </p:nvCxnSpPr>
          <p:spPr>
            <a:xfrm>
              <a:off x="795655" y="3530600"/>
              <a:ext cx="8314055" cy="8255"/>
            </a:xfrm>
            <a:prstGeom prst="line">
              <a:avLst/>
            </a:prstGeom>
            <a:noFill/>
            <a:ln w="190500" cap="flat" cmpd="sng" algn="ctr">
              <a:solidFill>
                <a:srgbClr val="9BBB59">
                  <a:lumMod val="75000"/>
                </a:srgbClr>
              </a:solidFill>
              <a:prstDash val="solid"/>
            </a:ln>
            <a:effectLst>
              <a:outerShdw blurRad="50800" dist="38100" dir="8100000" algn="tr" rotWithShape="0">
                <a:prstClr val="black">
                  <a:alpha val="40000"/>
                </a:prstClr>
              </a:outerShdw>
              <a:reflection blurRad="6350" stA="50000" endA="300" endPos="90000" dir="5400000" sy="-100000" algn="bl" rotWithShape="0"/>
              <a:softEdge rad="31750"/>
            </a:effectLst>
            <a:scene3d>
              <a:camera prst="orthographicFront"/>
              <a:lightRig rig="threePt" dir="t"/>
            </a:scene3d>
            <a:sp3d>
              <a:bevelT w="101600" prst="riblet"/>
            </a:sp3d>
          </p:spPr>
        </p:cxnSp>
        <p:grpSp>
          <p:nvGrpSpPr>
            <p:cNvPr id="9" name="Group 8"/>
            <p:cNvGrpSpPr/>
            <p:nvPr/>
          </p:nvGrpSpPr>
          <p:grpSpPr>
            <a:xfrm>
              <a:off x="1938655" y="3606165"/>
              <a:ext cx="1896109" cy="2175510"/>
              <a:chOff x="0" y="0"/>
              <a:chExt cx="1896321" cy="2175510"/>
            </a:xfrm>
          </p:grpSpPr>
          <p:grpSp>
            <p:nvGrpSpPr>
              <p:cNvPr id="92" name="Group 91"/>
              <p:cNvGrpSpPr/>
              <p:nvPr/>
            </p:nvGrpSpPr>
            <p:grpSpPr>
              <a:xfrm>
                <a:off x="135466" y="0"/>
                <a:ext cx="303107" cy="1557020"/>
                <a:chOff x="-106" y="77916"/>
                <a:chExt cx="303107" cy="1199523"/>
              </a:xfrm>
            </p:grpSpPr>
            <p:cxnSp>
              <p:nvCxnSpPr>
                <p:cNvPr id="95" name="Straight Connector 94"/>
                <p:cNvCxnSpPr/>
                <p:nvPr/>
              </p:nvCxnSpPr>
              <p:spPr>
                <a:xfrm flipV="1">
                  <a:off x="175878" y="77916"/>
                  <a:ext cx="0" cy="1141287"/>
                </a:xfrm>
                <a:prstGeom prst="line">
                  <a:avLst/>
                </a:prstGeom>
                <a:noFill/>
                <a:ln w="25400" cap="flat" cmpd="sng" algn="ctr">
                  <a:solidFill>
                    <a:srgbClr val="9BBB59">
                      <a:lumMod val="50000"/>
                    </a:srgbClr>
                  </a:solidFill>
                  <a:prstDash val="solid"/>
                </a:ln>
                <a:effectLst/>
              </p:spPr>
            </p:cxnSp>
            <p:sp>
              <p:nvSpPr>
                <p:cNvPr id="96" name="Text Box 2"/>
                <p:cNvSpPr txBox="1">
                  <a:spLocks noChangeArrowheads="1"/>
                </p:cNvSpPr>
                <p:nvPr/>
              </p:nvSpPr>
              <p:spPr bwMode="auto">
                <a:xfrm rot="16200000">
                  <a:off x="-420843" y="553594"/>
                  <a:ext cx="1144582" cy="303107"/>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18</a:t>
                  </a:r>
                  <a:r>
                    <a:rPr lang="en-US" sz="800" baseline="30000">
                      <a:solidFill>
                        <a:srgbClr val="7F7F7F"/>
                      </a:solidFill>
                      <a:effectLst/>
                      <a:latin typeface="Calibri"/>
                      <a:ea typeface="Calibri"/>
                      <a:cs typeface="Times New Roman"/>
                    </a:rPr>
                    <a:t>th</a:t>
                  </a:r>
                  <a:r>
                    <a:rPr lang="en-US" sz="800">
                      <a:solidFill>
                        <a:srgbClr val="7F7F7F"/>
                      </a:solidFill>
                      <a:effectLst/>
                      <a:latin typeface="Calibri"/>
                      <a:ea typeface="Calibri"/>
                      <a:cs typeface="Times New Roman"/>
                    </a:rPr>
                    <a:t> and 19</a:t>
                  </a:r>
                  <a:r>
                    <a:rPr lang="en-US" sz="800" baseline="30000">
                      <a:solidFill>
                        <a:srgbClr val="7F7F7F"/>
                      </a:solidFill>
                      <a:effectLst/>
                      <a:latin typeface="Calibri"/>
                      <a:ea typeface="Calibri"/>
                      <a:cs typeface="Times New Roman"/>
                    </a:rPr>
                    <a:t>th</a:t>
                  </a:r>
                  <a:r>
                    <a:rPr lang="en-US" sz="800">
                      <a:solidFill>
                        <a:srgbClr val="7F7F7F"/>
                      </a:solidFill>
                      <a:effectLst/>
                      <a:latin typeface="Calibri"/>
                      <a:ea typeface="Calibri"/>
                      <a:cs typeface="Times New Roman"/>
                    </a:rPr>
                    <a:t> Centuries</a:t>
                  </a:r>
                  <a:endParaRPr lang="en-US" sz="1100">
                    <a:effectLst/>
                    <a:latin typeface="Calibri"/>
                    <a:ea typeface="Calibri"/>
                    <a:cs typeface="Times New Roman"/>
                  </a:endParaRPr>
                </a:p>
              </p:txBody>
            </p:sp>
          </p:grpSp>
          <p:pic>
            <p:nvPicPr>
              <p:cNvPr id="93" name="il_fi" descr="http://www.lakelandschools.us/lh/pkruppenbacher/industrial-revolution-children-labor.jpe"/>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40933"/>
                <a:ext cx="635000" cy="465667"/>
              </a:xfrm>
              <a:prstGeom prst="rect">
                <a:avLst/>
              </a:prstGeom>
              <a:noFill/>
              <a:ln>
                <a:noFill/>
              </a:ln>
            </p:spPr>
          </p:pic>
          <p:sp>
            <p:nvSpPr>
              <p:cNvPr id="94" name="Text Box 2"/>
              <p:cNvSpPr txBox="1">
                <a:spLocks noChangeArrowheads="1"/>
              </p:cNvSpPr>
              <p:nvPr/>
            </p:nvSpPr>
            <p:spPr bwMode="auto">
              <a:xfrm>
                <a:off x="567266" y="1371600"/>
                <a:ext cx="1329055" cy="803910"/>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cs typeface="Times New Roman"/>
                  </a:rPr>
                  <a:t>Industrial Revolution brings</a:t>
                </a:r>
                <a:endParaRPr lang="en-US" sz="1100">
                  <a:effectLst/>
                  <a:latin typeface="Calibri"/>
                  <a:ea typeface="Calibri"/>
                  <a:cs typeface="Times New Roman"/>
                </a:endParaRPr>
              </a:p>
              <a:p>
                <a:pPr marL="342900" marR="0" lvl="0" indent="-342900">
                  <a:lnSpc>
                    <a:spcPts val="900"/>
                  </a:lnSpc>
                  <a:spcBef>
                    <a:spcPts val="0"/>
                  </a:spcBef>
                  <a:spcAft>
                    <a:spcPts val="0"/>
                  </a:spcAft>
                  <a:buFont typeface="Symbol"/>
                  <a:buChar char=""/>
                </a:pPr>
                <a:r>
                  <a:rPr lang="en-US" sz="800">
                    <a:solidFill>
                      <a:srgbClr val="7F7F7F"/>
                    </a:solidFill>
                    <a:effectLst/>
                    <a:latin typeface="Calibri"/>
                    <a:ea typeface="Calibri"/>
                    <a:cs typeface="Times New Roman"/>
                  </a:rPr>
                  <a:t>Westward Expansion</a:t>
                </a:r>
                <a:endParaRPr lang="en-US" sz="1100">
                  <a:effectLst/>
                  <a:latin typeface="Calibri"/>
                  <a:ea typeface="Calibri"/>
                  <a:cs typeface="Times New Roman"/>
                </a:endParaRPr>
              </a:p>
              <a:p>
                <a:pPr marL="342900" marR="0" lvl="0" indent="-342900">
                  <a:lnSpc>
                    <a:spcPts val="900"/>
                  </a:lnSpc>
                  <a:spcBef>
                    <a:spcPts val="0"/>
                  </a:spcBef>
                  <a:spcAft>
                    <a:spcPts val="0"/>
                  </a:spcAft>
                  <a:buFont typeface="Symbol"/>
                  <a:buChar char=""/>
                </a:pPr>
                <a:r>
                  <a:rPr lang="en-US" sz="800">
                    <a:solidFill>
                      <a:srgbClr val="7F7F7F"/>
                    </a:solidFill>
                    <a:effectLst/>
                    <a:latin typeface="Calibri"/>
                    <a:ea typeface="Calibri"/>
                    <a:cs typeface="Times New Roman"/>
                  </a:rPr>
                  <a:t>Railroads</a:t>
                </a:r>
                <a:endParaRPr lang="en-US" sz="1100">
                  <a:effectLst/>
                  <a:latin typeface="Calibri"/>
                  <a:ea typeface="Calibri"/>
                  <a:cs typeface="Times New Roman"/>
                </a:endParaRPr>
              </a:p>
              <a:p>
                <a:pPr marL="342900" marR="0" lvl="0" indent="-342900">
                  <a:lnSpc>
                    <a:spcPts val="900"/>
                  </a:lnSpc>
                  <a:spcBef>
                    <a:spcPts val="0"/>
                  </a:spcBef>
                  <a:spcAft>
                    <a:spcPts val="0"/>
                  </a:spcAft>
                  <a:buFont typeface="Symbol"/>
                  <a:buChar char=""/>
                </a:pPr>
                <a:r>
                  <a:rPr lang="en-US" sz="800">
                    <a:solidFill>
                      <a:srgbClr val="7F7F7F"/>
                    </a:solidFill>
                    <a:effectLst/>
                    <a:latin typeface="Calibri"/>
                    <a:ea typeface="Calibri"/>
                    <a:cs typeface="Times New Roman"/>
                  </a:rPr>
                  <a:t>Mechanization</a:t>
                </a:r>
                <a:endParaRPr lang="en-US" sz="1100">
                  <a:effectLst/>
                  <a:latin typeface="Calibri"/>
                  <a:ea typeface="Calibri"/>
                  <a:cs typeface="Times New Roman"/>
                </a:endParaRPr>
              </a:p>
              <a:p>
                <a:pPr marL="342900" marR="0" lvl="0" indent="-342900">
                  <a:lnSpc>
                    <a:spcPts val="900"/>
                  </a:lnSpc>
                  <a:spcBef>
                    <a:spcPts val="0"/>
                  </a:spcBef>
                  <a:spcAft>
                    <a:spcPts val="0"/>
                  </a:spcAft>
                  <a:buFont typeface="Symbol"/>
                  <a:buChar char=""/>
                </a:pPr>
                <a:r>
                  <a:rPr lang="en-US" sz="800">
                    <a:solidFill>
                      <a:srgbClr val="7F7F7F"/>
                    </a:solidFill>
                    <a:effectLst/>
                    <a:latin typeface="Calibri"/>
                    <a:ea typeface="Calibri"/>
                    <a:cs typeface="Times New Roman"/>
                  </a:rPr>
                  <a:t>Farming</a:t>
                </a:r>
                <a:endParaRPr lang="en-US" sz="1100">
                  <a:effectLst/>
                  <a:latin typeface="Calibri"/>
                  <a:ea typeface="Calibri"/>
                  <a:cs typeface="Times New Roman"/>
                </a:endParaRPr>
              </a:p>
              <a:p>
                <a:pPr marL="342900" marR="0" lvl="0" indent="-342900">
                  <a:lnSpc>
                    <a:spcPts val="900"/>
                  </a:lnSpc>
                  <a:spcBef>
                    <a:spcPts val="0"/>
                  </a:spcBef>
                  <a:spcAft>
                    <a:spcPts val="0"/>
                  </a:spcAft>
                  <a:buFont typeface="Symbol"/>
                  <a:buChar char=""/>
                </a:pPr>
                <a:r>
                  <a:rPr lang="en-US" sz="800">
                    <a:solidFill>
                      <a:srgbClr val="7F7F7F"/>
                    </a:solidFill>
                    <a:effectLst/>
                    <a:latin typeface="Calibri"/>
                    <a:ea typeface="Calibri"/>
                    <a:cs typeface="Times New Roman"/>
                  </a:rPr>
                  <a:t>Civil War</a:t>
                </a:r>
                <a:endParaRPr lang="en-US" sz="1100">
                  <a:effectLst/>
                  <a:latin typeface="Calibri"/>
                  <a:ea typeface="Calibri"/>
                  <a:cs typeface="Times New Roman"/>
                </a:endParaRPr>
              </a:p>
            </p:txBody>
          </p:sp>
        </p:grpSp>
        <p:grpSp>
          <p:nvGrpSpPr>
            <p:cNvPr id="10" name="Group 9"/>
            <p:cNvGrpSpPr/>
            <p:nvPr/>
          </p:nvGrpSpPr>
          <p:grpSpPr>
            <a:xfrm>
              <a:off x="2286000" y="1244600"/>
              <a:ext cx="1693122" cy="2192655"/>
              <a:chOff x="0" y="0"/>
              <a:chExt cx="1693122" cy="2192655"/>
            </a:xfrm>
          </p:grpSpPr>
          <p:cxnSp>
            <p:nvCxnSpPr>
              <p:cNvPr id="88" name="Straight Connector 87"/>
              <p:cNvCxnSpPr/>
              <p:nvPr/>
            </p:nvCxnSpPr>
            <p:spPr>
              <a:xfrm flipV="1">
                <a:off x="194733" y="609600"/>
                <a:ext cx="0" cy="1583055"/>
              </a:xfrm>
              <a:prstGeom prst="line">
                <a:avLst/>
              </a:prstGeom>
              <a:noFill/>
              <a:ln w="25400" cap="flat" cmpd="sng" algn="ctr">
                <a:solidFill>
                  <a:srgbClr val="9BBB59">
                    <a:lumMod val="50000"/>
                  </a:srgbClr>
                </a:solidFill>
                <a:prstDash val="solid"/>
              </a:ln>
              <a:effectLst/>
            </p:spPr>
          </p:cxnSp>
          <p:sp>
            <p:nvSpPr>
              <p:cNvPr id="89" name="Text Box 2"/>
              <p:cNvSpPr txBox="1">
                <a:spLocks noChangeArrowheads="1"/>
              </p:cNvSpPr>
              <p:nvPr/>
            </p:nvSpPr>
            <p:spPr bwMode="auto">
              <a:xfrm rot="16200000">
                <a:off x="-287867" y="770467"/>
                <a:ext cx="896620" cy="3028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1862 and 1890</a:t>
                </a:r>
                <a:endParaRPr lang="en-US" sz="1100">
                  <a:effectLst/>
                  <a:latin typeface="Calibri"/>
                  <a:ea typeface="Calibri"/>
                  <a:cs typeface="Times New Roman"/>
                </a:endParaRPr>
              </a:p>
            </p:txBody>
          </p:sp>
          <p:sp>
            <p:nvSpPr>
              <p:cNvPr id="90" name="Text Box 2"/>
              <p:cNvSpPr txBox="1">
                <a:spLocks noChangeArrowheads="1"/>
              </p:cNvSpPr>
              <p:nvPr/>
            </p:nvSpPr>
            <p:spPr bwMode="auto">
              <a:xfrm>
                <a:off x="338667" y="0"/>
                <a:ext cx="1354455" cy="558800"/>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cs typeface="Times New Roman"/>
                  </a:rPr>
                  <a:t>Morrill Land-Grant Acts are passed to fund a system of industrial colleges, one in each state.</a:t>
                </a:r>
                <a:endParaRPr lang="en-US" sz="1100">
                  <a:effectLst/>
                  <a:latin typeface="Calibri"/>
                  <a:ea typeface="Calibri"/>
                  <a:cs typeface="Times New Roman"/>
                </a:endParaRPr>
              </a:p>
            </p:txBody>
          </p:sp>
          <p:pic>
            <p:nvPicPr>
              <p:cNvPr id="91" name="Picture 90" descr="File:Justin Smith Morrill - Brady-Handy.jpg">
                <a:hlinkClick r:id="rId4"/>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3867"/>
                <a:ext cx="397933" cy="541866"/>
              </a:xfrm>
              <a:prstGeom prst="rect">
                <a:avLst/>
              </a:prstGeom>
              <a:noFill/>
              <a:ln>
                <a:noFill/>
              </a:ln>
            </p:spPr>
          </p:pic>
        </p:grpSp>
        <p:grpSp>
          <p:nvGrpSpPr>
            <p:cNvPr id="11" name="Group 10"/>
            <p:cNvGrpSpPr/>
            <p:nvPr/>
          </p:nvGrpSpPr>
          <p:grpSpPr>
            <a:xfrm>
              <a:off x="2583180" y="3603625"/>
              <a:ext cx="1481456" cy="1303654"/>
              <a:chOff x="0" y="0"/>
              <a:chExt cx="1481667" cy="1303866"/>
            </a:xfrm>
          </p:grpSpPr>
          <p:grpSp>
            <p:nvGrpSpPr>
              <p:cNvPr id="83" name="Group 82"/>
              <p:cNvGrpSpPr/>
              <p:nvPr/>
            </p:nvGrpSpPr>
            <p:grpSpPr>
              <a:xfrm>
                <a:off x="237067" y="0"/>
                <a:ext cx="303107" cy="651934"/>
                <a:chOff x="-106" y="77916"/>
                <a:chExt cx="303107" cy="1285885"/>
              </a:xfrm>
            </p:grpSpPr>
            <p:cxnSp>
              <p:nvCxnSpPr>
                <p:cNvPr id="86" name="Straight Connector 85"/>
                <p:cNvCxnSpPr/>
                <p:nvPr/>
              </p:nvCxnSpPr>
              <p:spPr>
                <a:xfrm flipV="1">
                  <a:off x="175878" y="77916"/>
                  <a:ext cx="0" cy="1141287"/>
                </a:xfrm>
                <a:prstGeom prst="line">
                  <a:avLst/>
                </a:prstGeom>
                <a:noFill/>
                <a:ln w="25400" cap="flat" cmpd="sng" algn="ctr">
                  <a:solidFill>
                    <a:srgbClr val="9BBB59">
                      <a:lumMod val="50000"/>
                    </a:srgbClr>
                  </a:solidFill>
                  <a:prstDash val="solid"/>
                </a:ln>
                <a:effectLst/>
              </p:spPr>
            </p:cxnSp>
            <p:sp>
              <p:nvSpPr>
                <p:cNvPr id="87" name="Text Box 2"/>
                <p:cNvSpPr txBox="1">
                  <a:spLocks noChangeArrowheads="1"/>
                </p:cNvSpPr>
                <p:nvPr/>
              </p:nvSpPr>
              <p:spPr bwMode="auto">
                <a:xfrm rot="16200000">
                  <a:off x="-420843" y="639956"/>
                  <a:ext cx="1144582" cy="303107"/>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1914</a:t>
                  </a:r>
                  <a:endParaRPr lang="en-US" sz="1100">
                    <a:effectLst/>
                    <a:latin typeface="Calibri"/>
                    <a:ea typeface="Calibri"/>
                    <a:cs typeface="Times New Roman"/>
                  </a:endParaRPr>
                </a:p>
              </p:txBody>
            </p:sp>
          </p:grpSp>
          <p:sp>
            <p:nvSpPr>
              <p:cNvPr id="84" name="Text Box 2"/>
              <p:cNvSpPr txBox="1">
                <a:spLocks noChangeArrowheads="1"/>
              </p:cNvSpPr>
              <p:nvPr/>
            </p:nvSpPr>
            <p:spPr bwMode="auto">
              <a:xfrm>
                <a:off x="406400" y="8466"/>
                <a:ext cx="1075267" cy="1219200"/>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rPr>
                  <a:t>WWI conflict erupts, </a:t>
                </a:r>
                <a:endParaRPr lang="en-US" sz="800">
                  <a:effectLst/>
                  <a:latin typeface="Tahoma"/>
                  <a:ea typeface="Calibri"/>
                </a:endParaRPr>
              </a:p>
              <a:p>
                <a:pPr marL="0" marR="0">
                  <a:lnSpc>
                    <a:spcPts val="900"/>
                  </a:lnSpc>
                  <a:spcBef>
                    <a:spcPts val="0"/>
                  </a:spcBef>
                  <a:spcAft>
                    <a:spcPts val="0"/>
                  </a:spcAft>
                </a:pPr>
                <a:r>
                  <a:rPr lang="en-US" sz="800">
                    <a:solidFill>
                      <a:srgbClr val="7F7F7F"/>
                    </a:solidFill>
                    <a:effectLst/>
                    <a:latin typeface="Calibri"/>
                    <a:ea typeface="Calibri"/>
                  </a:rPr>
                  <a:t>Vannevar Bush (NRC) points out lack of cooperation between civilian scientists and the military</a:t>
                </a:r>
                <a:endParaRPr lang="en-US" sz="800">
                  <a:effectLst/>
                  <a:latin typeface="Tahoma"/>
                  <a:ea typeface="Calibri"/>
                </a:endParaRPr>
              </a:p>
            </p:txBody>
          </p:sp>
          <p:pic>
            <p:nvPicPr>
              <p:cNvPr id="85" name="Content Placeholder 7" descr="vannevar-bush.jpg"/>
              <p:cNvPicPr>
                <a:picLocks noGrp="1"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635000"/>
                <a:ext cx="465667" cy="668866"/>
              </a:xfrm>
              <a:prstGeom prst="rect">
                <a:avLst/>
              </a:prstGeom>
              <a:noFill/>
              <a:ln>
                <a:noFill/>
              </a:ln>
              <a:extLst/>
            </p:spPr>
          </p:pic>
        </p:grpSp>
        <p:grpSp>
          <p:nvGrpSpPr>
            <p:cNvPr id="12" name="Group 11"/>
            <p:cNvGrpSpPr/>
            <p:nvPr/>
          </p:nvGrpSpPr>
          <p:grpSpPr>
            <a:xfrm>
              <a:off x="3084195" y="2095500"/>
              <a:ext cx="1176655" cy="1346200"/>
              <a:chOff x="0" y="0"/>
              <a:chExt cx="1176655" cy="1346200"/>
            </a:xfrm>
          </p:grpSpPr>
          <p:cxnSp>
            <p:nvCxnSpPr>
              <p:cNvPr id="79" name="Straight Connector 78"/>
              <p:cNvCxnSpPr/>
              <p:nvPr/>
            </p:nvCxnSpPr>
            <p:spPr>
              <a:xfrm flipV="1">
                <a:off x="228600" y="558800"/>
                <a:ext cx="0" cy="787400"/>
              </a:xfrm>
              <a:prstGeom prst="line">
                <a:avLst/>
              </a:prstGeom>
              <a:noFill/>
              <a:ln w="25400" cap="flat" cmpd="sng" algn="ctr">
                <a:solidFill>
                  <a:srgbClr val="9BBB59">
                    <a:lumMod val="50000"/>
                  </a:srgbClr>
                </a:solidFill>
                <a:prstDash val="solid"/>
              </a:ln>
              <a:effectLst/>
            </p:spPr>
          </p:cxnSp>
          <p:sp>
            <p:nvSpPr>
              <p:cNvPr id="80" name="Text Box 2"/>
              <p:cNvSpPr txBox="1">
                <a:spLocks noChangeArrowheads="1"/>
              </p:cNvSpPr>
              <p:nvPr/>
            </p:nvSpPr>
            <p:spPr bwMode="auto">
              <a:xfrm rot="16200000">
                <a:off x="-262467" y="491067"/>
                <a:ext cx="916305" cy="3028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June 1940</a:t>
                </a:r>
                <a:endParaRPr lang="en-US" sz="1100">
                  <a:effectLst/>
                  <a:latin typeface="Calibri"/>
                  <a:ea typeface="Calibri"/>
                  <a:cs typeface="Times New Roman"/>
                </a:endParaRPr>
              </a:p>
            </p:txBody>
          </p:sp>
          <p:sp>
            <p:nvSpPr>
              <p:cNvPr id="81" name="Text Box 2"/>
              <p:cNvSpPr txBox="1">
                <a:spLocks noChangeArrowheads="1"/>
              </p:cNvSpPr>
              <p:nvPr/>
            </p:nvSpPr>
            <p:spPr bwMode="auto">
              <a:xfrm>
                <a:off x="177800" y="533400"/>
                <a:ext cx="998855" cy="770467"/>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cs typeface="Times New Roman"/>
                  </a:rPr>
                  <a:t>National Defense Research Committee (NDRC) is formed, Dr. Bush appointed Chair</a:t>
                </a:r>
                <a:endParaRPr lang="en-US" sz="1100">
                  <a:effectLst/>
                  <a:latin typeface="Calibri"/>
                  <a:ea typeface="Calibri"/>
                  <a:cs typeface="Times New Roman"/>
                </a:endParaRPr>
              </a:p>
            </p:txBody>
          </p:sp>
          <p:pic>
            <p:nvPicPr>
              <p:cNvPr id="82" name="Picture 81" descr="http://upload.wikimedia.org/wikipedia/en/thumb/a/a3/NDRC_1940.jpg/300px-NDRC_1940.jpg">
                <a:hlinkClick r:id="rId7"/>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753533" cy="533400"/>
              </a:xfrm>
              <a:prstGeom prst="rect">
                <a:avLst/>
              </a:prstGeom>
              <a:noFill/>
              <a:ln>
                <a:noFill/>
              </a:ln>
            </p:spPr>
          </p:pic>
        </p:grpSp>
        <p:grpSp>
          <p:nvGrpSpPr>
            <p:cNvPr id="13" name="Group 12"/>
            <p:cNvGrpSpPr/>
            <p:nvPr/>
          </p:nvGrpSpPr>
          <p:grpSpPr>
            <a:xfrm>
              <a:off x="4029710" y="1437640"/>
              <a:ext cx="1227455" cy="1998981"/>
              <a:chOff x="0" y="0"/>
              <a:chExt cx="1227455" cy="1999403"/>
            </a:xfrm>
          </p:grpSpPr>
          <p:cxnSp>
            <p:nvCxnSpPr>
              <p:cNvPr id="75" name="Straight Connector 74"/>
              <p:cNvCxnSpPr/>
              <p:nvPr/>
            </p:nvCxnSpPr>
            <p:spPr>
              <a:xfrm flipV="1">
                <a:off x="279400" y="787400"/>
                <a:ext cx="0" cy="1212003"/>
              </a:xfrm>
              <a:prstGeom prst="line">
                <a:avLst/>
              </a:prstGeom>
              <a:noFill/>
              <a:ln w="25400" cap="flat" cmpd="sng" algn="ctr">
                <a:solidFill>
                  <a:srgbClr val="9BBB59">
                    <a:lumMod val="50000"/>
                  </a:srgbClr>
                </a:solidFill>
                <a:prstDash val="solid"/>
              </a:ln>
              <a:effectLst/>
            </p:spPr>
          </p:cxnSp>
          <p:sp>
            <p:nvSpPr>
              <p:cNvPr id="76" name="Text Box 2"/>
              <p:cNvSpPr txBox="1">
                <a:spLocks noChangeArrowheads="1"/>
              </p:cNvSpPr>
              <p:nvPr/>
            </p:nvSpPr>
            <p:spPr bwMode="auto">
              <a:xfrm rot="16200000">
                <a:off x="-211666" y="711200"/>
                <a:ext cx="916305" cy="3028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May 1941</a:t>
                </a:r>
                <a:endParaRPr lang="en-US" sz="1100">
                  <a:effectLst/>
                  <a:latin typeface="Calibri"/>
                  <a:ea typeface="Calibri"/>
                  <a:cs typeface="Times New Roman"/>
                </a:endParaRPr>
              </a:p>
            </p:txBody>
          </p:sp>
          <p:sp>
            <p:nvSpPr>
              <p:cNvPr id="77" name="Text Box 2"/>
              <p:cNvSpPr txBox="1">
                <a:spLocks noChangeArrowheads="1"/>
              </p:cNvSpPr>
              <p:nvPr/>
            </p:nvSpPr>
            <p:spPr bwMode="auto">
              <a:xfrm>
                <a:off x="228600" y="736600"/>
                <a:ext cx="998855" cy="812800"/>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cs typeface="Times New Roman"/>
                  </a:rPr>
                  <a:t>Office of Scientific Research &amp; Development (OSRD) is formed, Dr. Bush appointed Director</a:t>
                </a:r>
                <a:endParaRPr lang="en-US" sz="1100">
                  <a:effectLst/>
                  <a:latin typeface="Calibri"/>
                  <a:ea typeface="Calibri"/>
                  <a:cs typeface="Times New Roman"/>
                </a:endParaRPr>
              </a:p>
            </p:txBody>
          </p:sp>
          <p:pic>
            <p:nvPicPr>
              <p:cNvPr id="78" name="il_fi" descr="http://osulibrary.oregonstate.edu/specialcollections/coll/nonspcoll/catalogue/bush-desk-600w.jpg"/>
              <p:cNvPicPr>
                <a:picLocks noChangeAspect="1"/>
              </p:cNvPicPr>
              <p:nvPr/>
            </p:nvPicPr>
            <p:blipFill rotWithShape="1">
              <a:blip r:embed="rId9" cstate="print">
                <a:extLst>
                  <a:ext uri="{28A0092B-C50C-407E-A947-70E740481C1C}">
                    <a14:useLocalDpi xmlns:a14="http://schemas.microsoft.com/office/drawing/2010/main" val="0"/>
                  </a:ext>
                </a:extLst>
              </a:blip>
              <a:srcRect l="17187" r="18813"/>
              <a:stretch/>
            </p:blipFill>
            <p:spPr bwMode="auto">
              <a:xfrm>
                <a:off x="0" y="0"/>
                <a:ext cx="584200" cy="736600"/>
              </a:xfrm>
              <a:prstGeom prst="rect">
                <a:avLst/>
              </a:prstGeom>
              <a:noFill/>
              <a:ln>
                <a:noFill/>
              </a:ln>
              <a:extLst>
                <a:ext uri="{53640926-AAD7-44D8-BBD7-CCE9431645EC}">
                  <a14:shadowObscured xmlns:a14="http://schemas.microsoft.com/office/drawing/2010/main"/>
                </a:ext>
              </a:extLst>
            </p:spPr>
          </p:pic>
        </p:grpSp>
        <p:grpSp>
          <p:nvGrpSpPr>
            <p:cNvPr id="14" name="Group 13"/>
            <p:cNvGrpSpPr/>
            <p:nvPr/>
          </p:nvGrpSpPr>
          <p:grpSpPr>
            <a:xfrm>
              <a:off x="4410710" y="3606165"/>
              <a:ext cx="1252856" cy="2006600"/>
              <a:chOff x="0" y="0"/>
              <a:chExt cx="1253067" cy="2006600"/>
            </a:xfrm>
          </p:grpSpPr>
          <p:grpSp>
            <p:nvGrpSpPr>
              <p:cNvPr id="70" name="Group 69"/>
              <p:cNvGrpSpPr/>
              <p:nvPr/>
            </p:nvGrpSpPr>
            <p:grpSpPr>
              <a:xfrm>
                <a:off x="59267" y="0"/>
                <a:ext cx="303107" cy="1396368"/>
                <a:chOff x="-106" y="77916"/>
                <a:chExt cx="303107" cy="1219345"/>
              </a:xfrm>
            </p:grpSpPr>
            <p:cxnSp>
              <p:nvCxnSpPr>
                <p:cNvPr id="73" name="Straight Connector 72"/>
                <p:cNvCxnSpPr/>
                <p:nvPr/>
              </p:nvCxnSpPr>
              <p:spPr>
                <a:xfrm flipV="1">
                  <a:off x="175878" y="77916"/>
                  <a:ext cx="0" cy="1141287"/>
                </a:xfrm>
                <a:prstGeom prst="line">
                  <a:avLst/>
                </a:prstGeom>
                <a:noFill/>
                <a:ln w="25400" cap="flat" cmpd="sng" algn="ctr">
                  <a:solidFill>
                    <a:srgbClr val="9BBB59">
                      <a:lumMod val="50000"/>
                    </a:srgbClr>
                  </a:solidFill>
                  <a:prstDash val="solid"/>
                </a:ln>
                <a:effectLst/>
              </p:spPr>
            </p:cxnSp>
            <p:sp>
              <p:nvSpPr>
                <p:cNvPr id="74" name="Text Box 2"/>
                <p:cNvSpPr txBox="1">
                  <a:spLocks noChangeArrowheads="1"/>
                </p:cNvSpPr>
                <p:nvPr/>
              </p:nvSpPr>
              <p:spPr bwMode="auto">
                <a:xfrm rot="16200000">
                  <a:off x="-420843" y="573416"/>
                  <a:ext cx="1144582" cy="303107"/>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November 1944</a:t>
                  </a:r>
                  <a:endParaRPr lang="en-US" sz="1100">
                    <a:effectLst/>
                    <a:latin typeface="Calibri"/>
                    <a:ea typeface="Calibri"/>
                    <a:cs typeface="Times New Roman"/>
                  </a:endParaRPr>
                </a:p>
              </p:txBody>
            </p:sp>
          </p:grpSp>
          <p:sp>
            <p:nvSpPr>
              <p:cNvPr id="71" name="Text Box 2"/>
              <p:cNvSpPr txBox="1">
                <a:spLocks noChangeArrowheads="1"/>
              </p:cNvSpPr>
              <p:nvPr/>
            </p:nvSpPr>
            <p:spPr bwMode="auto">
              <a:xfrm>
                <a:off x="203200" y="84667"/>
                <a:ext cx="1049867" cy="13882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rPr>
                  <a:t>President Roosevelt writes to Dr. Bush and asks – </a:t>
                </a:r>
                <a:endParaRPr lang="en-US" sz="800">
                  <a:effectLst/>
                  <a:latin typeface="Tahoma"/>
                  <a:ea typeface="Calibri"/>
                </a:endParaRPr>
              </a:p>
              <a:p>
                <a:pPr marL="0" marR="0">
                  <a:lnSpc>
                    <a:spcPts val="900"/>
                  </a:lnSpc>
                  <a:spcBef>
                    <a:spcPts val="0"/>
                  </a:spcBef>
                  <a:spcAft>
                    <a:spcPts val="0"/>
                  </a:spcAft>
                </a:pPr>
                <a:r>
                  <a:rPr lang="en-US" sz="800" i="1">
                    <a:solidFill>
                      <a:srgbClr val="7F7F7F"/>
                    </a:solidFill>
                    <a:effectLst/>
                    <a:latin typeface="Calibri"/>
                    <a:ea typeface="Calibri"/>
                  </a:rPr>
                  <a:t>What can Government do now and in the future to aid research activities by public and private organizations?</a:t>
                </a:r>
                <a:endParaRPr lang="en-US" sz="800">
                  <a:effectLst/>
                  <a:latin typeface="Tahoma"/>
                  <a:ea typeface="Calibri"/>
                </a:endParaRPr>
              </a:p>
            </p:txBody>
          </p:sp>
          <p:pic>
            <p:nvPicPr>
              <p:cNvPr id="72" name="il_fi" descr="http://fineartamerica.com/images-medium/president-franklin-roosevelt-charles-vogan.jpg"/>
              <p:cNvPicPr>
                <a:picLocks noChangeAspect="1"/>
              </p:cNvPicPr>
              <p:nvPr/>
            </p:nvPicPr>
            <p:blipFill rotWithShape="1">
              <a:blip r:embed="rId10" cstate="print">
                <a:extLst>
                  <a:ext uri="{28A0092B-C50C-407E-A947-70E740481C1C}">
                    <a14:useLocalDpi xmlns:a14="http://schemas.microsoft.com/office/drawing/2010/main" val="0"/>
                  </a:ext>
                </a:extLst>
              </a:blip>
              <a:srcRect l="20594" t="18364" r="10389" b="11911"/>
              <a:stretch/>
            </p:blipFill>
            <p:spPr bwMode="auto">
              <a:xfrm>
                <a:off x="0" y="1354667"/>
                <a:ext cx="482600" cy="651933"/>
              </a:xfrm>
              <a:prstGeom prst="rect">
                <a:avLst/>
              </a:prstGeom>
              <a:noFill/>
              <a:ln>
                <a:noFill/>
              </a:ln>
              <a:extLst>
                <a:ext uri="{53640926-AAD7-44D8-BBD7-CCE9431645EC}">
                  <a14:shadowObscured xmlns:a14="http://schemas.microsoft.com/office/drawing/2010/main"/>
                </a:ext>
              </a:extLst>
            </p:spPr>
          </p:pic>
        </p:grpSp>
        <p:grpSp>
          <p:nvGrpSpPr>
            <p:cNvPr id="15" name="Group 14"/>
            <p:cNvGrpSpPr/>
            <p:nvPr/>
          </p:nvGrpSpPr>
          <p:grpSpPr>
            <a:xfrm>
              <a:off x="804545" y="2141855"/>
              <a:ext cx="1624962" cy="1353820"/>
              <a:chOff x="0" y="0"/>
              <a:chExt cx="1625177" cy="1354243"/>
            </a:xfrm>
          </p:grpSpPr>
          <p:grpSp>
            <p:nvGrpSpPr>
              <p:cNvPr id="65" name="Group 64"/>
              <p:cNvGrpSpPr/>
              <p:nvPr/>
            </p:nvGrpSpPr>
            <p:grpSpPr>
              <a:xfrm>
                <a:off x="203200" y="431800"/>
                <a:ext cx="303107" cy="916305"/>
                <a:chOff x="0" y="0"/>
                <a:chExt cx="303107" cy="916305"/>
              </a:xfrm>
            </p:grpSpPr>
            <p:cxnSp>
              <p:nvCxnSpPr>
                <p:cNvPr id="68" name="Straight Connector 67"/>
                <p:cNvCxnSpPr/>
                <p:nvPr/>
              </p:nvCxnSpPr>
              <p:spPr>
                <a:xfrm flipV="1">
                  <a:off x="176001" y="77999"/>
                  <a:ext cx="0" cy="787400"/>
                </a:xfrm>
                <a:prstGeom prst="line">
                  <a:avLst/>
                </a:prstGeom>
                <a:noFill/>
                <a:ln w="25400" cap="flat" cmpd="sng" algn="ctr">
                  <a:solidFill>
                    <a:srgbClr val="9BBB59">
                      <a:lumMod val="50000"/>
                    </a:srgbClr>
                  </a:solidFill>
                  <a:prstDash val="solid"/>
                </a:ln>
                <a:effectLst/>
              </p:spPr>
            </p:cxnSp>
            <p:sp>
              <p:nvSpPr>
                <p:cNvPr id="69" name="Text Box 2"/>
                <p:cNvSpPr txBox="1">
                  <a:spLocks noChangeArrowheads="1"/>
                </p:cNvSpPr>
                <p:nvPr/>
              </p:nvSpPr>
              <p:spPr bwMode="auto">
                <a:xfrm rot="16200000">
                  <a:off x="-306599" y="306599"/>
                  <a:ext cx="916305" cy="303107"/>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Early 1600’s</a:t>
                  </a:r>
                  <a:endParaRPr lang="en-US" sz="1100">
                    <a:effectLst/>
                    <a:latin typeface="Calibri"/>
                    <a:ea typeface="Calibri"/>
                    <a:cs typeface="Times New Roman"/>
                  </a:endParaRPr>
                </a:p>
              </p:txBody>
            </p:sp>
          </p:grpSp>
          <p:sp>
            <p:nvSpPr>
              <p:cNvPr id="66" name="Text Box 2"/>
              <p:cNvSpPr txBox="1">
                <a:spLocks noChangeArrowheads="1"/>
              </p:cNvSpPr>
              <p:nvPr/>
            </p:nvSpPr>
            <p:spPr bwMode="auto">
              <a:xfrm>
                <a:off x="338667" y="499533"/>
                <a:ext cx="1286510" cy="854710"/>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cs typeface="Times New Roman"/>
                  </a:rPr>
                  <a:t>Colleges (Harvard, Yale, Princeton &amp; William and Mary) are established in the Colonies, modeled after Cambridge and Oxford in England.</a:t>
                </a:r>
                <a:endParaRPr lang="en-US" sz="1100">
                  <a:effectLst/>
                  <a:latin typeface="Calibri"/>
                  <a:ea typeface="Calibri"/>
                  <a:cs typeface="Times New Roman"/>
                </a:endParaRPr>
              </a:p>
            </p:txBody>
          </p:sp>
          <p:pic>
            <p:nvPicPr>
              <p:cNvPr id="67" name="Picture 66" descr="http://www.alfredny.biz/Christian-Heritage-of-America/images/Harvard-University.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0" y="0"/>
                <a:ext cx="778934" cy="465666"/>
              </a:xfrm>
              <a:prstGeom prst="rect">
                <a:avLst/>
              </a:prstGeom>
              <a:noFill/>
              <a:ln>
                <a:noFill/>
              </a:ln>
            </p:spPr>
          </p:pic>
        </p:grpSp>
        <p:grpSp>
          <p:nvGrpSpPr>
            <p:cNvPr id="16" name="Group 15"/>
            <p:cNvGrpSpPr/>
            <p:nvPr/>
          </p:nvGrpSpPr>
          <p:grpSpPr>
            <a:xfrm>
              <a:off x="5164455" y="1134745"/>
              <a:ext cx="1447588" cy="2305050"/>
              <a:chOff x="0" y="0"/>
              <a:chExt cx="1447588" cy="2305050"/>
            </a:xfrm>
          </p:grpSpPr>
          <p:cxnSp>
            <p:nvCxnSpPr>
              <p:cNvPr id="61" name="Straight Connector 60"/>
              <p:cNvCxnSpPr/>
              <p:nvPr/>
            </p:nvCxnSpPr>
            <p:spPr>
              <a:xfrm flipV="1">
                <a:off x="347133" y="889000"/>
                <a:ext cx="0" cy="1416050"/>
              </a:xfrm>
              <a:prstGeom prst="line">
                <a:avLst/>
              </a:prstGeom>
              <a:noFill/>
              <a:ln w="25400" cap="flat" cmpd="sng" algn="ctr">
                <a:solidFill>
                  <a:srgbClr val="9BBB59">
                    <a:lumMod val="50000"/>
                  </a:srgbClr>
                </a:solidFill>
                <a:prstDash val="solid"/>
              </a:ln>
              <a:effectLst/>
            </p:spPr>
          </p:cxnSp>
          <p:sp>
            <p:nvSpPr>
              <p:cNvPr id="62" name="Text Box 2"/>
              <p:cNvSpPr txBox="1">
                <a:spLocks noChangeArrowheads="1"/>
              </p:cNvSpPr>
              <p:nvPr/>
            </p:nvSpPr>
            <p:spPr bwMode="auto">
              <a:xfrm rot="16200000">
                <a:off x="-12701" y="927101"/>
                <a:ext cx="667385" cy="3028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July 1945</a:t>
                </a:r>
                <a:endParaRPr lang="en-US" sz="1100">
                  <a:effectLst/>
                  <a:latin typeface="Calibri"/>
                  <a:ea typeface="Calibri"/>
                  <a:cs typeface="Times New Roman"/>
                </a:endParaRPr>
              </a:p>
            </p:txBody>
          </p:sp>
          <p:sp>
            <p:nvSpPr>
              <p:cNvPr id="63" name="Text Box 2"/>
              <p:cNvSpPr txBox="1">
                <a:spLocks noChangeArrowheads="1"/>
              </p:cNvSpPr>
              <p:nvPr/>
            </p:nvSpPr>
            <p:spPr bwMode="auto">
              <a:xfrm>
                <a:off x="296333" y="838200"/>
                <a:ext cx="1151255" cy="448310"/>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cs typeface="Times New Roman"/>
                  </a:rPr>
                  <a:t>Dr. Bush responds with</a:t>
                </a:r>
                <a:endParaRPr lang="en-US" sz="1100">
                  <a:effectLst/>
                  <a:latin typeface="Calibri"/>
                  <a:ea typeface="Calibri"/>
                  <a:cs typeface="Times New Roman"/>
                </a:endParaRPr>
              </a:p>
              <a:p>
                <a:pPr marL="0" marR="0">
                  <a:lnSpc>
                    <a:spcPts val="900"/>
                  </a:lnSpc>
                  <a:spcBef>
                    <a:spcPts val="0"/>
                  </a:spcBef>
                  <a:spcAft>
                    <a:spcPts val="0"/>
                  </a:spcAft>
                </a:pPr>
                <a:r>
                  <a:rPr lang="en-US" sz="800" i="1">
                    <a:solidFill>
                      <a:srgbClr val="7F7F7F"/>
                    </a:solidFill>
                    <a:effectLst/>
                    <a:latin typeface="Calibri"/>
                    <a:ea typeface="Calibri"/>
                    <a:cs typeface="Times New Roman"/>
                  </a:rPr>
                  <a:t>Science: The Endless Frontier</a:t>
                </a:r>
                <a:endParaRPr lang="en-US" sz="1100">
                  <a:effectLst/>
                  <a:latin typeface="Calibri"/>
                  <a:ea typeface="Calibri"/>
                  <a:cs typeface="Times New Roman"/>
                </a:endParaRPr>
              </a:p>
            </p:txBody>
          </p:sp>
          <p:pic>
            <p:nvPicPr>
              <p:cNvPr id="64" name="il_fi" descr="http://img2.imagesbn.com/images/63530000/63536536.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558800" cy="846667"/>
              </a:xfrm>
              <a:prstGeom prst="rect">
                <a:avLst/>
              </a:prstGeom>
              <a:noFill/>
              <a:ln>
                <a:noFill/>
              </a:ln>
            </p:spPr>
          </p:pic>
        </p:grpSp>
        <p:grpSp>
          <p:nvGrpSpPr>
            <p:cNvPr id="17" name="Group 16"/>
            <p:cNvGrpSpPr/>
            <p:nvPr/>
          </p:nvGrpSpPr>
          <p:grpSpPr>
            <a:xfrm>
              <a:off x="5672455" y="3606165"/>
              <a:ext cx="1193166" cy="1151255"/>
              <a:chOff x="0" y="0"/>
              <a:chExt cx="1193588" cy="1151467"/>
            </a:xfrm>
          </p:grpSpPr>
          <p:grpSp>
            <p:nvGrpSpPr>
              <p:cNvPr id="56" name="Group 55"/>
              <p:cNvGrpSpPr/>
              <p:nvPr/>
            </p:nvGrpSpPr>
            <p:grpSpPr>
              <a:xfrm>
                <a:off x="0" y="0"/>
                <a:ext cx="303107" cy="651244"/>
                <a:chOff x="-106" y="77917"/>
                <a:chExt cx="303107" cy="568680"/>
              </a:xfrm>
            </p:grpSpPr>
            <p:cxnSp>
              <p:nvCxnSpPr>
                <p:cNvPr id="59" name="Straight Connector 58"/>
                <p:cNvCxnSpPr/>
                <p:nvPr/>
              </p:nvCxnSpPr>
              <p:spPr>
                <a:xfrm flipV="1">
                  <a:off x="175878" y="77917"/>
                  <a:ext cx="0" cy="497015"/>
                </a:xfrm>
                <a:prstGeom prst="line">
                  <a:avLst/>
                </a:prstGeom>
                <a:noFill/>
                <a:ln w="25400" cap="flat" cmpd="sng" algn="ctr">
                  <a:solidFill>
                    <a:srgbClr val="9BBB59">
                      <a:lumMod val="50000"/>
                    </a:srgbClr>
                  </a:solidFill>
                  <a:prstDash val="solid"/>
                </a:ln>
                <a:effectLst/>
              </p:spPr>
            </p:cxnSp>
            <p:sp>
              <p:nvSpPr>
                <p:cNvPr id="60" name="Text Box 2"/>
                <p:cNvSpPr txBox="1">
                  <a:spLocks noChangeArrowheads="1"/>
                </p:cNvSpPr>
                <p:nvPr/>
              </p:nvSpPr>
              <p:spPr bwMode="auto">
                <a:xfrm rot="16200000">
                  <a:off x="-33108" y="310488"/>
                  <a:ext cx="369111" cy="303107"/>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1950</a:t>
                  </a:r>
                  <a:endParaRPr lang="en-US" sz="1100">
                    <a:effectLst/>
                    <a:latin typeface="Calibri"/>
                    <a:ea typeface="Calibri"/>
                    <a:cs typeface="Times New Roman"/>
                  </a:endParaRPr>
                </a:p>
              </p:txBody>
            </p:sp>
          </p:grpSp>
          <p:sp>
            <p:nvSpPr>
              <p:cNvPr id="57" name="Text Box 2"/>
              <p:cNvSpPr txBox="1">
                <a:spLocks noChangeArrowheads="1"/>
              </p:cNvSpPr>
              <p:nvPr/>
            </p:nvSpPr>
            <p:spPr bwMode="auto">
              <a:xfrm>
                <a:off x="143933" y="84667"/>
                <a:ext cx="1049655" cy="48450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rPr>
                  <a:t>National Science Foundation is established</a:t>
                </a:r>
                <a:endParaRPr lang="en-US" sz="800">
                  <a:effectLst/>
                  <a:latin typeface="Tahoma"/>
                  <a:ea typeface="Calibri"/>
                </a:endParaRPr>
              </a:p>
            </p:txBody>
          </p:sp>
          <p:pic>
            <p:nvPicPr>
              <p:cNvPr id="58" name="il_fi" descr="http://www.ics.uci.edu/~welling/NSFcareer/NSF_logo.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5734"/>
                <a:ext cx="575733" cy="575733"/>
              </a:xfrm>
              <a:prstGeom prst="rect">
                <a:avLst/>
              </a:prstGeom>
              <a:noFill/>
              <a:ln>
                <a:noFill/>
              </a:ln>
            </p:spPr>
          </p:pic>
        </p:grpSp>
        <p:grpSp>
          <p:nvGrpSpPr>
            <p:cNvPr id="18" name="Group 17"/>
            <p:cNvGrpSpPr/>
            <p:nvPr/>
          </p:nvGrpSpPr>
          <p:grpSpPr>
            <a:xfrm>
              <a:off x="6518910" y="1235710"/>
              <a:ext cx="1557444" cy="2202815"/>
              <a:chOff x="0" y="0"/>
              <a:chExt cx="1557444" cy="2203240"/>
            </a:xfrm>
          </p:grpSpPr>
          <p:cxnSp>
            <p:nvCxnSpPr>
              <p:cNvPr id="52" name="Straight Connector 51"/>
              <p:cNvCxnSpPr/>
              <p:nvPr/>
            </p:nvCxnSpPr>
            <p:spPr>
              <a:xfrm flipV="1">
                <a:off x="270934" y="575734"/>
                <a:ext cx="0" cy="1627506"/>
              </a:xfrm>
              <a:prstGeom prst="line">
                <a:avLst/>
              </a:prstGeom>
              <a:noFill/>
              <a:ln w="25400" cap="flat" cmpd="sng" algn="ctr">
                <a:solidFill>
                  <a:srgbClr val="9BBB59">
                    <a:lumMod val="50000"/>
                  </a:srgbClr>
                </a:solidFill>
                <a:prstDash val="solid"/>
              </a:ln>
              <a:effectLst/>
            </p:spPr>
          </p:cxnSp>
          <p:sp>
            <p:nvSpPr>
              <p:cNvPr id="53" name="Text Box 2"/>
              <p:cNvSpPr txBox="1">
                <a:spLocks noChangeArrowheads="1"/>
              </p:cNvSpPr>
              <p:nvPr/>
            </p:nvSpPr>
            <p:spPr bwMode="auto">
              <a:xfrm rot="16200000">
                <a:off x="-203200" y="711201"/>
                <a:ext cx="895350" cy="3028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October 1957</a:t>
                </a:r>
                <a:endParaRPr lang="en-US" sz="1100">
                  <a:effectLst/>
                  <a:latin typeface="Calibri"/>
                  <a:ea typeface="Calibri"/>
                  <a:cs typeface="Times New Roman"/>
                </a:endParaRPr>
              </a:p>
            </p:txBody>
          </p:sp>
          <p:sp>
            <p:nvSpPr>
              <p:cNvPr id="54" name="Text Box 2"/>
              <p:cNvSpPr txBox="1">
                <a:spLocks noChangeArrowheads="1"/>
              </p:cNvSpPr>
              <p:nvPr/>
            </p:nvSpPr>
            <p:spPr bwMode="auto">
              <a:xfrm>
                <a:off x="220134" y="584200"/>
                <a:ext cx="1337310" cy="78676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rPr>
                  <a:t>Soviets launch Sputnik I and the Space Race begins causing a rapid influx of federal funding for research at colleges and universities</a:t>
                </a:r>
                <a:endParaRPr lang="en-US" sz="800">
                  <a:effectLst/>
                  <a:latin typeface="Tahoma"/>
                  <a:ea typeface="Calibri"/>
                </a:endParaRPr>
              </a:p>
            </p:txBody>
          </p:sp>
          <p:pic>
            <p:nvPicPr>
              <p:cNvPr id="55" name="il_fi" descr="http://t0.gstatic.com/images?q=tbn:ANd9GcT5VbaDhlu51qwD5RC4yAsrajBdrF8APHP_ieQdOq4-7i8xXrus&amp;t=1"/>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550334" cy="550334"/>
              </a:xfrm>
              <a:prstGeom prst="rect">
                <a:avLst/>
              </a:prstGeom>
              <a:noFill/>
              <a:ln>
                <a:noFill/>
              </a:ln>
            </p:spPr>
          </p:pic>
        </p:grpSp>
        <p:grpSp>
          <p:nvGrpSpPr>
            <p:cNvPr id="19" name="Group 18"/>
            <p:cNvGrpSpPr/>
            <p:nvPr/>
          </p:nvGrpSpPr>
          <p:grpSpPr>
            <a:xfrm>
              <a:off x="6891655" y="3597910"/>
              <a:ext cx="905510" cy="2387600"/>
              <a:chOff x="0" y="0"/>
              <a:chExt cx="905707" cy="2387600"/>
            </a:xfrm>
          </p:grpSpPr>
          <p:sp>
            <p:nvSpPr>
              <p:cNvPr id="48" name="Text Box 2"/>
              <p:cNvSpPr txBox="1">
                <a:spLocks noChangeArrowheads="1"/>
              </p:cNvSpPr>
              <p:nvPr/>
            </p:nvSpPr>
            <p:spPr bwMode="auto">
              <a:xfrm>
                <a:off x="203200" y="1397000"/>
                <a:ext cx="702507" cy="381000"/>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rPr>
                  <a:t>NCURA is established.</a:t>
                </a:r>
                <a:endParaRPr lang="en-US" sz="800">
                  <a:effectLst/>
                  <a:latin typeface="Tahoma"/>
                  <a:ea typeface="Calibri"/>
                </a:endParaRPr>
              </a:p>
            </p:txBody>
          </p:sp>
          <p:cxnSp>
            <p:nvCxnSpPr>
              <p:cNvPr id="49" name="Straight Connector 48"/>
              <p:cNvCxnSpPr/>
              <p:nvPr/>
            </p:nvCxnSpPr>
            <p:spPr>
              <a:xfrm flipV="1">
                <a:off x="254000" y="0"/>
                <a:ext cx="0" cy="1667510"/>
              </a:xfrm>
              <a:prstGeom prst="line">
                <a:avLst/>
              </a:prstGeom>
              <a:noFill/>
              <a:ln w="25400" cap="flat" cmpd="sng" algn="ctr">
                <a:solidFill>
                  <a:srgbClr val="9BBB59">
                    <a:lumMod val="50000"/>
                  </a:srgbClr>
                </a:solidFill>
                <a:prstDash val="solid"/>
              </a:ln>
              <a:effectLst/>
            </p:spPr>
          </p:cxnSp>
          <p:sp>
            <p:nvSpPr>
              <p:cNvPr id="50" name="Text Box 2"/>
              <p:cNvSpPr txBox="1">
                <a:spLocks noChangeArrowheads="1"/>
              </p:cNvSpPr>
              <p:nvPr/>
            </p:nvSpPr>
            <p:spPr bwMode="auto">
              <a:xfrm rot="16200000">
                <a:off x="-93134" y="1286934"/>
                <a:ext cx="627380" cy="3028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1959</a:t>
                </a:r>
                <a:endParaRPr lang="en-US" sz="1100">
                  <a:effectLst/>
                  <a:latin typeface="Calibri"/>
                  <a:ea typeface="Calibri"/>
                  <a:cs typeface="Times New Roman"/>
                </a:endParaRPr>
              </a:p>
            </p:txBody>
          </p:sp>
          <p:pic>
            <p:nvPicPr>
              <p:cNvPr id="51" name="il_fi" descr="https://www.ncura.edu/images/logo.gif"/>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1684867"/>
                <a:ext cx="516466" cy="702733"/>
              </a:xfrm>
              <a:prstGeom prst="rect">
                <a:avLst/>
              </a:prstGeom>
              <a:noFill/>
              <a:ln>
                <a:noFill/>
              </a:ln>
            </p:spPr>
          </p:pic>
        </p:grpSp>
        <p:grpSp>
          <p:nvGrpSpPr>
            <p:cNvPr id="20" name="Group 19"/>
            <p:cNvGrpSpPr/>
            <p:nvPr/>
          </p:nvGrpSpPr>
          <p:grpSpPr>
            <a:xfrm>
              <a:off x="7112635" y="2275840"/>
              <a:ext cx="1589405" cy="1210311"/>
              <a:chOff x="0" y="0"/>
              <a:chExt cx="1589829" cy="1210733"/>
            </a:xfrm>
          </p:grpSpPr>
          <p:sp>
            <p:nvSpPr>
              <p:cNvPr id="44" name="Text Box 2"/>
              <p:cNvSpPr txBox="1">
                <a:spLocks noChangeArrowheads="1"/>
              </p:cNvSpPr>
              <p:nvPr/>
            </p:nvSpPr>
            <p:spPr bwMode="auto">
              <a:xfrm>
                <a:off x="150495" y="491067"/>
                <a:ext cx="1439334" cy="719666"/>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rPr>
                  <a:t>University research offices grow (34 in 1960 to 97 in 1970), recognizing the need for the establishment of policy to manage research</a:t>
                </a:r>
                <a:endParaRPr lang="en-US" sz="800">
                  <a:effectLst/>
                  <a:latin typeface="Tahoma"/>
                  <a:ea typeface="Calibri"/>
                </a:endParaRPr>
              </a:p>
            </p:txBody>
          </p:sp>
          <p:cxnSp>
            <p:nvCxnSpPr>
              <p:cNvPr id="45" name="Straight Connector 44"/>
              <p:cNvCxnSpPr/>
              <p:nvPr/>
            </p:nvCxnSpPr>
            <p:spPr>
              <a:xfrm flipV="1">
                <a:off x="184361" y="491067"/>
                <a:ext cx="0" cy="675216"/>
              </a:xfrm>
              <a:prstGeom prst="line">
                <a:avLst/>
              </a:prstGeom>
              <a:noFill/>
              <a:ln w="25400" cap="flat" cmpd="sng" algn="ctr">
                <a:solidFill>
                  <a:srgbClr val="9BBB59">
                    <a:lumMod val="50000"/>
                  </a:srgbClr>
                </a:solidFill>
                <a:prstDash val="solid"/>
              </a:ln>
              <a:effectLst/>
            </p:spPr>
          </p:cxnSp>
          <p:sp>
            <p:nvSpPr>
              <p:cNvPr id="46" name="Text Box 2"/>
              <p:cNvSpPr txBox="1">
                <a:spLocks noChangeArrowheads="1"/>
              </p:cNvSpPr>
              <p:nvPr/>
            </p:nvSpPr>
            <p:spPr bwMode="auto">
              <a:xfrm rot="16200000">
                <a:off x="-217805" y="571500"/>
                <a:ext cx="738505" cy="3028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1961-1970</a:t>
                </a:r>
                <a:endParaRPr lang="en-US" sz="1100">
                  <a:effectLst/>
                  <a:latin typeface="Calibri"/>
                  <a:ea typeface="Calibri"/>
                  <a:cs typeface="Times New Roman"/>
                </a:endParaRPr>
              </a:p>
            </p:txBody>
          </p:sp>
          <p:pic>
            <p:nvPicPr>
              <p:cNvPr id="47" name="il_fi" descr="http://www.mirlabs.org/includes/research.pn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70161" y="0"/>
                <a:ext cx="719667" cy="508000"/>
              </a:xfrm>
              <a:prstGeom prst="rect">
                <a:avLst/>
              </a:prstGeom>
              <a:noFill/>
              <a:ln>
                <a:noFill/>
              </a:ln>
            </p:spPr>
          </p:pic>
        </p:grpSp>
        <p:grpSp>
          <p:nvGrpSpPr>
            <p:cNvPr id="21" name="Group 20"/>
            <p:cNvGrpSpPr/>
            <p:nvPr/>
          </p:nvGrpSpPr>
          <p:grpSpPr>
            <a:xfrm>
              <a:off x="6112510" y="3614420"/>
              <a:ext cx="997585" cy="1710055"/>
              <a:chOff x="0" y="0"/>
              <a:chExt cx="997585" cy="1710267"/>
            </a:xfrm>
          </p:grpSpPr>
          <p:cxnSp>
            <p:nvCxnSpPr>
              <p:cNvPr id="40" name="Straight Connector 39"/>
              <p:cNvCxnSpPr/>
              <p:nvPr/>
            </p:nvCxnSpPr>
            <p:spPr>
              <a:xfrm flipV="1">
                <a:off x="728134" y="0"/>
                <a:ext cx="0" cy="1142365"/>
              </a:xfrm>
              <a:prstGeom prst="line">
                <a:avLst/>
              </a:prstGeom>
              <a:noFill/>
              <a:ln w="25400" cap="flat" cmpd="sng" algn="ctr">
                <a:solidFill>
                  <a:srgbClr val="9BBB59">
                    <a:lumMod val="50000"/>
                  </a:srgbClr>
                </a:solidFill>
                <a:prstDash val="solid"/>
              </a:ln>
              <a:effectLst/>
            </p:spPr>
          </p:cxnSp>
          <p:sp>
            <p:nvSpPr>
              <p:cNvPr id="41" name="Text Box 2"/>
              <p:cNvSpPr txBox="1">
                <a:spLocks noChangeArrowheads="1"/>
              </p:cNvSpPr>
              <p:nvPr/>
            </p:nvSpPr>
            <p:spPr bwMode="auto">
              <a:xfrm rot="16200000">
                <a:off x="635000" y="846667"/>
                <a:ext cx="422275" cy="3028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1958</a:t>
                </a:r>
                <a:endParaRPr lang="en-US" sz="1100">
                  <a:effectLst/>
                  <a:latin typeface="Calibri"/>
                  <a:ea typeface="Calibri"/>
                  <a:cs typeface="Times New Roman"/>
                </a:endParaRPr>
              </a:p>
            </p:txBody>
          </p:sp>
          <p:sp>
            <p:nvSpPr>
              <p:cNvPr id="42" name="Text Box 2"/>
              <p:cNvSpPr txBox="1">
                <a:spLocks noChangeArrowheads="1"/>
              </p:cNvSpPr>
              <p:nvPr/>
            </p:nvSpPr>
            <p:spPr bwMode="auto">
              <a:xfrm>
                <a:off x="0" y="838200"/>
                <a:ext cx="778510" cy="38925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r">
                  <a:lnSpc>
                    <a:spcPts val="900"/>
                  </a:lnSpc>
                  <a:spcBef>
                    <a:spcPts val="0"/>
                  </a:spcBef>
                  <a:spcAft>
                    <a:spcPts val="0"/>
                  </a:spcAft>
                </a:pPr>
                <a:r>
                  <a:rPr lang="en-US" sz="800">
                    <a:solidFill>
                      <a:srgbClr val="7F7F7F"/>
                    </a:solidFill>
                    <a:effectLst/>
                    <a:latin typeface="Calibri"/>
                    <a:ea typeface="Calibri"/>
                  </a:rPr>
                  <a:t>OMB issues</a:t>
                </a:r>
                <a:endParaRPr lang="en-US" sz="800">
                  <a:effectLst/>
                  <a:latin typeface="Tahoma"/>
                  <a:ea typeface="Calibri"/>
                </a:endParaRPr>
              </a:p>
              <a:p>
                <a:pPr marL="0" marR="0" algn="r">
                  <a:lnSpc>
                    <a:spcPts val="900"/>
                  </a:lnSpc>
                  <a:spcBef>
                    <a:spcPts val="0"/>
                  </a:spcBef>
                  <a:spcAft>
                    <a:spcPts val="0"/>
                  </a:spcAft>
                </a:pPr>
                <a:r>
                  <a:rPr lang="en-US" sz="800">
                    <a:solidFill>
                      <a:srgbClr val="7F7F7F"/>
                    </a:solidFill>
                    <a:effectLst/>
                    <a:latin typeface="Calibri"/>
                    <a:ea typeface="Calibri"/>
                  </a:rPr>
                  <a:t>Circular A-21</a:t>
                </a:r>
                <a:endParaRPr lang="en-US" sz="800">
                  <a:effectLst/>
                  <a:latin typeface="Tahoma"/>
                  <a:ea typeface="Calibri"/>
                </a:endParaRPr>
              </a:p>
            </p:txBody>
          </p:sp>
          <p:pic>
            <p:nvPicPr>
              <p:cNvPr id="43" name="il_fi" descr="http://upload.wikimedia.org/wikipedia/commons/thumb/7/73/US-OfficeOfManagementAndBudget-Seal.svg/600px-US-OfficeOfManagementAndBudget-Seal.svg.png%22"/>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13267" y="1176867"/>
                <a:ext cx="533400" cy="533400"/>
              </a:xfrm>
              <a:prstGeom prst="rect">
                <a:avLst/>
              </a:prstGeom>
              <a:noFill/>
              <a:ln>
                <a:noFill/>
              </a:ln>
            </p:spPr>
          </p:pic>
        </p:grpSp>
        <p:grpSp>
          <p:nvGrpSpPr>
            <p:cNvPr id="22" name="Group 21"/>
            <p:cNvGrpSpPr/>
            <p:nvPr/>
          </p:nvGrpSpPr>
          <p:grpSpPr>
            <a:xfrm>
              <a:off x="5291455" y="3606165"/>
              <a:ext cx="1337521" cy="2345055"/>
              <a:chOff x="0" y="0"/>
              <a:chExt cx="1337521" cy="2345267"/>
            </a:xfrm>
          </p:grpSpPr>
          <p:cxnSp>
            <p:nvCxnSpPr>
              <p:cNvPr id="36" name="Straight Connector 35"/>
              <p:cNvCxnSpPr/>
              <p:nvPr/>
            </p:nvCxnSpPr>
            <p:spPr>
              <a:xfrm flipV="1">
                <a:off x="330200" y="0"/>
                <a:ext cx="0" cy="2060575"/>
              </a:xfrm>
              <a:prstGeom prst="line">
                <a:avLst/>
              </a:prstGeom>
              <a:noFill/>
              <a:ln w="25400" cap="flat" cmpd="sng" algn="ctr">
                <a:solidFill>
                  <a:srgbClr val="9BBB59">
                    <a:lumMod val="50000"/>
                  </a:srgbClr>
                </a:solidFill>
                <a:prstDash val="solid"/>
              </a:ln>
              <a:effectLst/>
            </p:spPr>
          </p:cxnSp>
          <p:sp>
            <p:nvSpPr>
              <p:cNvPr id="37" name="Text Box 2"/>
              <p:cNvSpPr txBox="1">
                <a:spLocks noChangeArrowheads="1"/>
              </p:cNvSpPr>
              <p:nvPr/>
            </p:nvSpPr>
            <p:spPr bwMode="auto">
              <a:xfrm rot="16200000">
                <a:off x="93133" y="1786467"/>
                <a:ext cx="422275" cy="3028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1948</a:t>
                </a:r>
                <a:endParaRPr lang="en-US" sz="1100">
                  <a:effectLst/>
                  <a:latin typeface="Calibri"/>
                  <a:ea typeface="Calibri"/>
                  <a:cs typeface="Times New Roman"/>
                </a:endParaRPr>
              </a:p>
            </p:txBody>
          </p:sp>
          <p:sp>
            <p:nvSpPr>
              <p:cNvPr id="38" name="Text Box 2"/>
              <p:cNvSpPr txBox="1">
                <a:spLocks noChangeArrowheads="1"/>
              </p:cNvSpPr>
              <p:nvPr/>
            </p:nvSpPr>
            <p:spPr bwMode="auto">
              <a:xfrm>
                <a:off x="287866" y="1557867"/>
                <a:ext cx="1049655" cy="59245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rPr>
                  <a:t>Council of Governmental Relations (COGR) is established</a:t>
                </a:r>
                <a:endParaRPr lang="en-US" sz="800">
                  <a:effectLst/>
                  <a:latin typeface="Tahoma"/>
                  <a:ea typeface="Calibri"/>
                </a:endParaRPr>
              </a:p>
            </p:txBody>
          </p:sp>
          <p:pic>
            <p:nvPicPr>
              <p:cNvPr id="39" name="Picture 38" descr="http://www.cogr.edu/images/logo1.jp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2125134"/>
                <a:ext cx="668866" cy="220133"/>
              </a:xfrm>
              <a:prstGeom prst="rect">
                <a:avLst/>
              </a:prstGeom>
              <a:noFill/>
              <a:ln>
                <a:noFill/>
              </a:ln>
            </p:spPr>
          </p:pic>
        </p:grpSp>
        <p:grpSp>
          <p:nvGrpSpPr>
            <p:cNvPr id="23" name="Group 22"/>
            <p:cNvGrpSpPr/>
            <p:nvPr/>
          </p:nvGrpSpPr>
          <p:grpSpPr>
            <a:xfrm>
              <a:off x="8198485" y="3553460"/>
              <a:ext cx="1081193" cy="2033904"/>
              <a:chOff x="0" y="0"/>
              <a:chExt cx="1081193" cy="2034117"/>
            </a:xfrm>
          </p:grpSpPr>
          <p:cxnSp>
            <p:nvCxnSpPr>
              <p:cNvPr id="32" name="Straight Connector 31"/>
              <p:cNvCxnSpPr/>
              <p:nvPr/>
            </p:nvCxnSpPr>
            <p:spPr>
              <a:xfrm flipV="1">
                <a:off x="192616" y="61383"/>
                <a:ext cx="0" cy="1064895"/>
              </a:xfrm>
              <a:prstGeom prst="line">
                <a:avLst/>
              </a:prstGeom>
              <a:noFill/>
              <a:ln w="25400" cap="flat" cmpd="sng" algn="ctr">
                <a:solidFill>
                  <a:srgbClr val="9BBB59">
                    <a:lumMod val="50000"/>
                  </a:srgbClr>
                </a:solidFill>
                <a:prstDash val="solid"/>
              </a:ln>
              <a:effectLst/>
            </p:spPr>
          </p:cxnSp>
          <p:sp>
            <p:nvSpPr>
              <p:cNvPr id="33" name="Text Box 2"/>
              <p:cNvSpPr txBox="1">
                <a:spLocks noChangeArrowheads="1"/>
              </p:cNvSpPr>
              <p:nvPr/>
            </p:nvSpPr>
            <p:spPr bwMode="auto">
              <a:xfrm rot="16200000">
                <a:off x="-450850" y="450850"/>
                <a:ext cx="1204595" cy="3028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1980s-late 1990s</a:t>
                </a:r>
                <a:endParaRPr lang="en-US" sz="1100">
                  <a:effectLst/>
                  <a:latin typeface="Calibri"/>
                  <a:ea typeface="Calibri"/>
                  <a:cs typeface="Times New Roman"/>
                </a:endParaRPr>
              </a:p>
            </p:txBody>
          </p:sp>
          <p:sp>
            <p:nvSpPr>
              <p:cNvPr id="34" name="Text Box 2"/>
              <p:cNvSpPr txBox="1">
                <a:spLocks noChangeArrowheads="1"/>
              </p:cNvSpPr>
              <p:nvPr/>
            </p:nvSpPr>
            <p:spPr bwMode="auto">
              <a:xfrm>
                <a:off x="150283" y="154517"/>
                <a:ext cx="930910" cy="1066166"/>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rPr>
                  <a:t>Compliance and unfunded mandates continue to be the theme,</a:t>
                </a:r>
                <a:endParaRPr lang="en-US" sz="800">
                  <a:effectLst/>
                  <a:latin typeface="Tahoma"/>
                  <a:ea typeface="Calibri"/>
                </a:endParaRPr>
              </a:p>
              <a:p>
                <a:pPr marL="0" marR="0">
                  <a:lnSpc>
                    <a:spcPts val="900"/>
                  </a:lnSpc>
                  <a:spcBef>
                    <a:spcPts val="0"/>
                  </a:spcBef>
                  <a:spcAft>
                    <a:spcPts val="0"/>
                  </a:spcAft>
                </a:pPr>
                <a:r>
                  <a:rPr lang="en-US" sz="800">
                    <a:solidFill>
                      <a:srgbClr val="7F7F7F"/>
                    </a:solidFill>
                    <a:effectLst/>
                    <a:latin typeface="Calibri"/>
                    <a:ea typeface="Calibri"/>
                  </a:rPr>
                  <a:t>as is electronic research administration</a:t>
                </a:r>
                <a:endParaRPr lang="en-US" sz="800">
                  <a:effectLst/>
                  <a:latin typeface="Tahoma"/>
                  <a:ea typeface="Calibri"/>
                </a:endParaRPr>
              </a:p>
            </p:txBody>
          </p:sp>
          <p:pic>
            <p:nvPicPr>
              <p:cNvPr id="35" name="Picture 34" descr="paper vs electronic"/>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9483" y="1187450"/>
                <a:ext cx="651933" cy="846667"/>
              </a:xfrm>
              <a:prstGeom prst="rect">
                <a:avLst/>
              </a:prstGeom>
              <a:noFill/>
              <a:ln>
                <a:noFill/>
              </a:ln>
            </p:spPr>
          </p:pic>
        </p:grpSp>
        <p:sp>
          <p:nvSpPr>
            <p:cNvPr id="24" name="Text Box 2"/>
            <p:cNvSpPr txBox="1">
              <a:spLocks noChangeArrowheads="1"/>
            </p:cNvSpPr>
            <p:nvPr/>
          </p:nvSpPr>
          <p:spPr bwMode="auto">
            <a:xfrm>
              <a:off x="753745" y="3429000"/>
              <a:ext cx="719455" cy="254000"/>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b="1">
                  <a:solidFill>
                    <a:srgbClr val="FFFFFF"/>
                  </a:solidFill>
                  <a:effectLst/>
                  <a:latin typeface="Calibri"/>
                  <a:ea typeface="Calibri"/>
                  <a:cs typeface="Times New Roman"/>
                </a:rPr>
                <a:t>Early 1600s</a:t>
              </a:r>
              <a:endParaRPr lang="en-US" sz="1100">
                <a:effectLst/>
                <a:latin typeface="Calibri"/>
                <a:ea typeface="Calibri"/>
                <a:cs typeface="Times New Roman"/>
              </a:endParaRPr>
            </a:p>
          </p:txBody>
        </p:sp>
        <p:sp>
          <p:nvSpPr>
            <p:cNvPr id="25" name="Text Box 2"/>
            <p:cNvSpPr txBox="1">
              <a:spLocks noChangeArrowheads="1"/>
            </p:cNvSpPr>
            <p:nvPr/>
          </p:nvSpPr>
          <p:spPr bwMode="auto">
            <a:xfrm>
              <a:off x="8434070" y="3434715"/>
              <a:ext cx="719455" cy="254000"/>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gn="r">
                <a:lnSpc>
                  <a:spcPct val="115000"/>
                </a:lnSpc>
                <a:spcBef>
                  <a:spcPts val="0"/>
                </a:spcBef>
                <a:spcAft>
                  <a:spcPts val="1000"/>
                </a:spcAft>
              </a:pPr>
              <a:r>
                <a:rPr lang="en-US" sz="800" b="1">
                  <a:solidFill>
                    <a:srgbClr val="FFFFFF"/>
                  </a:solidFill>
                  <a:effectLst/>
                  <a:latin typeface="Calibri"/>
                  <a:ea typeface="Calibri"/>
                  <a:cs typeface="Times New Roman"/>
                </a:rPr>
                <a:t>Present Day</a:t>
              </a:r>
              <a:endParaRPr lang="en-US" sz="1100">
                <a:effectLst/>
                <a:latin typeface="Calibri"/>
                <a:ea typeface="Calibri"/>
                <a:cs typeface="Times New Roman"/>
              </a:endParaRPr>
            </a:p>
          </p:txBody>
        </p:sp>
        <p:grpSp>
          <p:nvGrpSpPr>
            <p:cNvPr id="26" name="Group 25"/>
            <p:cNvGrpSpPr/>
            <p:nvPr/>
          </p:nvGrpSpPr>
          <p:grpSpPr>
            <a:xfrm>
              <a:off x="7306310" y="3615055"/>
              <a:ext cx="955464" cy="1227454"/>
              <a:chOff x="0" y="0"/>
              <a:chExt cx="955919" cy="1227666"/>
            </a:xfrm>
          </p:grpSpPr>
          <p:grpSp>
            <p:nvGrpSpPr>
              <p:cNvPr id="27" name="Group 26"/>
              <p:cNvGrpSpPr/>
              <p:nvPr/>
            </p:nvGrpSpPr>
            <p:grpSpPr>
              <a:xfrm>
                <a:off x="33899" y="0"/>
                <a:ext cx="922020" cy="736259"/>
                <a:chOff x="76623" y="0"/>
                <a:chExt cx="922020" cy="736387"/>
              </a:xfrm>
            </p:grpSpPr>
            <p:cxnSp>
              <p:nvCxnSpPr>
                <p:cNvPr id="29" name="Straight Connector 28"/>
                <p:cNvCxnSpPr/>
                <p:nvPr/>
              </p:nvCxnSpPr>
              <p:spPr>
                <a:xfrm flipV="1">
                  <a:off x="262466" y="0"/>
                  <a:ext cx="0" cy="659130"/>
                </a:xfrm>
                <a:prstGeom prst="line">
                  <a:avLst/>
                </a:prstGeom>
                <a:noFill/>
                <a:ln w="25400" cap="flat" cmpd="sng" algn="ctr">
                  <a:solidFill>
                    <a:srgbClr val="9BBB59">
                      <a:lumMod val="50000"/>
                    </a:srgbClr>
                  </a:solidFill>
                  <a:prstDash val="solid"/>
                </a:ln>
                <a:effectLst/>
              </p:spPr>
            </p:cxnSp>
            <p:sp>
              <p:nvSpPr>
                <p:cNvPr id="30" name="Text Box 2"/>
                <p:cNvSpPr txBox="1">
                  <a:spLocks noChangeArrowheads="1"/>
                </p:cNvSpPr>
                <p:nvPr/>
              </p:nvSpPr>
              <p:spPr bwMode="auto">
                <a:xfrm rot="16200000">
                  <a:off x="16933" y="364067"/>
                  <a:ext cx="422275" cy="302895"/>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15000"/>
                    </a:lnSpc>
                    <a:spcBef>
                      <a:spcPts val="0"/>
                    </a:spcBef>
                    <a:spcAft>
                      <a:spcPts val="1000"/>
                    </a:spcAft>
                  </a:pPr>
                  <a:r>
                    <a:rPr lang="en-US" sz="800">
                      <a:solidFill>
                        <a:srgbClr val="7F7F7F"/>
                      </a:solidFill>
                      <a:effectLst/>
                      <a:latin typeface="Calibri"/>
                      <a:ea typeface="Calibri"/>
                      <a:cs typeface="Times New Roman"/>
                    </a:rPr>
                    <a:t>1976</a:t>
                  </a:r>
                  <a:endParaRPr lang="en-US" sz="1100">
                    <a:effectLst/>
                    <a:latin typeface="Calibri"/>
                    <a:ea typeface="Calibri"/>
                    <a:cs typeface="Times New Roman"/>
                  </a:endParaRPr>
                </a:p>
              </p:txBody>
            </p:sp>
            <p:sp>
              <p:nvSpPr>
                <p:cNvPr id="31" name="Text Box 2"/>
                <p:cNvSpPr txBox="1">
                  <a:spLocks noChangeArrowheads="1"/>
                </p:cNvSpPr>
                <p:nvPr/>
              </p:nvSpPr>
              <p:spPr bwMode="auto">
                <a:xfrm>
                  <a:off x="220133" y="95250"/>
                  <a:ext cx="778510" cy="641137"/>
                </a:xfrm>
                <a:prstGeom prst="rect">
                  <a:avLst/>
                </a:prstGeom>
                <a:noFill/>
                <a:ln w="9525">
                  <a:noFill/>
                  <a:miter lim="800000"/>
                  <a:headEnd/>
                  <a:tailEnd/>
                </a:ln>
              </p:spPr>
              <p:txBody>
                <a:bodyPr rot="0" vert="horz" wrap="square" lIns="91440" tIns="45720" rIns="91440" bIns="4572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ts val="900"/>
                    </a:lnSpc>
                    <a:spcBef>
                      <a:spcPts val="0"/>
                    </a:spcBef>
                    <a:spcAft>
                      <a:spcPts val="0"/>
                    </a:spcAft>
                  </a:pPr>
                  <a:r>
                    <a:rPr lang="en-US" sz="800">
                      <a:solidFill>
                        <a:srgbClr val="7F7F7F"/>
                      </a:solidFill>
                      <a:effectLst/>
                      <a:latin typeface="Calibri"/>
                      <a:ea typeface="Calibri"/>
                    </a:rPr>
                    <a:t>OSTP is established &amp; OMB issues</a:t>
                  </a:r>
                  <a:endParaRPr lang="en-US" sz="800">
                    <a:effectLst/>
                    <a:latin typeface="Tahoma"/>
                    <a:ea typeface="Calibri"/>
                  </a:endParaRPr>
                </a:p>
                <a:p>
                  <a:pPr marL="0" marR="0">
                    <a:lnSpc>
                      <a:spcPts val="900"/>
                    </a:lnSpc>
                    <a:spcBef>
                      <a:spcPts val="0"/>
                    </a:spcBef>
                    <a:spcAft>
                      <a:spcPts val="0"/>
                    </a:spcAft>
                  </a:pPr>
                  <a:r>
                    <a:rPr lang="en-US" sz="800">
                      <a:solidFill>
                        <a:srgbClr val="7F7F7F"/>
                      </a:solidFill>
                      <a:effectLst/>
                      <a:latin typeface="Calibri"/>
                      <a:ea typeface="Calibri"/>
                    </a:rPr>
                    <a:t>Circular A-110</a:t>
                  </a:r>
                  <a:endParaRPr lang="en-US" sz="800">
                    <a:effectLst/>
                    <a:latin typeface="Tahoma"/>
                    <a:ea typeface="Calibri"/>
                  </a:endParaRPr>
                </a:p>
              </p:txBody>
            </p:sp>
          </p:grpSp>
          <p:pic>
            <p:nvPicPr>
              <p:cNvPr id="28" name="il_fi" descr="http://www.scienceprogress.org/wp-content/uploads/2008/09/ostp_300.jpg"/>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711200"/>
                <a:ext cx="516467" cy="516466"/>
              </a:xfrm>
              <a:prstGeom prst="rect">
                <a:avLst/>
              </a:prstGeom>
              <a:noFill/>
              <a:ln>
                <a:noFill/>
              </a:ln>
            </p:spPr>
          </p:pic>
        </p:grpSp>
      </p:grpSp>
    </p:spTree>
    <p:extLst>
      <p:ext uri="{BB962C8B-B14F-4D97-AF65-F5344CB8AC3E}">
        <p14:creationId xmlns:p14="http://schemas.microsoft.com/office/powerpoint/2010/main" val="2341827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HISTORY &amp; TRENDS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
        <p:nvSpPr>
          <p:cNvPr id="97" name="Content Placeholder 6"/>
          <p:cNvSpPr>
            <a:spLocks noGrp="1"/>
          </p:cNvSpPr>
          <p:nvPr/>
        </p:nvSpPr>
        <p:spPr>
          <a:xfrm>
            <a:off x="337458" y="1943100"/>
            <a:ext cx="5638800" cy="3581400"/>
          </a:xfrm>
          <a:prstGeom prst="rect">
            <a:avLst/>
          </a:prstGeom>
        </p:spPr>
        <p:txBody>
          <a:bodyPr vert="horz" lIns="91440" tIns="45720" rIns="91440" bIns="45720" rtlCol="0">
            <a:normAutofit/>
          </a:bodyPr>
          <a:lstStyle>
            <a:lvl1pPr marL="1730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400" b="0" kern="1200">
                <a:solidFill>
                  <a:schemeClr val="tx2">
                    <a:lumMod val="75000"/>
                  </a:schemeClr>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600" kern="1200">
                <a:solidFill>
                  <a:schemeClr val="tx2">
                    <a:lumMod val="75000"/>
                  </a:schemeClr>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4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spcBef>
                <a:spcPts val="1200"/>
              </a:spcBef>
            </a:pPr>
            <a:r>
              <a:rPr lang="en-US" dirty="0" smtClean="0">
                <a:latin typeface="Century Gothic" pitchFamily="34" charset="0"/>
              </a:rPr>
              <a:t>Best known for his work on analog computing, his role in the Manhattan Project, the establishment of Raytheon, and the idea of </a:t>
            </a:r>
            <a:r>
              <a:rPr lang="en-US" dirty="0" err="1" smtClean="0">
                <a:latin typeface="Century Gothic" pitchFamily="34" charset="0"/>
              </a:rPr>
              <a:t>memex</a:t>
            </a:r>
            <a:r>
              <a:rPr lang="en-US" dirty="0" smtClean="0">
                <a:latin typeface="Century Gothic" pitchFamily="34" charset="0"/>
              </a:rPr>
              <a:t> (predecessor of the WWW)</a:t>
            </a:r>
          </a:p>
          <a:p>
            <a:pPr lvl="1">
              <a:spcBef>
                <a:spcPts val="1200"/>
              </a:spcBef>
            </a:pPr>
            <a:r>
              <a:rPr lang="en-US" dirty="0">
                <a:latin typeface="Century Gothic" pitchFamily="34" charset="0"/>
              </a:rPr>
              <a:t>Vice President and Dean of Engineering at MIT (1932-1938)</a:t>
            </a:r>
          </a:p>
          <a:p>
            <a:pPr lvl="1">
              <a:spcBef>
                <a:spcPts val="1200"/>
              </a:spcBef>
            </a:pPr>
            <a:r>
              <a:rPr lang="en-US" dirty="0" smtClean="0">
                <a:latin typeface="Century Gothic" pitchFamily="34" charset="0"/>
              </a:rPr>
              <a:t>First presidential science advisor </a:t>
            </a:r>
          </a:p>
          <a:p>
            <a:pPr marL="457200" lvl="1" indent="0">
              <a:spcBef>
                <a:spcPts val="1200"/>
              </a:spcBef>
              <a:buNone/>
            </a:pPr>
            <a:endParaRPr lang="en-US" dirty="0" smtClean="0">
              <a:latin typeface="Century Gothic" pitchFamily="34" charset="0"/>
            </a:endParaRPr>
          </a:p>
        </p:txBody>
      </p:sp>
      <p:pic>
        <p:nvPicPr>
          <p:cNvPr id="98" name="Picture 97" descr="http://img.mit.edu/newsoffice/images/article_images/tn/2009083111122540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2008" y="2171700"/>
            <a:ext cx="2000250" cy="266267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9" name="TextBox 1"/>
          <p:cNvSpPr txBox="1"/>
          <p:nvPr/>
        </p:nvSpPr>
        <p:spPr>
          <a:xfrm>
            <a:off x="489858" y="1333500"/>
            <a:ext cx="7696200" cy="533400"/>
          </a:xfrm>
          <a:prstGeom prst="rect">
            <a:avLst/>
          </a:prstGeom>
        </p:spPr>
        <p:txBody>
          <a:bodyPr vert="horz" wrap="square"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US" sz="2400" dirty="0">
                <a:latin typeface="Century Gothic" pitchFamily="34" charset="0"/>
              </a:rPr>
              <a:t>Dr. </a:t>
            </a:r>
            <a:r>
              <a:rPr lang="en-US" sz="2400" dirty="0" err="1">
                <a:latin typeface="Century Gothic" pitchFamily="34" charset="0"/>
              </a:rPr>
              <a:t>Vannevar</a:t>
            </a:r>
            <a:r>
              <a:rPr lang="en-US" sz="2400" dirty="0">
                <a:latin typeface="Century Gothic" pitchFamily="34" charset="0"/>
              </a:rPr>
              <a:t> Bush – an American </a:t>
            </a:r>
            <a:r>
              <a:rPr lang="en-US" sz="2400" dirty="0" smtClean="0">
                <a:latin typeface="Century Gothic" pitchFamily="34" charset="0"/>
              </a:rPr>
              <a:t>engineer</a:t>
            </a:r>
            <a:endParaRPr kumimoji="0" lang="en-US" sz="2400" b="0" i="0" u="none" strike="noStrike" kern="1200" cap="none" spc="0" normalizeH="0" baseline="0" noProof="0" dirty="0" smtClean="0">
              <a:ln>
                <a:noFill/>
              </a:ln>
              <a:solidFill>
                <a:schemeClr val="tx1"/>
              </a:solidFill>
              <a:effectLst/>
              <a:uLnTx/>
              <a:uFillTx/>
              <a:latin typeface="Century Gothic" pitchFamily="34" charset="0"/>
              <a:ea typeface="+mj-ea"/>
              <a:cs typeface="+mj-cs"/>
            </a:endParaRPr>
          </a:p>
        </p:txBody>
      </p:sp>
    </p:spTree>
    <p:extLst>
      <p:ext uri="{BB962C8B-B14F-4D97-AF65-F5344CB8AC3E}">
        <p14:creationId xmlns:p14="http://schemas.microsoft.com/office/powerpoint/2010/main" val="42800534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HISTORY &amp; TRENDS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pic>
        <p:nvPicPr>
          <p:cNvPr id="2050" name="Picture 2" descr="http://covers.openlibrary.org/b/id/5805952-L.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rot="741229">
            <a:off x="6177717" y="799369"/>
            <a:ext cx="2143344" cy="3412968"/>
          </a:xfrm>
          <a:prstGeom prst="rect">
            <a:avLst/>
          </a:prstGeom>
          <a:solidFill>
            <a:srgbClr val="FFFFFF">
              <a:shade val="85000"/>
            </a:srgbClr>
          </a:solidFill>
          <a:ln w="9525"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8" name="Content Placeholder 6"/>
          <p:cNvSpPr>
            <a:spLocks noGrp="1"/>
          </p:cNvSpPr>
          <p:nvPr/>
        </p:nvSpPr>
        <p:spPr>
          <a:xfrm>
            <a:off x="489856" y="1104900"/>
            <a:ext cx="5682344" cy="5296682"/>
          </a:xfrm>
          <a:prstGeom prst="rect">
            <a:avLst/>
          </a:prstGeom>
        </p:spPr>
        <p:txBody>
          <a:bodyPr vert="horz" lIns="91440" tIns="45720" rIns="91440" bIns="45720" rtlCol="0">
            <a:normAutofit fontScale="77500" lnSpcReduction="20000"/>
          </a:bodyPr>
          <a:lstStyle>
            <a:lvl1pPr marL="1730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400" b="0" kern="1200">
                <a:solidFill>
                  <a:schemeClr val="tx2">
                    <a:lumMod val="75000"/>
                  </a:schemeClr>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600" kern="1200">
                <a:solidFill>
                  <a:schemeClr val="tx2">
                    <a:lumMod val="75000"/>
                  </a:schemeClr>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4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en-US" sz="3100" dirty="0" smtClean="0">
                <a:latin typeface="Century Gothic" pitchFamily="34" charset="0"/>
              </a:rPr>
              <a:t>Science</a:t>
            </a:r>
            <a:r>
              <a:rPr lang="en-US" sz="3100" dirty="0">
                <a:latin typeface="Century Gothic" pitchFamily="34" charset="0"/>
              </a:rPr>
              <a:t>: The Endless </a:t>
            </a:r>
            <a:r>
              <a:rPr lang="en-US" sz="3100" dirty="0" smtClean="0">
                <a:latin typeface="Century Gothic" pitchFamily="34" charset="0"/>
              </a:rPr>
              <a:t>Frontier</a:t>
            </a:r>
          </a:p>
          <a:p>
            <a:pPr marL="342900" lvl="1" indent="-342900">
              <a:lnSpc>
                <a:spcPct val="120000"/>
              </a:lnSpc>
              <a:spcBef>
                <a:spcPts val="1200"/>
              </a:spcBef>
            </a:pPr>
            <a:r>
              <a:rPr lang="en-US" dirty="0" smtClean="0">
                <a:solidFill>
                  <a:schemeClr val="tx1"/>
                </a:solidFill>
                <a:latin typeface="Century Gothic" pitchFamily="34" charset="0"/>
              </a:rPr>
              <a:t>There must be stability of funds over a period of years so that long-range programs may be undertaken.</a:t>
            </a:r>
          </a:p>
          <a:p>
            <a:pPr marL="342900" lvl="1" indent="-342900">
              <a:lnSpc>
                <a:spcPct val="120000"/>
              </a:lnSpc>
              <a:spcBef>
                <a:spcPts val="1200"/>
              </a:spcBef>
            </a:pPr>
            <a:r>
              <a:rPr lang="en-US" dirty="0" smtClean="0">
                <a:solidFill>
                  <a:schemeClr val="tx1"/>
                </a:solidFill>
                <a:latin typeface="Century Gothic" pitchFamily="34" charset="0"/>
              </a:rPr>
              <a:t>Agency should be composed </a:t>
            </a:r>
            <a:r>
              <a:rPr lang="en-US" dirty="0">
                <a:solidFill>
                  <a:schemeClr val="tx1"/>
                </a:solidFill>
                <a:latin typeface="Century Gothic" pitchFamily="34" charset="0"/>
              </a:rPr>
              <a:t>of citizens selected only on the basis of their interest in and capacity to promote the work of the agency</a:t>
            </a:r>
            <a:r>
              <a:rPr lang="en-US" dirty="0" smtClean="0">
                <a:solidFill>
                  <a:schemeClr val="tx1"/>
                </a:solidFill>
                <a:latin typeface="Century Gothic" pitchFamily="34" charset="0"/>
              </a:rPr>
              <a:t>.</a:t>
            </a:r>
          </a:p>
          <a:p>
            <a:pPr marL="342900" lvl="1" indent="-342900">
              <a:lnSpc>
                <a:spcPct val="120000"/>
              </a:lnSpc>
              <a:spcBef>
                <a:spcPts val="1200"/>
              </a:spcBef>
            </a:pPr>
            <a:r>
              <a:rPr lang="en-US" dirty="0">
                <a:solidFill>
                  <a:schemeClr val="tx1"/>
                </a:solidFill>
                <a:latin typeface="Century Gothic" pitchFamily="34" charset="0"/>
              </a:rPr>
              <a:t>The agency should promote research through contracts or grants to organizations outside the Federal </a:t>
            </a:r>
            <a:r>
              <a:rPr lang="en-US" dirty="0" smtClean="0">
                <a:solidFill>
                  <a:schemeClr val="tx1"/>
                </a:solidFill>
                <a:latin typeface="Century Gothic" pitchFamily="34" charset="0"/>
              </a:rPr>
              <a:t>Government.</a:t>
            </a:r>
          </a:p>
          <a:p>
            <a:pPr marL="342900" lvl="1" indent="-342900">
              <a:lnSpc>
                <a:spcPct val="120000"/>
              </a:lnSpc>
              <a:spcBef>
                <a:spcPts val="1200"/>
              </a:spcBef>
            </a:pPr>
            <a:r>
              <a:rPr lang="en-US" dirty="0" smtClean="0">
                <a:solidFill>
                  <a:schemeClr val="tx1"/>
                </a:solidFill>
                <a:latin typeface="Century Gothic" pitchFamily="34" charset="0"/>
              </a:rPr>
              <a:t>Support </a:t>
            </a:r>
            <a:r>
              <a:rPr lang="en-US" dirty="0">
                <a:solidFill>
                  <a:schemeClr val="tx1"/>
                </a:solidFill>
                <a:latin typeface="Century Gothic" pitchFamily="34" charset="0"/>
              </a:rPr>
              <a:t>of basic research in the public and private colleges, universities, and research institutes must leave the internal control of policy, personnel, and the method and scope of the research to the institutions themselves. </a:t>
            </a:r>
            <a:endParaRPr lang="en-US" dirty="0" smtClean="0">
              <a:solidFill>
                <a:schemeClr val="tx1"/>
              </a:solidFill>
              <a:latin typeface="Century Gothic" pitchFamily="34" charset="0"/>
            </a:endParaRPr>
          </a:p>
          <a:p>
            <a:pPr marL="342900" lvl="1" indent="-342900">
              <a:lnSpc>
                <a:spcPct val="120000"/>
              </a:lnSpc>
              <a:spcBef>
                <a:spcPts val="1200"/>
              </a:spcBef>
            </a:pPr>
            <a:r>
              <a:rPr lang="en-US" dirty="0" smtClean="0">
                <a:solidFill>
                  <a:schemeClr val="tx1"/>
                </a:solidFill>
                <a:latin typeface="Century Gothic" pitchFamily="34" charset="0"/>
              </a:rPr>
              <a:t>Agency </a:t>
            </a:r>
            <a:r>
              <a:rPr lang="en-US" dirty="0">
                <a:solidFill>
                  <a:schemeClr val="tx1"/>
                </a:solidFill>
                <a:latin typeface="Century Gothic" pitchFamily="34" charset="0"/>
              </a:rPr>
              <a:t>must be responsible to the President and the Congress</a:t>
            </a:r>
            <a:r>
              <a:rPr lang="en-US" dirty="0" smtClean="0">
                <a:solidFill>
                  <a:schemeClr val="tx1"/>
                </a:solidFill>
                <a:latin typeface="Century Gothic" pitchFamily="34" charset="0"/>
              </a:rPr>
              <a:t>.</a:t>
            </a:r>
            <a:endParaRPr lang="en-US" dirty="0">
              <a:solidFill>
                <a:schemeClr val="tx1"/>
              </a:solidFill>
              <a:latin typeface="Century Gothic" pitchFamily="34" charset="0"/>
            </a:endParaRPr>
          </a:p>
        </p:txBody>
      </p:sp>
    </p:spTree>
    <p:extLst>
      <p:ext uri="{BB962C8B-B14F-4D97-AF65-F5344CB8AC3E}">
        <p14:creationId xmlns:p14="http://schemas.microsoft.com/office/powerpoint/2010/main" val="28489028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HISTORY &amp; TRENDS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
        <p:nvSpPr>
          <p:cNvPr id="7" name="Content Placeholder 6"/>
          <p:cNvSpPr>
            <a:spLocks noGrp="1"/>
          </p:cNvSpPr>
          <p:nvPr/>
        </p:nvSpPr>
        <p:spPr>
          <a:xfrm>
            <a:off x="3048000" y="1752600"/>
            <a:ext cx="5562600" cy="4038600"/>
          </a:xfrm>
          <a:prstGeom prst="rect">
            <a:avLst/>
          </a:prstGeom>
        </p:spPr>
        <p:txBody>
          <a:bodyPr vert="horz" lIns="91440" tIns="45720" rIns="91440" bIns="45720" rtlCol="0">
            <a:noAutofit/>
          </a:bodyPr>
          <a:lstStyle>
            <a:lvl1pPr marL="1730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400" b="0" kern="1200">
                <a:solidFill>
                  <a:schemeClr val="tx2">
                    <a:lumMod val="75000"/>
                  </a:schemeClr>
                </a:solidFill>
                <a:latin typeface="+mn-lt"/>
                <a:ea typeface="+mn-ea"/>
                <a:cs typeface="Segoe UI" pitchFamily="34" charset="0"/>
              </a:defRPr>
            </a:lvl1pPr>
            <a:lvl2pPr marL="684213" indent="-22701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2pPr>
            <a:lvl3pPr marL="10874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3pPr>
            <a:lvl4pPr marL="1541463" indent="-169863"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600" kern="1200">
                <a:solidFill>
                  <a:schemeClr val="tx2">
                    <a:lumMod val="75000"/>
                  </a:schemeClr>
                </a:solidFill>
                <a:latin typeface="+mn-lt"/>
                <a:ea typeface="+mn-ea"/>
                <a:cs typeface="Segoe UI" pitchFamily="34" charset="0"/>
              </a:defRPr>
            </a:lvl4pPr>
            <a:lvl5pPr marL="2001838" indent="-173038" algn="l" defTabSz="914400" rtl="0" eaLnBrk="1" latinLnBrk="0" hangingPunct="1">
              <a:lnSpc>
                <a:spcPts val="2600"/>
              </a:lnSpc>
              <a:spcBef>
                <a:spcPct val="20000"/>
              </a:spcBef>
              <a:buClr>
                <a:schemeClr val="accent1">
                  <a:lumMod val="20000"/>
                  <a:lumOff val="80000"/>
                </a:schemeClr>
              </a:buClr>
              <a:buSzPct val="70000"/>
              <a:buFont typeface="Arial" pitchFamily="34" charset="0"/>
              <a:buChar char="•"/>
              <a:defRPr sz="14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buFontTx/>
              <a:buNone/>
            </a:pPr>
            <a:r>
              <a:rPr lang="en-US" sz="1800" dirty="0">
                <a:latin typeface="Century Gothic" pitchFamily="34" charset="0"/>
              </a:rPr>
              <a:t>“The National Science Foundation (NSF) is an </a:t>
            </a:r>
            <a:r>
              <a:rPr lang="en-US" sz="1800" b="1" dirty="0">
                <a:latin typeface="Century Gothic" pitchFamily="34" charset="0"/>
              </a:rPr>
              <a:t>independent</a:t>
            </a:r>
            <a:r>
              <a:rPr lang="en-US" sz="1800" dirty="0">
                <a:latin typeface="Century Gothic" pitchFamily="34" charset="0"/>
              </a:rPr>
              <a:t> federal agency created by Congress in 1950 </a:t>
            </a:r>
            <a:r>
              <a:rPr lang="en-US" sz="1800" b="1" dirty="0" smtClean="0">
                <a:latin typeface="Century Gothic" pitchFamily="34" charset="0"/>
              </a:rPr>
              <a:t>‘to </a:t>
            </a:r>
            <a:r>
              <a:rPr lang="en-US" sz="1800" b="1" dirty="0">
                <a:latin typeface="Century Gothic" pitchFamily="34" charset="0"/>
              </a:rPr>
              <a:t>promote the progress of science; to advance the national health, prosperity, and welfare; to secure the national defense</a:t>
            </a:r>
            <a:r>
              <a:rPr lang="en-US" sz="1800" b="1" dirty="0" smtClean="0">
                <a:latin typeface="Century Gothic" pitchFamily="34" charset="0"/>
              </a:rPr>
              <a:t>…’</a:t>
            </a:r>
            <a:r>
              <a:rPr lang="en-US" sz="1800" dirty="0" smtClean="0">
                <a:latin typeface="Century Gothic" pitchFamily="34" charset="0"/>
              </a:rPr>
              <a:t> </a:t>
            </a:r>
            <a:r>
              <a:rPr lang="en-US" sz="1800" dirty="0">
                <a:latin typeface="Century Gothic" pitchFamily="34" charset="0"/>
              </a:rPr>
              <a:t>With an annual budget of about $6.06 billion, we are the funding source for approximately 20 percent of all </a:t>
            </a:r>
            <a:r>
              <a:rPr lang="en-US" sz="1800" b="1" dirty="0">
                <a:latin typeface="Century Gothic" pitchFamily="34" charset="0"/>
              </a:rPr>
              <a:t>federally supported basic research conducted by America's colleges and universities. </a:t>
            </a:r>
            <a:r>
              <a:rPr lang="en-US" sz="1800" dirty="0">
                <a:latin typeface="Century Gothic" pitchFamily="34" charset="0"/>
              </a:rPr>
              <a:t>In many fields such as mathematics, computer science and the social sciences, NSF is the major source of federal backing.”</a:t>
            </a:r>
          </a:p>
        </p:txBody>
      </p:sp>
      <p:pic>
        <p:nvPicPr>
          <p:cNvPr id="8" name="Picture 7" descr="http://www.umass.edu/sts/images/NSF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2053128"/>
            <a:ext cx="2362200" cy="23664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9" name="TextBox 1"/>
          <p:cNvSpPr txBox="1"/>
          <p:nvPr/>
        </p:nvSpPr>
        <p:spPr>
          <a:xfrm>
            <a:off x="228600" y="5715000"/>
            <a:ext cx="8382000" cy="457200"/>
          </a:xfrm>
          <a:prstGeom prst="rect">
            <a:avLst/>
          </a:prstGeom>
        </p:spPr>
        <p:txBody>
          <a:bodyPr vert="horz" wrap="square"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en-US" sz="1000" i="1" dirty="0" smtClean="0">
                <a:latin typeface="Century Gothic" pitchFamily="34" charset="0"/>
                <a:ea typeface="+mj-ea"/>
                <a:cs typeface="+mj-cs"/>
              </a:rPr>
              <a:t>From the About Us section of the National Science Foundation’s website: http</a:t>
            </a:r>
            <a:r>
              <a:rPr lang="en-US" sz="1000" i="1" dirty="0">
                <a:latin typeface="Century Gothic" pitchFamily="34" charset="0"/>
                <a:ea typeface="+mj-ea"/>
                <a:cs typeface="+mj-cs"/>
              </a:rPr>
              <a:t>://</a:t>
            </a:r>
            <a:r>
              <a:rPr lang="en-US" sz="1000" i="1" dirty="0" smtClean="0">
                <a:latin typeface="Century Gothic" pitchFamily="34" charset="0"/>
                <a:ea typeface="+mj-ea"/>
                <a:cs typeface="+mj-cs"/>
              </a:rPr>
              <a:t>www.nsf.gov/about/glance.jsp</a:t>
            </a:r>
            <a:endParaRPr kumimoji="0" lang="en-US" sz="1000" b="0" i="1" u="none" strike="noStrike" kern="1200" cap="none" spc="0" normalizeH="0" baseline="0" noProof="0" dirty="0" smtClean="0">
              <a:ln>
                <a:noFill/>
              </a:ln>
              <a:solidFill>
                <a:schemeClr val="tx1"/>
              </a:solidFill>
              <a:effectLst/>
              <a:uLnTx/>
              <a:uFillTx/>
              <a:latin typeface="Century Gothic" pitchFamily="34" charset="0"/>
              <a:ea typeface="+mj-ea"/>
              <a:cs typeface="+mj-cs"/>
            </a:endParaRPr>
          </a:p>
        </p:txBody>
      </p:sp>
      <p:sp>
        <p:nvSpPr>
          <p:cNvPr id="10" name="Content Placeholder 6"/>
          <p:cNvSpPr txBox="1">
            <a:spLocks/>
          </p:cNvSpPr>
          <p:nvPr/>
        </p:nvSpPr>
        <p:spPr>
          <a:xfrm>
            <a:off x="457200" y="1217064"/>
            <a:ext cx="8001000" cy="535536"/>
          </a:xfrm>
          <a:prstGeom prst="rect">
            <a:avLst/>
          </a:prstGeom>
        </p:spPr>
        <p:txBody>
          <a:bodyPr vert="horz" lIns="91440" tIns="45720" rIns="91440" bIns="45720" rtlCol="0">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buFontTx/>
              <a:buNone/>
            </a:pPr>
            <a:r>
              <a:rPr lang="en-US" sz="2000" b="1" dirty="0" smtClean="0">
                <a:latin typeface="Century Gothic" pitchFamily="34" charset="0"/>
              </a:rPr>
              <a:t>National Science Foundation – Mission Statement:</a:t>
            </a:r>
            <a:endParaRPr lang="en-US" sz="2000" b="1" dirty="0">
              <a:latin typeface="Century Gothic" pitchFamily="34" charset="0"/>
            </a:endParaRPr>
          </a:p>
        </p:txBody>
      </p:sp>
    </p:spTree>
    <p:extLst>
      <p:ext uri="{BB962C8B-B14F-4D97-AF65-F5344CB8AC3E}">
        <p14:creationId xmlns:p14="http://schemas.microsoft.com/office/powerpoint/2010/main" val="3528955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HISTORY &amp; TRENDS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pic>
        <p:nvPicPr>
          <p:cNvPr id="7" name="Content Placeholder 31" descr="graph2.png"/>
          <p:cNvPicPr>
            <a:picLocks noGrp="1" noChangeAspect="1"/>
          </p:cNvPicPr>
          <p:nvPr/>
        </p:nvPicPr>
        <p:blipFill>
          <a:blip r:embed="rId3" cstate="print"/>
          <a:stretch>
            <a:fillRect/>
          </a:stretch>
        </p:blipFill>
        <p:spPr>
          <a:xfrm>
            <a:off x="3021367" y="2122650"/>
            <a:ext cx="2743199" cy="1543050"/>
          </a:xfrm>
          <a:prstGeom prst="rect">
            <a:avLst/>
          </a:prstGeom>
          <a:ln>
            <a:solidFill>
              <a:schemeClr val="accent1">
                <a:shade val="50000"/>
              </a:schemeClr>
            </a:solidFill>
          </a:ln>
        </p:spPr>
      </p:pic>
      <p:pic>
        <p:nvPicPr>
          <p:cNvPr id="8" name="Content Placeholder 33" descr="PM00059_rising_arrows.png"/>
          <p:cNvPicPr>
            <a:picLocks noGrp="1" noChangeAspect="1"/>
          </p:cNvPicPr>
          <p:nvPr/>
        </p:nvPicPr>
        <p:blipFill>
          <a:blip r:embed="rId4" cstate="print"/>
          <a:stretch>
            <a:fillRect/>
          </a:stretch>
        </p:blipFill>
        <p:spPr>
          <a:xfrm>
            <a:off x="5805255" y="2122650"/>
            <a:ext cx="2743199" cy="1543050"/>
          </a:xfrm>
          <a:prstGeom prst="rect">
            <a:avLst/>
          </a:prstGeom>
          <a:ln>
            <a:solidFill>
              <a:schemeClr val="accent1">
                <a:shade val="50000"/>
              </a:schemeClr>
            </a:solidFill>
          </a:ln>
        </p:spPr>
      </p:pic>
      <p:pic>
        <p:nvPicPr>
          <p:cNvPr id="9" name="Content Placeholder 35" descr="PM00100_hundred_dollar_bills.png"/>
          <p:cNvPicPr>
            <a:picLocks noGrp="1" noChangeAspect="1"/>
          </p:cNvPicPr>
          <p:nvPr/>
        </p:nvPicPr>
        <p:blipFill>
          <a:blip r:embed="rId5" cstate="print"/>
          <a:stretch>
            <a:fillRect/>
          </a:stretch>
        </p:blipFill>
        <p:spPr>
          <a:xfrm>
            <a:off x="228600" y="2122650"/>
            <a:ext cx="2743200" cy="1543049"/>
          </a:xfrm>
          <a:prstGeom prst="rect">
            <a:avLst/>
          </a:prstGeom>
          <a:ln>
            <a:solidFill>
              <a:schemeClr val="accent1">
                <a:shade val="50000"/>
              </a:schemeClr>
            </a:solidFill>
          </a:ln>
        </p:spPr>
      </p:pic>
      <p:sp>
        <p:nvSpPr>
          <p:cNvPr id="10" name="Content Placeholder 8"/>
          <p:cNvSpPr>
            <a:spLocks noGrp="1"/>
          </p:cNvSpPr>
          <p:nvPr/>
        </p:nvSpPr>
        <p:spPr>
          <a:xfrm>
            <a:off x="228600" y="3864137"/>
            <a:ext cx="2743200" cy="2544763"/>
          </a:xfrm>
          <a:prstGeom prst="rect">
            <a:avLst/>
          </a:prstGeom>
        </p:spPr>
        <p:txBody>
          <a:bodyPr vert="horz" lIns="274320" tIns="0" rIns="182880" bIns="45720" rtlCol="0">
            <a:normAutofit/>
          </a:bodyPr>
          <a:lstStyle>
            <a:lvl1pPr marL="173038" indent="-173038" algn="l" defTabSz="914400" rtl="0" eaLnBrk="1" latinLnBrk="0" hangingPunct="1">
              <a:lnSpc>
                <a:spcPts val="20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1700" b="1" dirty="0" smtClean="0">
                <a:latin typeface="Century Gothic" pitchFamily="34" charset="0"/>
              </a:rPr>
              <a:t>Increased Regulation</a:t>
            </a:r>
          </a:p>
          <a:p>
            <a:pPr marL="0" indent="0" algn="ctr">
              <a:buNone/>
            </a:pPr>
            <a:r>
              <a:rPr lang="en-US" sz="1400" i="1" dirty="0">
                <a:latin typeface="Century Gothic" pitchFamily="34" charset="0"/>
              </a:rPr>
              <a:t>F</a:t>
            </a:r>
            <a:r>
              <a:rPr lang="en-US" sz="1400" i="1" dirty="0" smtClean="0">
                <a:latin typeface="Century Gothic" pitchFamily="34" charset="0"/>
              </a:rPr>
              <a:t>ocus on compliance</a:t>
            </a:r>
            <a:endParaRPr lang="en-US" sz="1400" i="1" dirty="0">
              <a:latin typeface="Century Gothic" pitchFamily="34" charset="0"/>
            </a:endParaRPr>
          </a:p>
        </p:txBody>
      </p:sp>
      <p:sp>
        <p:nvSpPr>
          <p:cNvPr id="11" name="Content Placeholder 9"/>
          <p:cNvSpPr>
            <a:spLocks noGrp="1"/>
          </p:cNvSpPr>
          <p:nvPr/>
        </p:nvSpPr>
        <p:spPr>
          <a:xfrm>
            <a:off x="3009900" y="3864137"/>
            <a:ext cx="2743200" cy="2544763"/>
          </a:xfrm>
          <a:prstGeom prst="rect">
            <a:avLst/>
          </a:prstGeom>
        </p:spPr>
        <p:txBody>
          <a:bodyPr vert="horz" lIns="274320" tIns="0" rIns="182880" bIns="45720" rtlCol="0">
            <a:normAutofit/>
          </a:bodyPr>
          <a:lstStyle>
            <a:lvl1pPr marL="173038" indent="-173038" algn="l" defTabSz="914400" rtl="0" eaLnBrk="1" latinLnBrk="0" hangingPunct="1">
              <a:lnSpc>
                <a:spcPts val="20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1700" b="1" dirty="0" smtClean="0">
                <a:latin typeface="Century Gothic" pitchFamily="34" charset="0"/>
              </a:rPr>
              <a:t>Unfunded Mandates</a:t>
            </a:r>
          </a:p>
          <a:p>
            <a:pPr marL="0" indent="0" algn="ctr">
              <a:buNone/>
            </a:pPr>
            <a:r>
              <a:rPr lang="en-US" sz="1400" i="1" dirty="0" smtClean="0">
                <a:latin typeface="Century Gothic" pitchFamily="34" charset="0"/>
              </a:rPr>
              <a:t>Managing the challenge</a:t>
            </a:r>
          </a:p>
        </p:txBody>
      </p:sp>
      <p:sp>
        <p:nvSpPr>
          <p:cNvPr id="12" name="Content Placeholder 11"/>
          <p:cNvSpPr>
            <a:spLocks noGrp="1"/>
          </p:cNvSpPr>
          <p:nvPr/>
        </p:nvSpPr>
        <p:spPr>
          <a:xfrm>
            <a:off x="5791200" y="3864137"/>
            <a:ext cx="2743200" cy="2544763"/>
          </a:xfrm>
          <a:prstGeom prst="rect">
            <a:avLst/>
          </a:prstGeom>
        </p:spPr>
        <p:txBody>
          <a:bodyPr vert="horz" lIns="274320" tIns="0" rIns="182880" bIns="45720" rtlCol="0">
            <a:normAutofit/>
          </a:bodyPr>
          <a:lstStyle>
            <a:lvl1pPr marL="173038" indent="-173038" algn="l" defTabSz="914400" rtl="0" eaLnBrk="1" latinLnBrk="0" hangingPunct="1">
              <a:lnSpc>
                <a:spcPts val="20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18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1700" b="1" dirty="0" smtClean="0">
                <a:latin typeface="Century Gothic" pitchFamily="34" charset="0"/>
              </a:rPr>
              <a:t>Technology Era</a:t>
            </a:r>
          </a:p>
          <a:p>
            <a:pPr marL="0" indent="0" algn="ctr">
              <a:buNone/>
            </a:pPr>
            <a:r>
              <a:rPr lang="en-US" sz="1400" i="1" dirty="0" smtClean="0">
                <a:latin typeface="Century Gothic" pitchFamily="34" charset="0"/>
              </a:rPr>
              <a:t>Doing </a:t>
            </a:r>
            <a:r>
              <a:rPr lang="en-US" sz="1400" i="1" dirty="0">
                <a:latin typeface="Century Gothic" pitchFamily="34" charset="0"/>
              </a:rPr>
              <a:t>more with </a:t>
            </a:r>
            <a:r>
              <a:rPr lang="en-US" sz="1400" i="1" dirty="0" smtClean="0">
                <a:latin typeface="Century Gothic" pitchFamily="34" charset="0"/>
              </a:rPr>
              <a:t>less</a:t>
            </a:r>
          </a:p>
          <a:p>
            <a:endParaRPr lang="en-US" dirty="0">
              <a:latin typeface="Century Gothic" pitchFamily="34" charset="0"/>
            </a:endParaRPr>
          </a:p>
        </p:txBody>
      </p:sp>
      <p:sp>
        <p:nvSpPr>
          <p:cNvPr id="13" name="Text Placeholder 10"/>
          <p:cNvSpPr>
            <a:spLocks noGrp="1"/>
          </p:cNvSpPr>
          <p:nvPr/>
        </p:nvSpPr>
        <p:spPr>
          <a:xfrm>
            <a:off x="457200" y="1447800"/>
            <a:ext cx="7946400" cy="457200"/>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Tx/>
              <a:buNone/>
              <a:defRPr sz="24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Century Gothic" pitchFamily="34" charset="0"/>
              </a:rPr>
              <a:t>Meeting Today’s Challenges</a:t>
            </a:r>
            <a:endParaRPr lang="en-US" dirty="0">
              <a:latin typeface="Century Gothic" pitchFamily="34" charset="0"/>
            </a:endParaRPr>
          </a:p>
        </p:txBody>
      </p:sp>
      <p:sp>
        <p:nvSpPr>
          <p:cNvPr id="14" name="Notched Right Arrow 13"/>
          <p:cNvSpPr/>
          <p:nvPr/>
        </p:nvSpPr>
        <p:spPr>
          <a:xfrm>
            <a:off x="2743200" y="2193294"/>
            <a:ext cx="381000" cy="381000"/>
          </a:xfrm>
          <a:prstGeom prst="notched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Notched Right Arrow 14"/>
          <p:cNvSpPr/>
          <p:nvPr/>
        </p:nvSpPr>
        <p:spPr>
          <a:xfrm>
            <a:off x="5562600" y="2193294"/>
            <a:ext cx="381000" cy="381000"/>
          </a:xfrm>
          <a:prstGeom prst="notchedRight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297994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HISTORY &amp; TRENDS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
        <p:nvSpPr>
          <p:cNvPr id="7" name="Text Placeholder 6"/>
          <p:cNvSpPr>
            <a:spLocks noGrp="1"/>
          </p:cNvSpPr>
          <p:nvPr/>
        </p:nvSpPr>
        <p:spPr>
          <a:xfrm>
            <a:off x="468172" y="850420"/>
            <a:ext cx="8251200" cy="457200"/>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Tx/>
              <a:buNone/>
              <a:defRPr sz="24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smtClean="0">
                <a:latin typeface="Century Gothic" pitchFamily="34" charset="0"/>
              </a:rPr>
              <a:t>R&amp;D Investment: Trends 1981-2011</a:t>
            </a:r>
            <a:endParaRPr lang="en-US" sz="2200" dirty="0">
              <a:latin typeface="Century Gothic" pitchFamily="34" charset="0"/>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5384" t="63259" r="5357" b="4444"/>
          <a:stretch/>
        </p:blipFill>
        <p:spPr>
          <a:xfrm>
            <a:off x="1208400" y="1522448"/>
            <a:ext cx="6172200" cy="448513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65870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smtClean="0">
                <a:solidFill>
                  <a:schemeClr val="tx1">
                    <a:lumMod val="75000"/>
                    <a:lumOff val="25000"/>
                  </a:schemeClr>
                </a:solidFill>
                <a:latin typeface="Century Gothic" pitchFamily="34" charset="0"/>
              </a:rPr>
              <a:t>INTRODUCTION TO </a:t>
            </a:r>
            <a:r>
              <a:rPr lang="en-US" b="1" dirty="0" err="1" smtClean="0">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pic>
        <p:nvPicPr>
          <p:cNvPr id="2051" name="Picture 3" descr="D:\Int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68680"/>
            <a:ext cx="7642679" cy="484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991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HISTORY &amp; TRENDS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graphicFrame>
        <p:nvGraphicFramePr>
          <p:cNvPr id="7" name="Content Placeholder 6"/>
          <p:cNvGraphicFramePr>
            <a:graphicFrameLocks/>
          </p:cNvGraphicFramePr>
          <p:nvPr>
            <p:extLst>
              <p:ext uri="{D42A27DB-BD31-4B8C-83A1-F6EECF244321}">
                <p14:modId xmlns:p14="http://schemas.microsoft.com/office/powerpoint/2010/main" val="1248384054"/>
              </p:ext>
            </p:extLst>
          </p:nvPr>
        </p:nvGraphicFramePr>
        <p:xfrm>
          <a:off x="3924300" y="990600"/>
          <a:ext cx="47244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Placeholder 2"/>
          <p:cNvSpPr>
            <a:spLocks noGrp="1"/>
          </p:cNvSpPr>
          <p:nvPr/>
        </p:nvSpPr>
        <p:spPr>
          <a:xfrm>
            <a:off x="381000" y="1143000"/>
            <a:ext cx="4218214" cy="2066605"/>
          </a:xfrm>
          <a:prstGeom prst="rect">
            <a:avLst/>
          </a:prstGeom>
        </p:spPr>
        <p:txBody>
          <a:bodyPr vert="horz" lIns="91440" tIns="45720" rIns="91440" bIns="45720" rtlCol="0">
            <a:noAutofit/>
          </a:bodyPr>
          <a:lstStyle>
            <a:lvl1pPr marL="0" indent="0" algn="l" defTabSz="914400" rtl="0" eaLnBrk="1" latinLnBrk="0" hangingPunct="1">
              <a:lnSpc>
                <a:spcPts val="1600"/>
              </a:lnSpc>
              <a:spcBef>
                <a:spcPct val="20000"/>
              </a:spcBef>
              <a:buClr>
                <a:schemeClr val="accent1">
                  <a:lumMod val="20000"/>
                  <a:lumOff val="80000"/>
                </a:schemeClr>
              </a:buClr>
              <a:buSzPct val="70000"/>
              <a:buFont typeface="Arial" pitchFamily="34" charset="0"/>
              <a:buNone/>
              <a:defRPr sz="1400" kern="1200">
                <a:solidFill>
                  <a:schemeClr val="tx2">
                    <a:lumMod val="75000"/>
                  </a:schemeClr>
                </a:solidFill>
                <a:latin typeface="+mn-lt"/>
                <a:ea typeface="+mn-ea"/>
                <a:cs typeface="Segoe UI" pitchFamily="34" charset="0"/>
              </a:defRPr>
            </a:lvl1pPr>
            <a:lvl2pPr marL="4572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1200" kern="1200">
                <a:solidFill>
                  <a:schemeClr val="tx2">
                    <a:lumMod val="75000"/>
                  </a:schemeClr>
                </a:solidFill>
                <a:latin typeface="+mn-lt"/>
                <a:ea typeface="+mn-ea"/>
                <a:cs typeface="Segoe UI" pitchFamily="34" charset="0"/>
              </a:defRPr>
            </a:lvl2pPr>
            <a:lvl3pPr marL="9144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1000" kern="1200">
                <a:solidFill>
                  <a:schemeClr val="tx2">
                    <a:lumMod val="75000"/>
                  </a:schemeClr>
                </a:solidFill>
                <a:latin typeface="+mn-lt"/>
                <a:ea typeface="+mn-ea"/>
                <a:cs typeface="Segoe UI" pitchFamily="34" charset="0"/>
              </a:defRPr>
            </a:lvl3pPr>
            <a:lvl4pPr marL="13716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900" kern="1200">
                <a:solidFill>
                  <a:schemeClr val="tx2">
                    <a:lumMod val="75000"/>
                  </a:schemeClr>
                </a:solidFill>
                <a:latin typeface="+mn-lt"/>
                <a:ea typeface="+mn-ea"/>
                <a:cs typeface="Segoe UI" pitchFamily="34" charset="0"/>
              </a:defRPr>
            </a:lvl4pPr>
            <a:lvl5pPr marL="1828800" indent="0" algn="l" defTabSz="914400" rtl="0" eaLnBrk="1" latinLnBrk="0" hangingPunct="1">
              <a:lnSpc>
                <a:spcPct val="100000"/>
              </a:lnSpc>
              <a:spcBef>
                <a:spcPct val="20000"/>
              </a:spcBef>
              <a:buClr>
                <a:schemeClr val="accent1">
                  <a:lumMod val="20000"/>
                  <a:lumOff val="80000"/>
                </a:schemeClr>
              </a:buClr>
              <a:buSzPct val="70000"/>
              <a:buFont typeface="Arial" pitchFamily="34" charset="0"/>
              <a:buNone/>
              <a:defRPr sz="900" kern="1200">
                <a:solidFill>
                  <a:schemeClr val="tx2">
                    <a:lumMod val="75000"/>
                  </a:schemeClr>
                </a:solidFill>
                <a:latin typeface="+mn-lt"/>
                <a:ea typeface="+mn-ea"/>
                <a:cs typeface="Segoe UI" pitchFamily="34" charset="0"/>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nSpc>
                <a:spcPct val="100000"/>
              </a:lnSpc>
            </a:pPr>
            <a:r>
              <a:rPr lang="en-US" sz="2000" dirty="0" smtClean="0">
                <a:latin typeface="Century Gothic" pitchFamily="34" charset="0"/>
              </a:rPr>
              <a:t>While it is difficult to speculate what the future holds, there are some economic and social drivers that could impact how the U.S. government invests in research.</a:t>
            </a:r>
            <a:endParaRPr lang="en-US" sz="2000" dirty="0">
              <a:latin typeface="Century Gothic" pitchFamily="34" charset="0"/>
            </a:endParaRPr>
          </a:p>
        </p:txBody>
      </p:sp>
      <p:pic>
        <p:nvPicPr>
          <p:cNvPr id="9" name="Picture 8" descr="C:\Users\LTorres\AppData\Local\Microsoft\Windows\Temporary Internet Files\Low\Content.IE5\K3A40INI\MC910216329[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0998" y="3209605"/>
            <a:ext cx="4191000" cy="2806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4421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HISTORY &amp; TRENDS</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
        <p:nvSpPr>
          <p:cNvPr id="9" name="Text Placeholder 6"/>
          <p:cNvSpPr>
            <a:spLocks noGrp="1"/>
          </p:cNvSpPr>
          <p:nvPr/>
        </p:nvSpPr>
        <p:spPr>
          <a:xfrm>
            <a:off x="446400" y="1020600"/>
            <a:ext cx="8251200" cy="457200"/>
          </a:xfrm>
          <a:prstGeom prst="rect">
            <a:avLst/>
          </a:prstGeom>
        </p:spPr>
        <p:txBody>
          <a:bodyPr vert="horz" lIns="91440" tIns="45720" rIns="91440" bIns="45720" rtlCol="0">
            <a:normAutofit/>
          </a:bodyPr>
          <a:lstStyle>
            <a:lvl1pPr marL="173038" indent="-173038" algn="l" defTabSz="914400" rtl="0" eaLnBrk="1" latinLnBrk="0" hangingPunct="1">
              <a:lnSpc>
                <a:spcPct val="100000"/>
              </a:lnSpc>
              <a:spcBef>
                <a:spcPct val="20000"/>
              </a:spcBef>
              <a:buClr>
                <a:schemeClr val="accent1">
                  <a:lumMod val="20000"/>
                  <a:lumOff val="80000"/>
                </a:schemeClr>
              </a:buClr>
              <a:buSzPct val="70000"/>
              <a:buFontTx/>
              <a:buNone/>
              <a:defRPr sz="2400" kern="1200">
                <a:solidFill>
                  <a:schemeClr val="tx2">
                    <a:lumMod val="75000"/>
                  </a:schemeClr>
                </a:solidFill>
                <a:latin typeface="+mn-lt"/>
                <a:ea typeface="+mn-ea"/>
                <a:cs typeface="Segoe UI" pitchFamily="34" charset="0"/>
              </a:defRPr>
            </a:lvl1pPr>
            <a:lvl2pPr marL="627063" indent="-169863"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800" kern="1200">
                <a:solidFill>
                  <a:schemeClr val="tx2">
                    <a:lumMod val="75000"/>
                  </a:schemeClr>
                </a:solidFill>
                <a:latin typeface="+mn-lt"/>
                <a:ea typeface="+mn-ea"/>
                <a:cs typeface="Segoe UI" pitchFamily="34" charset="0"/>
              </a:defRPr>
            </a:lvl2pPr>
            <a:lvl3pPr marL="10302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400" kern="1200">
                <a:solidFill>
                  <a:schemeClr val="tx2">
                    <a:lumMod val="75000"/>
                  </a:schemeClr>
                </a:solidFill>
                <a:latin typeface="+mn-lt"/>
                <a:ea typeface="+mn-ea"/>
                <a:cs typeface="Segoe UI" pitchFamily="34" charset="0"/>
              </a:defRPr>
            </a:lvl3pPr>
            <a:lvl4pPr marL="1482725" indent="-111125"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4pPr>
            <a:lvl5pPr marL="1944688" indent="-115888" algn="l" defTabSz="914400" rtl="0" eaLnBrk="1" latinLnBrk="0" hangingPunct="1">
              <a:lnSpc>
                <a:spcPct val="100000"/>
              </a:lnSpc>
              <a:spcBef>
                <a:spcPct val="20000"/>
              </a:spcBef>
              <a:buClr>
                <a:schemeClr val="accent1">
                  <a:lumMod val="20000"/>
                  <a:lumOff val="80000"/>
                </a:schemeClr>
              </a:buClr>
              <a:buSzPct val="70000"/>
              <a:buFont typeface="Arial" pitchFamily="34" charset="0"/>
              <a:buChar char="•"/>
              <a:defRPr sz="2000" kern="1200">
                <a:solidFill>
                  <a:schemeClr val="tx2">
                    <a:lumMod val="75000"/>
                  </a:schemeClr>
                </a:solidFill>
                <a:latin typeface="+mn-lt"/>
                <a:ea typeface="+mn-ea"/>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Century Gothic" pitchFamily="34" charset="0"/>
              </a:rPr>
              <a:t>Looking Ahead</a:t>
            </a:r>
            <a:endParaRPr lang="en-US" dirty="0">
              <a:latin typeface="Century Gothic" pitchFamily="34" charset="0"/>
            </a:endParaRPr>
          </a:p>
        </p:txBody>
      </p:sp>
      <p:sp>
        <p:nvSpPr>
          <p:cNvPr id="10" name="Rectangle 9"/>
          <p:cNvSpPr/>
          <p:nvPr/>
        </p:nvSpPr>
        <p:spPr>
          <a:xfrm>
            <a:off x="457200" y="1480456"/>
            <a:ext cx="8125298" cy="33855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200"/>
              </a:spcBef>
            </a:pPr>
            <a:r>
              <a:rPr lang="en-US" sz="1600" i="1" dirty="0" smtClean="0">
                <a:latin typeface="Century Gothic" pitchFamily="34" charset="0"/>
              </a:rPr>
              <a:t>President </a:t>
            </a:r>
            <a:r>
              <a:rPr lang="en-US" sz="1600" i="1" dirty="0">
                <a:latin typeface="Century Gothic" pitchFamily="34" charset="0"/>
              </a:rPr>
              <a:t>Obama’s Charge to </a:t>
            </a:r>
            <a:r>
              <a:rPr lang="en-US" sz="1600" i="1" dirty="0" smtClean="0">
                <a:latin typeface="Century Gothic" pitchFamily="34" charset="0"/>
              </a:rPr>
              <a:t>‘Out-Build</a:t>
            </a:r>
            <a:r>
              <a:rPr lang="en-US" sz="1600" i="1" dirty="0">
                <a:latin typeface="Century Gothic" pitchFamily="34" charset="0"/>
              </a:rPr>
              <a:t>, Out-Innovate, </a:t>
            </a:r>
            <a:r>
              <a:rPr lang="en-US" sz="1600" i="1" dirty="0" smtClean="0">
                <a:latin typeface="Century Gothic" pitchFamily="34" charset="0"/>
              </a:rPr>
              <a:t>Out-Educate’ </a:t>
            </a:r>
            <a:r>
              <a:rPr lang="en-US" sz="1600" i="1" dirty="0">
                <a:latin typeface="Century Gothic" pitchFamily="34" charset="0"/>
              </a:rPr>
              <a:t>the </a:t>
            </a:r>
            <a:r>
              <a:rPr lang="en-US" sz="1600" i="1" dirty="0" smtClean="0">
                <a:latin typeface="Century Gothic" pitchFamily="34" charset="0"/>
              </a:rPr>
              <a:t>World</a:t>
            </a:r>
            <a:endParaRPr lang="en-US" sz="1600" i="1" dirty="0">
              <a:latin typeface="Century Gothic" pitchFamily="34" charset="0"/>
            </a:endParaRPr>
          </a:p>
        </p:txBody>
      </p:sp>
      <p:pic>
        <p:nvPicPr>
          <p:cNvPr id="12" name="9PXHNF7aNWU?fs=1&amp;hl=en_US&amp;rel=0"/>
          <p:cNvPicPr>
            <a:picLocks noRot="1" noChangeAspect="1"/>
          </p:cNvPicPr>
          <p:nvPr>
            <a:videoFile r:link="rId1"/>
          </p:nvPr>
        </p:nvPicPr>
        <p:blipFill>
          <a:blip r:embed="rId4"/>
          <a:stretch>
            <a:fillRect/>
          </a:stretch>
        </p:blipFill>
        <p:spPr>
          <a:xfrm>
            <a:off x="1752600" y="1981200"/>
            <a:ext cx="5384800" cy="4038600"/>
          </a:xfrm>
          <a:prstGeom prst="rect">
            <a:avLst/>
          </a:prstGeom>
        </p:spPr>
      </p:pic>
    </p:spTree>
    <p:extLst>
      <p:ext uri="{BB962C8B-B14F-4D97-AF65-F5344CB8AC3E}">
        <p14:creationId xmlns:p14="http://schemas.microsoft.com/office/powerpoint/2010/main" val="9515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714808" y="3155156"/>
            <a:ext cx="6310312" cy="457200"/>
          </a:xfrm>
        </p:spPr>
        <p:txBody>
          <a:bodyPr>
            <a:normAutofit/>
          </a:bodyPr>
          <a:lstStyle/>
          <a:p>
            <a:r>
              <a:rPr lang="en-US" sz="1400" dirty="0" smtClean="0">
                <a:solidFill>
                  <a:schemeClr val="accent6"/>
                </a:solidFill>
                <a:latin typeface="Century Gothic" pitchFamily="34" charset="0"/>
              </a:rPr>
              <a:t>Exploring Research Administration from Concept to Commercialization</a:t>
            </a:r>
            <a:endParaRPr lang="en-US" sz="1400" dirty="0">
              <a:solidFill>
                <a:schemeClr val="accent6"/>
              </a:solidFill>
              <a:latin typeface="Century Gothic" pitchFamily="34" charset="0"/>
            </a:endParaRPr>
          </a:p>
        </p:txBody>
      </p:sp>
      <p:pic>
        <p:nvPicPr>
          <p:cNvPr id="8" name="Picture 7" descr="Picture1.png"/>
          <p:cNvPicPr>
            <a:picLocks noChangeAspect="1"/>
          </p:cNvPicPr>
          <p:nvPr/>
        </p:nvPicPr>
        <p:blipFill rotWithShape="1">
          <a:blip r:embed="rId2" cstate="print">
            <a:duotone>
              <a:schemeClr val="accent1">
                <a:shade val="45000"/>
                <a:satMod val="135000"/>
              </a:schemeClr>
              <a:prstClr val="white"/>
            </a:duotone>
          </a:blip>
          <a:srcRect b="18931"/>
          <a:stretch/>
        </p:blipFill>
        <p:spPr>
          <a:xfrm rot="5400000">
            <a:off x="7000145" y="716005"/>
            <a:ext cx="2937878" cy="1173480"/>
          </a:xfrm>
          <a:prstGeom prst="rect">
            <a:avLst/>
          </a:prstGeom>
        </p:spPr>
      </p:pic>
      <p:sp>
        <p:nvSpPr>
          <p:cNvPr id="5" name="Title 2"/>
          <p:cNvSpPr txBox="1">
            <a:spLocks/>
          </p:cNvSpPr>
          <p:nvPr/>
        </p:nvSpPr>
        <p:spPr>
          <a:xfrm>
            <a:off x="0" y="3048000"/>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solidFill>
                <a:effectLst>
                  <a:outerShdw blurRad="38100" dist="38100" dir="2700000" algn="tl">
                    <a:srgbClr val="000000">
                      <a:alpha val="43137"/>
                    </a:srgbClr>
                  </a:outerShdw>
                </a:effectLst>
                <a:latin typeface="Century Gothic" pitchFamily="34" charset="0"/>
              </a:rPr>
              <a:t>BENEFITS OF RESEARCH</a:t>
            </a:r>
            <a:endParaRPr lang="en-US" sz="32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0" y="3962400"/>
            <a:ext cx="7543800" cy="338554"/>
          </a:xfrm>
          <a:prstGeom prst="rect">
            <a:avLst/>
          </a:prstGeom>
          <a:noFill/>
        </p:spPr>
        <p:txBody>
          <a:bodyPr wrap="square" rtlCol="0">
            <a:spAutoFit/>
          </a:bodyPr>
          <a:lstStyle/>
          <a:p>
            <a:pPr algn="ctr"/>
            <a:r>
              <a:rPr lang="en-US" sz="1600" dirty="0" smtClean="0">
                <a:solidFill>
                  <a:schemeClr val="accent6"/>
                </a:solidFill>
                <a:latin typeface="Century Gothic" pitchFamily="34" charset="0"/>
              </a:rPr>
              <a:t>Justo Torres</a:t>
            </a:r>
            <a:endParaRPr lang="en-US" sz="1600" dirty="0">
              <a:solidFill>
                <a:schemeClr val="accent6"/>
              </a:solidFill>
              <a:latin typeface="Century Gothic" pitchFamily="34" charset="0"/>
            </a:endParaRPr>
          </a:p>
        </p:txBody>
      </p:sp>
      <p:pic>
        <p:nvPicPr>
          <p:cNvPr id="7" name="Picture 6"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077200" y="5638802"/>
            <a:ext cx="494675" cy="548640"/>
          </a:xfrm>
          <a:prstGeom prst="rect">
            <a:avLst/>
          </a:prstGeom>
          <a:noFill/>
          <a:ln w="9525">
            <a:noFill/>
            <a:miter lim="800000"/>
            <a:headEnd/>
            <a:tailEnd/>
          </a:ln>
        </p:spPr>
      </p:pic>
    </p:spTree>
    <p:extLst>
      <p:ext uri="{BB962C8B-B14F-4D97-AF65-F5344CB8AC3E}">
        <p14:creationId xmlns:p14="http://schemas.microsoft.com/office/powerpoint/2010/main" val="4050985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BENEFITS OF RESEARCH</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4" name="Content Placeholder 3"/>
          <p:cNvSpPr>
            <a:spLocks noGrp="1"/>
          </p:cNvSpPr>
          <p:nvPr>
            <p:ph sz="quarter" idx="1"/>
          </p:nvPr>
        </p:nvSpPr>
        <p:spPr>
          <a:xfrm>
            <a:off x="457200" y="1600200"/>
            <a:ext cx="7467600" cy="4343400"/>
          </a:xfrm>
        </p:spPr>
        <p:txBody>
          <a:bodyPr>
            <a:normAutofit/>
          </a:bodyPr>
          <a:lstStyle/>
          <a:p>
            <a:r>
              <a:rPr lang="en-US" dirty="0" smtClean="0">
                <a:latin typeface="Century Gothic" pitchFamily="34" charset="0"/>
              </a:rPr>
              <a:t>What is a Research Administrator?</a:t>
            </a: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pic>
        <p:nvPicPr>
          <p:cNvPr id="7" name="Content Placeholder 3" descr="wodle white background4.jpg"/>
          <p:cNvPicPr>
            <a:picLocks noChangeAspect="1"/>
          </p:cNvPicPr>
          <p:nvPr/>
        </p:nvPicPr>
        <p:blipFill rotWithShape="1">
          <a:blip r:embed="rId3" cstate="print">
            <a:extLst/>
          </a:blip>
          <a:srcRect l="6703" t="32643" r="6639" b="32750"/>
          <a:stretch/>
        </p:blipFill>
        <p:spPr>
          <a:xfrm>
            <a:off x="439192" y="2216437"/>
            <a:ext cx="7942808" cy="3422363"/>
          </a:xfrm>
          <a:prstGeom prst="rect">
            <a:avLst/>
          </a:prstGeom>
          <a:ln>
            <a:noFill/>
          </a:ln>
          <a:effectLst>
            <a:softEdge rad="317500"/>
          </a:effectLst>
        </p:spPr>
      </p:pic>
    </p:spTree>
    <p:extLst>
      <p:ext uri="{BB962C8B-B14F-4D97-AF65-F5344CB8AC3E}">
        <p14:creationId xmlns:p14="http://schemas.microsoft.com/office/powerpoint/2010/main" val="3340459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BENEFITS OF RESEARCH</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4" name="Content Placeholder 3"/>
          <p:cNvSpPr>
            <a:spLocks noGrp="1"/>
          </p:cNvSpPr>
          <p:nvPr>
            <p:ph sz="quarter" idx="1"/>
          </p:nvPr>
        </p:nvSpPr>
        <p:spPr>
          <a:xfrm>
            <a:off x="457200" y="1066800"/>
            <a:ext cx="7467600" cy="609600"/>
          </a:xfrm>
        </p:spPr>
        <p:txBody>
          <a:bodyPr>
            <a:normAutofit/>
          </a:bodyPr>
          <a:lstStyle/>
          <a:p>
            <a:r>
              <a:rPr lang="en-US" dirty="0" smtClean="0">
                <a:latin typeface="Century Gothic" pitchFamily="34" charset="0"/>
              </a:rPr>
              <a:t>What is a Research Administrator?</a:t>
            </a: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graphicFrame>
        <p:nvGraphicFramePr>
          <p:cNvPr id="9" name="Content Placeholder 1"/>
          <p:cNvGraphicFramePr>
            <a:graphicFrameLocks/>
          </p:cNvGraphicFramePr>
          <p:nvPr>
            <p:extLst>
              <p:ext uri="{D42A27DB-BD31-4B8C-83A1-F6EECF244321}">
                <p14:modId xmlns:p14="http://schemas.microsoft.com/office/powerpoint/2010/main" val="1593510727"/>
              </p:ext>
            </p:extLst>
          </p:nvPr>
        </p:nvGraphicFramePr>
        <p:xfrm>
          <a:off x="533400" y="1667522"/>
          <a:ext cx="7603583"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http://t2.gstatic.com/images?q=tbn:ANd9GcQoatrZe0-rwIWinX20lLsCJfEn0XsM7g2Q4PZATKQAbyZyNjea&amp;t=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0" y="2844966"/>
            <a:ext cx="2590800" cy="20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7134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BENEFITS OF RESEARCH</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4" name="Content Placeholder 3"/>
          <p:cNvSpPr>
            <a:spLocks noGrp="1"/>
          </p:cNvSpPr>
          <p:nvPr>
            <p:ph sz="quarter" idx="1"/>
          </p:nvPr>
        </p:nvSpPr>
        <p:spPr>
          <a:xfrm>
            <a:off x="457200" y="1371600"/>
            <a:ext cx="8153400" cy="4343400"/>
          </a:xfrm>
        </p:spPr>
        <p:txBody>
          <a:bodyPr>
            <a:normAutofit/>
          </a:bodyPr>
          <a:lstStyle/>
          <a:p>
            <a:r>
              <a:rPr lang="en-US" dirty="0" smtClean="0">
                <a:latin typeface="Century Gothic" pitchFamily="34" charset="0"/>
              </a:rPr>
              <a:t>What is a Research Administrator?</a:t>
            </a:r>
          </a:p>
          <a:p>
            <a:pPr marL="0" indent="0">
              <a:buNone/>
            </a:pPr>
            <a:endParaRPr lang="en-US" dirty="0">
              <a:latin typeface="Century Gothic" pitchFamily="34" charset="0"/>
            </a:endParaRPr>
          </a:p>
          <a:p>
            <a:pPr marL="0" indent="0">
              <a:buNone/>
            </a:pPr>
            <a:r>
              <a:rPr lang="en-US" sz="1800" dirty="0" smtClean="0">
                <a:latin typeface="Century Gothic" pitchFamily="34" charset="0"/>
              </a:rPr>
              <a:t>Research </a:t>
            </a:r>
            <a:r>
              <a:rPr lang="en-US" sz="1800" dirty="0">
                <a:latin typeface="Century Gothic" pitchFamily="34" charset="0"/>
              </a:rPr>
              <a:t>Administrators represent their institutions in diverse matters related to:</a:t>
            </a:r>
          </a:p>
          <a:p>
            <a:pPr marL="0" indent="0">
              <a:buNone/>
            </a:pPr>
            <a:endParaRPr lang="en-US" dirty="0" smtClean="0">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graphicFrame>
        <p:nvGraphicFramePr>
          <p:cNvPr id="7" name="Diagram 6"/>
          <p:cNvGraphicFramePr/>
          <p:nvPr>
            <p:extLst>
              <p:ext uri="{D42A27DB-BD31-4B8C-83A1-F6EECF244321}">
                <p14:modId xmlns:p14="http://schemas.microsoft.com/office/powerpoint/2010/main" val="3648845687"/>
              </p:ext>
            </p:extLst>
          </p:nvPr>
        </p:nvGraphicFramePr>
        <p:xfrm>
          <a:off x="304800" y="2743200"/>
          <a:ext cx="85344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37819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BENEFITS OF RESEARCH</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4" name="Content Placeholder 3"/>
          <p:cNvSpPr>
            <a:spLocks noGrp="1"/>
          </p:cNvSpPr>
          <p:nvPr>
            <p:ph sz="quarter" idx="1"/>
          </p:nvPr>
        </p:nvSpPr>
        <p:spPr>
          <a:xfrm>
            <a:off x="457200" y="1371600"/>
            <a:ext cx="7467600" cy="4343400"/>
          </a:xfrm>
        </p:spPr>
        <p:txBody>
          <a:bodyPr>
            <a:normAutofit/>
          </a:bodyPr>
          <a:lstStyle/>
          <a:p>
            <a:r>
              <a:rPr lang="en-US" dirty="0" smtClean="0">
                <a:latin typeface="Century Gothic" pitchFamily="34" charset="0"/>
              </a:rPr>
              <a:t>What is Research?</a:t>
            </a:r>
          </a:p>
          <a:p>
            <a:pPr marL="0" indent="0">
              <a:buNone/>
            </a:pPr>
            <a:endParaRPr lang="en-US" dirty="0">
              <a:latin typeface="Century Gothic" pitchFamily="34" charset="0"/>
            </a:endParaRPr>
          </a:p>
          <a:p>
            <a:pPr marL="742950" lvl="1" indent="-285750"/>
            <a:r>
              <a:rPr lang="en-US" sz="2400" b="1" dirty="0" err="1" smtClean="0"/>
              <a:t>re·search</a:t>
            </a:r>
            <a:r>
              <a:rPr lang="en-US" sz="2400" b="1" dirty="0" smtClean="0"/>
              <a:t> </a:t>
            </a:r>
            <a:r>
              <a:rPr lang="en-US" sz="2400" b="1" i="1" dirty="0" smtClean="0"/>
              <a:t>(n)</a:t>
            </a:r>
            <a:r>
              <a:rPr lang="en-US" sz="2400" b="1" dirty="0" smtClean="0"/>
              <a:t> - </a:t>
            </a:r>
            <a:r>
              <a:rPr lang="en-US" sz="2200" dirty="0" smtClean="0">
                <a:latin typeface="Century Gothic" pitchFamily="34" charset="0"/>
              </a:rPr>
              <a:t>A </a:t>
            </a:r>
            <a:r>
              <a:rPr lang="en-US" sz="2200" dirty="0">
                <a:latin typeface="Century Gothic" pitchFamily="34" charset="0"/>
              </a:rPr>
              <a:t>systematic investigation, including research development, testing and evaluation, designed to develop or contribute to generalizable knowledge. </a:t>
            </a:r>
          </a:p>
          <a:p>
            <a:pPr marL="742950" lvl="1" indent="-285750"/>
            <a:endParaRPr lang="en-US" sz="2200" dirty="0">
              <a:latin typeface="Century Gothic" pitchFamily="34" charset="0"/>
            </a:endParaRPr>
          </a:p>
          <a:p>
            <a:pPr marL="742950" lvl="1" indent="-285750"/>
            <a:r>
              <a:rPr lang="en-US" sz="2200" dirty="0">
                <a:latin typeface="Century Gothic" pitchFamily="34" charset="0"/>
              </a:rPr>
              <a:t>The importance of research may vary according to kind, especially whether basic or applied.</a:t>
            </a:r>
          </a:p>
          <a:p>
            <a:pPr marL="0" indent="0">
              <a:buNone/>
            </a:pPr>
            <a:endParaRPr lang="en-US" dirty="0" smtClean="0">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Tree>
    <p:extLst>
      <p:ext uri="{BB962C8B-B14F-4D97-AF65-F5344CB8AC3E}">
        <p14:creationId xmlns:p14="http://schemas.microsoft.com/office/powerpoint/2010/main" val="3080904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BENEFITS OF RESEARCH</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4" name="Content Placeholder 3"/>
          <p:cNvSpPr>
            <a:spLocks noGrp="1"/>
          </p:cNvSpPr>
          <p:nvPr>
            <p:ph sz="quarter" idx="1"/>
          </p:nvPr>
        </p:nvSpPr>
        <p:spPr>
          <a:xfrm>
            <a:off x="457200" y="1371600"/>
            <a:ext cx="8305800" cy="4648200"/>
          </a:xfrm>
        </p:spPr>
        <p:txBody>
          <a:bodyPr>
            <a:normAutofit/>
          </a:bodyPr>
          <a:lstStyle/>
          <a:p>
            <a:r>
              <a:rPr lang="en-US" dirty="0" smtClean="0">
                <a:latin typeface="Century Gothic" pitchFamily="34" charset="0"/>
              </a:rPr>
              <a:t>What is Applied Research?</a:t>
            </a:r>
          </a:p>
          <a:p>
            <a:pPr marL="0" indent="0">
              <a:buNone/>
            </a:pPr>
            <a:endParaRPr lang="en-US" dirty="0">
              <a:latin typeface="Century Gothic" pitchFamily="34" charset="0"/>
            </a:endParaRPr>
          </a:p>
          <a:p>
            <a:pPr lvl="1">
              <a:lnSpc>
                <a:spcPct val="90000"/>
              </a:lnSpc>
              <a:spcBef>
                <a:spcPts val="1200"/>
              </a:spcBef>
            </a:pPr>
            <a:r>
              <a:rPr lang="en-US" sz="2000" dirty="0">
                <a:latin typeface="Century Gothic" pitchFamily="34" charset="0"/>
              </a:rPr>
              <a:t>Applied research purpose is mainly to solve problems</a:t>
            </a:r>
          </a:p>
          <a:p>
            <a:pPr lvl="1">
              <a:lnSpc>
                <a:spcPct val="90000"/>
              </a:lnSpc>
              <a:spcBef>
                <a:spcPts val="1200"/>
              </a:spcBef>
            </a:pPr>
            <a:r>
              <a:rPr lang="en-US" sz="2000" dirty="0">
                <a:latin typeface="Century Gothic" pitchFamily="34" charset="0"/>
              </a:rPr>
              <a:t>Not for the sole purpose of generating new knowledge</a:t>
            </a:r>
          </a:p>
          <a:p>
            <a:pPr lvl="1">
              <a:lnSpc>
                <a:spcPct val="90000"/>
              </a:lnSpc>
              <a:spcBef>
                <a:spcPts val="1200"/>
              </a:spcBef>
            </a:pPr>
            <a:r>
              <a:rPr lang="en-US" sz="2000" dirty="0">
                <a:latin typeface="Century Gothic" pitchFamily="34" charset="0"/>
              </a:rPr>
              <a:t>End results often have an immediate use for application or commercialization</a:t>
            </a:r>
          </a:p>
          <a:p>
            <a:pPr lvl="1">
              <a:lnSpc>
                <a:spcPct val="90000"/>
              </a:lnSpc>
              <a:spcBef>
                <a:spcPts val="1200"/>
              </a:spcBef>
            </a:pPr>
            <a:r>
              <a:rPr lang="en-US" sz="2000" dirty="0">
                <a:latin typeface="Century Gothic" pitchFamily="34" charset="0"/>
              </a:rPr>
              <a:t>Conducted by universities and industries</a:t>
            </a:r>
            <a:endParaRPr lang="en-US" sz="1400" dirty="0">
              <a:latin typeface="Century Gothic" pitchFamily="34" charset="0"/>
            </a:endParaRPr>
          </a:p>
          <a:p>
            <a:pPr lvl="1">
              <a:lnSpc>
                <a:spcPct val="90000"/>
              </a:lnSpc>
              <a:buFontTx/>
              <a:buNone/>
            </a:pPr>
            <a:endParaRPr lang="en-US" sz="2000" dirty="0">
              <a:latin typeface="Century Gothic" pitchFamily="34" charset="0"/>
            </a:endParaRPr>
          </a:p>
          <a:p>
            <a:pPr lvl="1">
              <a:lnSpc>
                <a:spcPct val="90000"/>
              </a:lnSpc>
              <a:buFontTx/>
              <a:buNone/>
            </a:pPr>
            <a:endParaRPr lang="en-US" sz="2000" dirty="0">
              <a:latin typeface="Century Gothic" pitchFamily="34" charset="0"/>
            </a:endParaRPr>
          </a:p>
          <a:p>
            <a:pPr lvl="1">
              <a:lnSpc>
                <a:spcPct val="90000"/>
              </a:lnSpc>
            </a:pPr>
            <a:r>
              <a:rPr lang="en-US" sz="1800" dirty="0">
                <a:latin typeface="Century Gothic" pitchFamily="34" charset="0"/>
              </a:rPr>
              <a:t>Note: Another recognized type is </a:t>
            </a:r>
            <a:r>
              <a:rPr lang="en-US" sz="1800" dirty="0" smtClean="0">
                <a:latin typeface="Century Gothic" pitchFamily="34" charset="0"/>
              </a:rPr>
              <a:t>Developmental</a:t>
            </a:r>
            <a:endParaRPr lang="en-US" sz="1800" dirty="0">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Tree>
    <p:extLst>
      <p:ext uri="{BB962C8B-B14F-4D97-AF65-F5344CB8AC3E}">
        <p14:creationId xmlns:p14="http://schemas.microsoft.com/office/powerpoint/2010/main" val="24158025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BENEFITS OF RESEARCH</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4" name="Content Placeholder 3"/>
          <p:cNvSpPr>
            <a:spLocks noGrp="1"/>
          </p:cNvSpPr>
          <p:nvPr>
            <p:ph sz="quarter" idx="1"/>
          </p:nvPr>
        </p:nvSpPr>
        <p:spPr>
          <a:xfrm>
            <a:off x="457200" y="1371600"/>
            <a:ext cx="3962400" cy="4648200"/>
          </a:xfrm>
        </p:spPr>
        <p:txBody>
          <a:bodyPr>
            <a:normAutofit/>
          </a:bodyPr>
          <a:lstStyle/>
          <a:p>
            <a:r>
              <a:rPr lang="en-US" dirty="0" smtClean="0">
                <a:latin typeface="Century Gothic" pitchFamily="34" charset="0"/>
              </a:rPr>
              <a:t>The Value of Research</a:t>
            </a:r>
          </a:p>
          <a:p>
            <a:pPr marL="0" indent="0">
              <a:buNone/>
            </a:pPr>
            <a:endParaRPr lang="en-US" dirty="0">
              <a:latin typeface="Century Gothic" pitchFamily="34" charset="0"/>
            </a:endParaRPr>
          </a:p>
          <a:p>
            <a:pPr>
              <a:spcBef>
                <a:spcPts val="2400"/>
              </a:spcBef>
              <a:buFont typeface="Arial" pitchFamily="34" charset="0"/>
              <a:buChar char="•"/>
            </a:pPr>
            <a:r>
              <a:rPr lang="en-US" sz="2000" dirty="0" smtClean="0">
                <a:latin typeface="Century Gothic" pitchFamily="34" charset="0"/>
              </a:rPr>
              <a:t>Innovation</a:t>
            </a:r>
            <a:r>
              <a:rPr lang="en-US" sz="2000" dirty="0">
                <a:latin typeface="Century Gothic" pitchFamily="34" charset="0"/>
              </a:rPr>
              <a:t>: </a:t>
            </a:r>
            <a:r>
              <a:rPr lang="en-US" sz="2000" i="1" dirty="0">
                <a:latin typeface="Century Gothic" pitchFamily="34" charset="0"/>
              </a:rPr>
              <a:t>A valued characteristic within our nation. </a:t>
            </a:r>
          </a:p>
          <a:p>
            <a:pPr>
              <a:spcBef>
                <a:spcPts val="2400"/>
              </a:spcBef>
              <a:buFont typeface="Arial" pitchFamily="34" charset="0"/>
              <a:buChar char="•"/>
            </a:pPr>
            <a:r>
              <a:rPr lang="en-US" sz="2000" i="1" dirty="0">
                <a:latin typeface="Century Gothic" pitchFamily="34" charset="0"/>
              </a:rPr>
              <a:t>A personification of innovation as represented by a statue in </a:t>
            </a:r>
            <a:r>
              <a:rPr lang="en-US" sz="2000" i="1" dirty="0">
                <a:latin typeface="Century Gothic" pitchFamily="34" charset="0"/>
                <a:hlinkClick r:id="rId2" tooltip="The American Adventure"/>
              </a:rPr>
              <a:t>The American Adventure</a:t>
            </a:r>
            <a:r>
              <a:rPr lang="en-US" sz="2000" i="1" dirty="0">
                <a:latin typeface="Century Gothic" pitchFamily="34" charset="0"/>
              </a:rPr>
              <a:t> in the World Showcase pavilion at </a:t>
            </a:r>
            <a:r>
              <a:rPr lang="en-US" sz="2000" i="1" dirty="0">
                <a:latin typeface="Century Gothic" pitchFamily="34" charset="0"/>
                <a:hlinkClick r:id="rId3" tooltip="Epcot"/>
              </a:rPr>
              <a:t>Epcot</a:t>
            </a:r>
            <a:r>
              <a:rPr lang="en-US" sz="2000" i="1" dirty="0">
                <a:latin typeface="Century Gothic" pitchFamily="34" charset="0"/>
              </a:rPr>
              <a:t>.</a:t>
            </a:r>
            <a:endParaRPr lang="en-US" sz="1600" dirty="0">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4"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pic>
        <p:nvPicPr>
          <p:cNvPr id="7" name="Picture 5" descr="File:Innovation.JPG">
            <a:hlinkClick r:id="rId5"/>
          </p:cNvPr>
          <p:cNvPicPr>
            <a:picLocks noChangeAspect="1" noChangeArrowheads="1"/>
          </p:cNvPicPr>
          <p:nvPr/>
        </p:nvPicPr>
        <p:blipFill>
          <a:blip r:embed="rId6" cstate="print"/>
          <a:srcRect/>
          <a:stretch>
            <a:fillRect/>
          </a:stretch>
        </p:blipFill>
        <p:spPr bwMode="auto">
          <a:xfrm>
            <a:off x="4876800" y="1447800"/>
            <a:ext cx="3115491" cy="41539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7172623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BENEFITS OF RESEARCH</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4" name="Content Placeholder 3"/>
          <p:cNvSpPr>
            <a:spLocks noGrp="1"/>
          </p:cNvSpPr>
          <p:nvPr>
            <p:ph sz="quarter" idx="1"/>
          </p:nvPr>
        </p:nvSpPr>
        <p:spPr>
          <a:xfrm>
            <a:off x="457200" y="1371600"/>
            <a:ext cx="7848600" cy="609600"/>
          </a:xfrm>
        </p:spPr>
        <p:txBody>
          <a:bodyPr>
            <a:normAutofit/>
          </a:bodyPr>
          <a:lstStyle/>
          <a:p>
            <a:r>
              <a:rPr lang="en-US" dirty="0" smtClean="0">
                <a:latin typeface="Century Gothic" pitchFamily="34" charset="0"/>
              </a:rPr>
              <a:t>The Value of Research</a:t>
            </a:r>
          </a:p>
          <a:p>
            <a:pPr marL="0" indent="0">
              <a:buNone/>
            </a:pPr>
            <a:endParaRPr lang="en-US" dirty="0">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pic>
        <p:nvPicPr>
          <p:cNvPr id="8" name="inwC5AVS3kk?fs=1&amp;hl=en_US&amp;rel=0"/>
          <p:cNvPicPr>
            <a:picLocks noRot="1" noChangeAspect="1"/>
          </p:cNvPicPr>
          <p:nvPr>
            <a:videoFile r:link="rId1"/>
          </p:nvPr>
        </p:nvPicPr>
        <p:blipFill>
          <a:blip r:embed="rId4"/>
          <a:stretch>
            <a:fillRect/>
          </a:stretch>
        </p:blipFill>
        <p:spPr>
          <a:xfrm>
            <a:off x="1829888" y="1905000"/>
            <a:ext cx="5538651" cy="4153988"/>
          </a:xfrm>
          <a:prstGeom prst="rect">
            <a:avLst/>
          </a:prstGeom>
        </p:spPr>
      </p:pic>
    </p:spTree>
    <p:extLst>
      <p:ext uri="{BB962C8B-B14F-4D97-AF65-F5344CB8AC3E}">
        <p14:creationId xmlns:p14="http://schemas.microsoft.com/office/powerpoint/2010/main" val="226723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smtClean="0">
                <a:solidFill>
                  <a:schemeClr val="tx1">
                    <a:lumMod val="75000"/>
                    <a:lumOff val="25000"/>
                  </a:schemeClr>
                </a:solidFill>
                <a:latin typeface="Century Gothic" pitchFamily="34" charset="0"/>
              </a:rPr>
              <a:t>INTRODUCTION TO </a:t>
            </a:r>
            <a:r>
              <a:rPr lang="en-US" b="1" dirty="0" err="1" smtClean="0">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pic>
        <p:nvPicPr>
          <p:cNvPr id="7" name="Picture 2" descr="C:\Users\nnisbett\AppData\Local\Microsoft\Windows\Temporary Internet Files\Content.Outlook\IOUXZ61S\intro_all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315" y="868680"/>
            <a:ext cx="7642679" cy="484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7631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BENEFITS OF RESEARCH</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4" name="Content Placeholder 3"/>
          <p:cNvSpPr>
            <a:spLocks noGrp="1"/>
          </p:cNvSpPr>
          <p:nvPr>
            <p:ph sz="quarter" idx="1"/>
          </p:nvPr>
        </p:nvSpPr>
        <p:spPr>
          <a:xfrm>
            <a:off x="457200" y="1371600"/>
            <a:ext cx="8077200" cy="4648200"/>
          </a:xfrm>
        </p:spPr>
        <p:txBody>
          <a:bodyPr>
            <a:normAutofit/>
          </a:bodyPr>
          <a:lstStyle/>
          <a:p>
            <a:r>
              <a:rPr lang="en-US" dirty="0" smtClean="0">
                <a:latin typeface="Century Gothic" pitchFamily="34" charset="0"/>
              </a:rPr>
              <a:t>The Value of Research</a:t>
            </a:r>
          </a:p>
          <a:p>
            <a:pPr lvl="1">
              <a:spcBef>
                <a:spcPts val="2400"/>
              </a:spcBef>
            </a:pPr>
            <a:r>
              <a:rPr lang="en-US" dirty="0" smtClean="0">
                <a:latin typeface="Century Gothic" pitchFamily="34" charset="0"/>
              </a:rPr>
              <a:t>Improves </a:t>
            </a:r>
            <a:r>
              <a:rPr lang="en-US" dirty="0">
                <a:latin typeface="Century Gothic" pitchFamily="34" charset="0"/>
              </a:rPr>
              <a:t>the quality of our </a:t>
            </a:r>
            <a:r>
              <a:rPr lang="en-US" dirty="0" smtClean="0">
                <a:latin typeface="Century Gothic" pitchFamily="34" charset="0"/>
              </a:rPr>
              <a:t>lives</a:t>
            </a:r>
          </a:p>
          <a:p>
            <a:pPr lvl="1">
              <a:spcBef>
                <a:spcPts val="2400"/>
              </a:spcBef>
            </a:pPr>
            <a:r>
              <a:rPr lang="en-US" dirty="0" smtClean="0">
                <a:latin typeface="Century Gothic" pitchFamily="34" charset="0"/>
              </a:rPr>
              <a:t>Solves problems</a:t>
            </a:r>
          </a:p>
          <a:p>
            <a:pPr lvl="1">
              <a:spcBef>
                <a:spcPts val="2400"/>
              </a:spcBef>
            </a:pPr>
            <a:r>
              <a:rPr lang="en-US" dirty="0" smtClean="0">
                <a:latin typeface="Century Gothic" pitchFamily="34" charset="0"/>
              </a:rPr>
              <a:t>Leads </a:t>
            </a:r>
            <a:r>
              <a:rPr lang="en-US" dirty="0">
                <a:latin typeface="Century Gothic" pitchFamily="34" charset="0"/>
              </a:rPr>
              <a:t>to new </a:t>
            </a:r>
            <a:r>
              <a:rPr lang="en-US" dirty="0" smtClean="0">
                <a:latin typeface="Century Gothic" pitchFamily="34" charset="0"/>
              </a:rPr>
              <a:t>discoveries</a:t>
            </a:r>
          </a:p>
          <a:p>
            <a:pPr lvl="1">
              <a:spcBef>
                <a:spcPts val="2400"/>
              </a:spcBef>
            </a:pPr>
            <a:r>
              <a:rPr lang="en-US" dirty="0" smtClean="0">
                <a:latin typeface="Century Gothic" pitchFamily="34" charset="0"/>
              </a:rPr>
              <a:t>Leads </a:t>
            </a:r>
            <a:r>
              <a:rPr lang="en-US" dirty="0">
                <a:latin typeface="Century Gothic" pitchFamily="34" charset="0"/>
              </a:rPr>
              <a:t>to new </a:t>
            </a:r>
            <a:r>
              <a:rPr lang="en-US" dirty="0" smtClean="0">
                <a:latin typeface="Century Gothic" pitchFamily="34" charset="0"/>
              </a:rPr>
              <a:t>technologies</a:t>
            </a:r>
          </a:p>
          <a:p>
            <a:pPr lvl="1">
              <a:spcBef>
                <a:spcPts val="2400"/>
              </a:spcBef>
            </a:pPr>
            <a:r>
              <a:rPr lang="en-US" dirty="0" smtClean="0">
                <a:latin typeface="Century Gothic" pitchFamily="34" charset="0"/>
              </a:rPr>
              <a:t>Satisfies </a:t>
            </a:r>
            <a:r>
              <a:rPr lang="en-US" dirty="0">
                <a:latin typeface="Century Gothic" pitchFamily="34" charset="0"/>
              </a:rPr>
              <a:t>our </a:t>
            </a:r>
            <a:r>
              <a:rPr lang="en-US" dirty="0" smtClean="0">
                <a:latin typeface="Century Gothic" pitchFamily="34" charset="0"/>
              </a:rPr>
              <a:t>curiosity</a:t>
            </a:r>
          </a:p>
          <a:p>
            <a:pPr lvl="1">
              <a:spcBef>
                <a:spcPts val="2400"/>
              </a:spcBef>
            </a:pPr>
            <a:r>
              <a:rPr lang="en-US" dirty="0" smtClean="0">
                <a:latin typeface="Century Gothic" pitchFamily="34" charset="0"/>
              </a:rPr>
              <a:t>Leads </a:t>
            </a:r>
            <a:r>
              <a:rPr lang="en-US" dirty="0">
                <a:latin typeface="Century Gothic" pitchFamily="34" charset="0"/>
              </a:rPr>
              <a:t>to economic </a:t>
            </a:r>
            <a:r>
              <a:rPr lang="en-US" dirty="0" smtClean="0">
                <a:latin typeface="Century Gothic" pitchFamily="34" charset="0"/>
              </a:rPr>
              <a:t>development</a:t>
            </a:r>
          </a:p>
          <a:p>
            <a:pPr marL="0" indent="0">
              <a:buNone/>
            </a:pPr>
            <a:endParaRPr lang="en-US" dirty="0">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Tree>
    <p:extLst>
      <p:ext uri="{BB962C8B-B14F-4D97-AF65-F5344CB8AC3E}">
        <p14:creationId xmlns:p14="http://schemas.microsoft.com/office/powerpoint/2010/main" val="17556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727188" y="3155156"/>
            <a:ext cx="6310312" cy="457200"/>
          </a:xfrm>
        </p:spPr>
        <p:txBody>
          <a:bodyPr>
            <a:normAutofit/>
          </a:bodyPr>
          <a:lstStyle/>
          <a:p>
            <a:r>
              <a:rPr lang="en-US" sz="1400" dirty="0" smtClean="0">
                <a:solidFill>
                  <a:schemeClr val="accent6"/>
                </a:solidFill>
                <a:latin typeface="Century Gothic" pitchFamily="34" charset="0"/>
              </a:rPr>
              <a:t>Exploring Research Administration from Concept to Commercialization</a:t>
            </a:r>
            <a:endParaRPr lang="en-US" sz="1400" dirty="0">
              <a:solidFill>
                <a:schemeClr val="accent6"/>
              </a:solidFill>
              <a:latin typeface="Century Gothic" pitchFamily="34" charset="0"/>
            </a:endParaRPr>
          </a:p>
        </p:txBody>
      </p:sp>
      <p:pic>
        <p:nvPicPr>
          <p:cNvPr id="8" name="Picture 7" descr="Picture1.png"/>
          <p:cNvPicPr>
            <a:picLocks noChangeAspect="1"/>
          </p:cNvPicPr>
          <p:nvPr/>
        </p:nvPicPr>
        <p:blipFill rotWithShape="1">
          <a:blip r:embed="rId2" cstate="print">
            <a:duotone>
              <a:schemeClr val="accent1">
                <a:shade val="45000"/>
                <a:satMod val="135000"/>
              </a:schemeClr>
              <a:prstClr val="white"/>
            </a:duotone>
          </a:blip>
          <a:srcRect b="18931"/>
          <a:stretch/>
        </p:blipFill>
        <p:spPr>
          <a:xfrm rot="5400000">
            <a:off x="7000145" y="716005"/>
            <a:ext cx="2937878" cy="1173480"/>
          </a:xfrm>
          <a:prstGeom prst="rect">
            <a:avLst/>
          </a:prstGeom>
        </p:spPr>
      </p:pic>
      <p:sp>
        <p:nvSpPr>
          <p:cNvPr id="5" name="Title 2"/>
          <p:cNvSpPr txBox="1">
            <a:spLocks/>
          </p:cNvSpPr>
          <p:nvPr/>
        </p:nvSpPr>
        <p:spPr>
          <a:xfrm>
            <a:off x="0" y="3048000"/>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smtClean="0">
                <a:solidFill>
                  <a:schemeClr val="accent6"/>
                </a:solidFill>
                <a:effectLst>
                  <a:outerShdw blurRad="38100" dist="38100" dir="2700000" algn="tl">
                    <a:srgbClr val="000000">
                      <a:alpha val="43137"/>
                    </a:srgbClr>
                  </a:outerShdw>
                </a:effectLst>
                <a:latin typeface="Century Gothic" pitchFamily="34" charset="0"/>
              </a:rPr>
              <a:t>RELATIONSHIP BUILDING</a:t>
            </a:r>
          </a:p>
          <a:p>
            <a:pPr algn="ctr"/>
            <a:r>
              <a:rPr lang="en-US" sz="2000" b="1" dirty="0" smtClean="0">
                <a:solidFill>
                  <a:schemeClr val="accent6"/>
                </a:solidFill>
                <a:effectLst>
                  <a:outerShdw blurRad="38100" dist="38100" dir="2700000" algn="tl">
                    <a:srgbClr val="000000">
                      <a:alpha val="43137"/>
                    </a:srgbClr>
                  </a:outerShdw>
                </a:effectLst>
                <a:latin typeface="Century Gothic" pitchFamily="34" charset="0"/>
              </a:rPr>
              <a:t>UNDERSTANDING YOUR CLIENTS</a:t>
            </a:r>
            <a:endParaRPr lang="en-US" sz="20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0" y="3962400"/>
            <a:ext cx="7543800" cy="338554"/>
          </a:xfrm>
          <a:prstGeom prst="rect">
            <a:avLst/>
          </a:prstGeom>
          <a:noFill/>
        </p:spPr>
        <p:txBody>
          <a:bodyPr wrap="square" rtlCol="0">
            <a:spAutoFit/>
          </a:bodyPr>
          <a:lstStyle/>
          <a:p>
            <a:pPr algn="ctr"/>
            <a:r>
              <a:rPr lang="en-US" sz="1600" dirty="0" smtClean="0">
                <a:solidFill>
                  <a:schemeClr val="accent6"/>
                </a:solidFill>
                <a:latin typeface="Century Gothic" pitchFamily="34" charset="0"/>
              </a:rPr>
              <a:t>Dr. Debra Reinhart</a:t>
            </a:r>
            <a:endParaRPr lang="en-US" sz="1600" dirty="0">
              <a:solidFill>
                <a:schemeClr val="accent6"/>
              </a:solidFill>
              <a:latin typeface="Century Gothic" pitchFamily="34" charset="0"/>
            </a:endParaRPr>
          </a:p>
        </p:txBody>
      </p:sp>
      <p:pic>
        <p:nvPicPr>
          <p:cNvPr id="7" name="Picture 6"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077200" y="5638802"/>
            <a:ext cx="494675" cy="548640"/>
          </a:xfrm>
          <a:prstGeom prst="rect">
            <a:avLst/>
          </a:prstGeom>
          <a:noFill/>
          <a:ln w="9525">
            <a:noFill/>
            <a:miter lim="800000"/>
            <a:headEnd/>
            <a:tailEnd/>
          </a:ln>
        </p:spPr>
      </p:pic>
    </p:spTree>
    <p:extLst>
      <p:ext uri="{BB962C8B-B14F-4D97-AF65-F5344CB8AC3E}">
        <p14:creationId xmlns:p14="http://schemas.microsoft.com/office/powerpoint/2010/main" val="26195997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2162"/>
            <a:ext cx="7239000" cy="1143000"/>
          </a:xfrm>
        </p:spPr>
        <p:txBody>
          <a:bodyPr/>
          <a:lstStyle/>
          <a:p>
            <a:pPr fontAlgn="auto">
              <a:spcAft>
                <a:spcPts val="0"/>
              </a:spcAft>
              <a:defRPr/>
            </a:pPr>
            <a:r>
              <a:rPr lang="en-US" dirty="0" smtClean="0">
                <a:latin typeface="Century Gothic" pitchFamily="34" charset="0"/>
              </a:rPr>
              <a:t>Post docs</a:t>
            </a:r>
            <a:endParaRPr lang="en-US" dirty="0">
              <a:latin typeface="Century Gothic" pitchFamily="34" charset="0"/>
            </a:endParaRPr>
          </a:p>
        </p:txBody>
      </p:sp>
      <p:sp>
        <p:nvSpPr>
          <p:cNvPr id="14338" name="Content Placeholder 2"/>
          <p:cNvSpPr>
            <a:spLocks noGrp="1"/>
          </p:cNvSpPr>
          <p:nvPr>
            <p:ph idx="1"/>
          </p:nvPr>
        </p:nvSpPr>
        <p:spPr>
          <a:xfrm>
            <a:off x="457200" y="1858962"/>
            <a:ext cx="7239000" cy="4846638"/>
          </a:xfrm>
        </p:spPr>
        <p:txBody>
          <a:bodyPr>
            <a:normAutofit/>
          </a:bodyPr>
          <a:lstStyle/>
          <a:p>
            <a:r>
              <a:rPr lang="en-US" sz="2000" dirty="0" smtClean="0">
                <a:latin typeface="Century Gothic" pitchFamily="34" charset="0"/>
              </a:rPr>
              <a:t>Short training period</a:t>
            </a:r>
          </a:p>
          <a:p>
            <a:r>
              <a:rPr lang="en-US" sz="2000" dirty="0" smtClean="0">
                <a:latin typeface="Century Gothic" pitchFamily="34" charset="0"/>
              </a:rPr>
              <a:t>Generally right out of a dissertation</a:t>
            </a:r>
          </a:p>
          <a:p>
            <a:r>
              <a:rPr lang="en-US" sz="2000" dirty="0" smtClean="0">
                <a:latin typeface="Century Gothic" pitchFamily="34" charset="0"/>
              </a:rPr>
              <a:t>Rarely if ever get their own funding</a:t>
            </a:r>
          </a:p>
          <a:p>
            <a:r>
              <a:rPr lang="en-US" sz="2000" dirty="0" smtClean="0">
                <a:latin typeface="Century Gothic" pitchFamily="34" charset="0"/>
              </a:rPr>
              <a:t>2 -3 years and out</a:t>
            </a:r>
          </a:p>
          <a:p>
            <a:r>
              <a:rPr lang="en-US" sz="2000" dirty="0" smtClean="0">
                <a:latin typeface="Century Gothic" pitchFamily="34" charset="0"/>
              </a:rPr>
              <a:t>Laboratory slaves</a:t>
            </a:r>
          </a:p>
          <a:p>
            <a:r>
              <a:rPr lang="en-US" sz="2000" dirty="0" smtClean="0">
                <a:latin typeface="Century Gothic" pitchFamily="34" charset="0"/>
              </a:rPr>
              <a:t>Pay is marginal</a:t>
            </a:r>
          </a:p>
          <a:p>
            <a:r>
              <a:rPr lang="en-US" sz="2000" dirty="0" smtClean="0">
                <a:latin typeface="Century Gothic" pitchFamily="34" charset="0"/>
              </a:rPr>
              <a:t>Debt is great</a:t>
            </a:r>
          </a:p>
          <a:p>
            <a:r>
              <a:rPr lang="en-US" sz="2000" dirty="0" smtClean="0">
                <a:latin typeface="Century Gothic" pitchFamily="34" charset="0"/>
              </a:rPr>
              <a:t>Family?</a:t>
            </a:r>
          </a:p>
          <a:p>
            <a:r>
              <a:rPr lang="en-US" sz="2000" dirty="0" smtClean="0">
                <a:latin typeface="Century Gothic" pitchFamily="34" charset="0"/>
              </a:rPr>
              <a:t>Time in lab?</a:t>
            </a:r>
          </a:p>
        </p:txBody>
      </p:sp>
      <p:pic>
        <p:nvPicPr>
          <p:cNvPr id="14339" name="Picture 4" descr="http://upload.wikimedia.org/wikipedia/commons/d/d8/Faithful_igor_artlibre_jn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3124200"/>
            <a:ext cx="2971801" cy="28268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itle 2"/>
          <p:cNvSpPr txBox="1">
            <a:spLocks/>
          </p:cNvSpPr>
          <p:nvPr/>
        </p:nvSpPr>
        <p:spPr>
          <a:xfrm>
            <a:off x="457200" y="76200"/>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3200" b="1" dirty="0" smtClean="0">
                <a:solidFill>
                  <a:schemeClr val="accent6"/>
                </a:solidFill>
                <a:effectLst>
                  <a:outerShdw blurRad="38100" dist="38100" dir="2700000" algn="tl">
                    <a:srgbClr val="000000">
                      <a:alpha val="43137"/>
                    </a:srgbClr>
                  </a:outerShdw>
                </a:effectLst>
                <a:latin typeface="Century Gothic" pitchFamily="34" charset="0"/>
              </a:rPr>
              <a:t>RELATIONSHIP BUILDING</a:t>
            </a:r>
          </a:p>
          <a:p>
            <a:r>
              <a:rPr lang="en-US" sz="2000" b="1" dirty="0" smtClean="0">
                <a:solidFill>
                  <a:schemeClr val="accent6"/>
                </a:solidFill>
                <a:effectLst>
                  <a:outerShdw blurRad="38100" dist="38100" dir="2700000" algn="tl">
                    <a:srgbClr val="000000">
                      <a:alpha val="43137"/>
                    </a:srgbClr>
                  </a:outerShdw>
                </a:effectLst>
                <a:latin typeface="Century Gothic" pitchFamily="34" charset="0"/>
              </a:rPr>
              <a:t>UNDERSTANDING YOUR CLIENTS</a:t>
            </a:r>
            <a:endParaRPr lang="en-US" sz="2000"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6" name="Picture 5"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Tree>
    <p:extLst>
      <p:ext uri="{BB962C8B-B14F-4D97-AF65-F5344CB8AC3E}">
        <p14:creationId xmlns:p14="http://schemas.microsoft.com/office/powerpoint/2010/main" val="15496046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5048"/>
            <a:ext cx="7239000" cy="1143000"/>
          </a:xfrm>
        </p:spPr>
        <p:txBody>
          <a:bodyPr/>
          <a:lstStyle/>
          <a:p>
            <a:pPr fontAlgn="auto">
              <a:spcAft>
                <a:spcPts val="0"/>
              </a:spcAft>
              <a:defRPr/>
            </a:pPr>
            <a:r>
              <a:rPr lang="en-US" dirty="0" smtClean="0">
                <a:latin typeface="Century Gothic" pitchFamily="34" charset="0"/>
              </a:rPr>
              <a:t>Tenure tracks</a:t>
            </a:r>
            <a:endParaRPr lang="en-US" dirty="0">
              <a:latin typeface="Century Gothic" pitchFamily="34" charset="0"/>
            </a:endParaRPr>
          </a:p>
        </p:txBody>
      </p:sp>
      <p:sp>
        <p:nvSpPr>
          <p:cNvPr id="15362" name="Content Placeholder 2"/>
          <p:cNvSpPr>
            <a:spLocks noGrp="1"/>
          </p:cNvSpPr>
          <p:nvPr>
            <p:ph idx="1"/>
          </p:nvPr>
        </p:nvSpPr>
        <p:spPr>
          <a:xfrm>
            <a:off x="457200" y="1831848"/>
            <a:ext cx="7467600" cy="4873752"/>
          </a:xfrm>
        </p:spPr>
        <p:txBody>
          <a:bodyPr>
            <a:normAutofit/>
          </a:bodyPr>
          <a:lstStyle/>
          <a:p>
            <a:r>
              <a:rPr lang="en-US" sz="2000" dirty="0" smtClean="0">
                <a:latin typeface="Century Gothic" pitchFamily="34" charset="0"/>
              </a:rPr>
              <a:t>6 years to become an asset</a:t>
            </a:r>
          </a:p>
          <a:p>
            <a:r>
              <a:rPr lang="en-US" sz="2000" dirty="0" smtClean="0">
                <a:latin typeface="Century Gothic" pitchFamily="34" charset="0"/>
              </a:rPr>
              <a:t>Many are called; few are chosen</a:t>
            </a:r>
          </a:p>
          <a:p>
            <a:r>
              <a:rPr lang="en-US" sz="2000" dirty="0" smtClean="0">
                <a:latin typeface="Century Gothic" pitchFamily="34" charset="0"/>
              </a:rPr>
              <a:t>Tenure protects freedom of expression</a:t>
            </a:r>
          </a:p>
          <a:p>
            <a:r>
              <a:rPr lang="en-US" sz="2000" dirty="0" smtClean="0">
                <a:latin typeface="Century Gothic" pitchFamily="34" charset="0"/>
              </a:rPr>
              <a:t>Job security</a:t>
            </a:r>
          </a:p>
          <a:p>
            <a:r>
              <a:rPr lang="en-US" sz="2000" dirty="0" smtClean="0">
                <a:latin typeface="Century Gothic" pitchFamily="34" charset="0"/>
              </a:rPr>
              <a:t>May be offered at time of hire</a:t>
            </a:r>
          </a:p>
          <a:p>
            <a:r>
              <a:rPr lang="en-US" sz="2000" dirty="0" smtClean="0">
                <a:latin typeface="Century Gothic" pitchFamily="34" charset="0"/>
              </a:rPr>
              <a:t>A permanent home</a:t>
            </a:r>
          </a:p>
          <a:p>
            <a:r>
              <a:rPr lang="en-US" sz="2000" dirty="0" smtClean="0">
                <a:latin typeface="Century Gothic" pitchFamily="34" charset="0"/>
              </a:rPr>
              <a:t>Commitment</a:t>
            </a:r>
          </a:p>
          <a:p>
            <a:r>
              <a:rPr lang="en-US" sz="2000" dirty="0" smtClean="0">
                <a:latin typeface="Century Gothic" pitchFamily="34" charset="0"/>
              </a:rPr>
              <a:t>Focus</a:t>
            </a:r>
          </a:p>
          <a:p>
            <a:r>
              <a:rPr lang="en-US" sz="2000" dirty="0" smtClean="0">
                <a:latin typeface="Century Gothic" pitchFamily="34" charset="0"/>
              </a:rPr>
              <a:t>Productivity</a:t>
            </a:r>
          </a:p>
          <a:p>
            <a:r>
              <a:rPr lang="en-US" sz="2000" dirty="0" smtClean="0">
                <a:latin typeface="Century Gothic" pitchFamily="34" charset="0"/>
              </a:rPr>
              <a:t>Longevity</a:t>
            </a:r>
          </a:p>
          <a:p>
            <a:pPr>
              <a:buFont typeface="Wingdings 2" pitchFamily="18" charset="2"/>
              <a:buNone/>
            </a:pPr>
            <a:endParaRPr lang="en-US" sz="2000" dirty="0" smtClean="0">
              <a:latin typeface="Century Gothic" pitchFamily="34" charset="0"/>
            </a:endParaRPr>
          </a:p>
        </p:txBody>
      </p:sp>
      <p:pic>
        <p:nvPicPr>
          <p:cNvPr id="15363" name="Picture 2" descr="http://ucdavismagazine.ucdavis.edu/issues/fall08/graphics/OldFacul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474720"/>
            <a:ext cx="3325437"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itle 2"/>
          <p:cNvSpPr txBox="1">
            <a:spLocks/>
          </p:cNvSpPr>
          <p:nvPr/>
        </p:nvSpPr>
        <p:spPr>
          <a:xfrm>
            <a:off x="457200" y="76200"/>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3200" b="1" dirty="0" smtClean="0">
                <a:solidFill>
                  <a:schemeClr val="accent6"/>
                </a:solidFill>
                <a:effectLst>
                  <a:outerShdw blurRad="38100" dist="38100" dir="2700000" algn="tl">
                    <a:srgbClr val="000000">
                      <a:alpha val="43137"/>
                    </a:srgbClr>
                  </a:outerShdw>
                </a:effectLst>
                <a:latin typeface="Century Gothic" pitchFamily="34" charset="0"/>
              </a:rPr>
              <a:t>RELATIONSHIP BUILDING</a:t>
            </a:r>
          </a:p>
          <a:p>
            <a:r>
              <a:rPr lang="en-US" sz="2000" b="1" dirty="0" smtClean="0">
                <a:solidFill>
                  <a:schemeClr val="accent6"/>
                </a:solidFill>
                <a:effectLst>
                  <a:outerShdw blurRad="38100" dist="38100" dir="2700000" algn="tl">
                    <a:srgbClr val="000000">
                      <a:alpha val="43137"/>
                    </a:srgbClr>
                  </a:outerShdw>
                </a:effectLst>
                <a:latin typeface="Century Gothic" pitchFamily="34" charset="0"/>
              </a:rPr>
              <a:t>UNDERSTANDING YOUR CLIENTS</a:t>
            </a:r>
            <a:endParaRPr lang="en-US" sz="2000"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6" name="Picture 5"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Tree>
    <p:extLst>
      <p:ext uri="{BB962C8B-B14F-4D97-AF65-F5344CB8AC3E}">
        <p14:creationId xmlns:p14="http://schemas.microsoft.com/office/powerpoint/2010/main" val="20657455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888"/>
            <a:ext cx="7239000" cy="1143000"/>
          </a:xfrm>
        </p:spPr>
        <p:txBody>
          <a:bodyPr/>
          <a:lstStyle/>
          <a:p>
            <a:pPr fontAlgn="auto">
              <a:spcAft>
                <a:spcPts val="0"/>
              </a:spcAft>
              <a:defRPr/>
            </a:pPr>
            <a:r>
              <a:rPr lang="en-US" dirty="0" smtClean="0">
                <a:latin typeface="Century Gothic" pitchFamily="34" charset="0"/>
              </a:rPr>
              <a:t>Assistant professors</a:t>
            </a:r>
            <a:endParaRPr lang="en-US" dirty="0">
              <a:latin typeface="Century Gothic" pitchFamily="34" charset="0"/>
            </a:endParaRPr>
          </a:p>
        </p:txBody>
      </p:sp>
      <p:sp>
        <p:nvSpPr>
          <p:cNvPr id="3" name="Content Placeholder 2"/>
          <p:cNvSpPr>
            <a:spLocks noGrp="1"/>
          </p:cNvSpPr>
          <p:nvPr>
            <p:ph idx="1"/>
          </p:nvPr>
        </p:nvSpPr>
        <p:spPr>
          <a:xfrm>
            <a:off x="457200" y="1908048"/>
            <a:ext cx="7467600" cy="4873752"/>
          </a:xfrm>
        </p:spPr>
        <p:txBody>
          <a:bodyPr>
            <a:normAutofit/>
          </a:bodyPr>
          <a:lstStyle/>
          <a:p>
            <a:pPr marL="274320" indent="-274320" fontAlgn="auto">
              <a:spcAft>
                <a:spcPts val="0"/>
              </a:spcAft>
              <a:buFont typeface="Wingdings 2"/>
              <a:buChar char=""/>
              <a:defRPr/>
            </a:pPr>
            <a:r>
              <a:rPr lang="en-US" sz="2000" dirty="0" smtClean="0">
                <a:latin typeface="Century Gothic" pitchFamily="34" charset="0"/>
              </a:rPr>
              <a:t>Just finished a post doc</a:t>
            </a:r>
          </a:p>
          <a:p>
            <a:pPr marL="274320" indent="-274320" fontAlgn="auto">
              <a:spcAft>
                <a:spcPts val="0"/>
              </a:spcAft>
              <a:buFont typeface="Wingdings 2"/>
              <a:buChar char=""/>
              <a:defRPr/>
            </a:pPr>
            <a:r>
              <a:rPr lang="en-US" sz="2000" dirty="0" smtClean="0">
                <a:latin typeface="Century Gothic" pitchFamily="34" charset="0"/>
              </a:rPr>
              <a:t>Have little or no funding</a:t>
            </a:r>
          </a:p>
          <a:p>
            <a:pPr marL="274320" indent="-274320" fontAlgn="auto">
              <a:spcAft>
                <a:spcPts val="0"/>
              </a:spcAft>
              <a:buFont typeface="Wingdings 2"/>
              <a:buChar char=""/>
              <a:defRPr/>
            </a:pPr>
            <a:r>
              <a:rPr lang="en-US" sz="2000" dirty="0" smtClean="0">
                <a:latin typeface="Century Gothic" pitchFamily="34" charset="0"/>
              </a:rPr>
              <a:t>Have no real experience</a:t>
            </a:r>
          </a:p>
          <a:p>
            <a:pPr marL="274320" indent="-274320" fontAlgn="auto">
              <a:spcAft>
                <a:spcPts val="0"/>
              </a:spcAft>
              <a:buFont typeface="Wingdings 2"/>
              <a:buChar char=""/>
              <a:defRPr/>
            </a:pPr>
            <a:r>
              <a:rPr lang="en-US" sz="2000" dirty="0" smtClean="0">
                <a:latin typeface="Century Gothic" pitchFamily="34" charset="0"/>
              </a:rPr>
              <a:t>May be what you want</a:t>
            </a:r>
          </a:p>
          <a:p>
            <a:pPr marL="274320" indent="-274320" fontAlgn="auto">
              <a:spcAft>
                <a:spcPts val="0"/>
              </a:spcAft>
              <a:buFont typeface="Wingdings 2"/>
              <a:buChar char=""/>
              <a:defRPr/>
            </a:pPr>
            <a:r>
              <a:rPr lang="en-US" sz="2000" dirty="0" smtClean="0">
                <a:latin typeface="Century Gothic" pitchFamily="34" charset="0"/>
              </a:rPr>
              <a:t>Maybe not</a:t>
            </a:r>
          </a:p>
          <a:p>
            <a:pPr marL="274320" indent="-274320" fontAlgn="auto">
              <a:spcAft>
                <a:spcPts val="0"/>
              </a:spcAft>
              <a:buFont typeface="Wingdings 2"/>
              <a:buChar char=""/>
              <a:defRPr/>
            </a:pPr>
            <a:r>
              <a:rPr lang="en-US" sz="2000" dirty="0" smtClean="0">
                <a:latin typeface="Century Gothic" pitchFamily="34" charset="0"/>
              </a:rPr>
              <a:t>Are always nervous about tenure</a:t>
            </a:r>
          </a:p>
          <a:p>
            <a:pPr marL="274320" indent="-274320" fontAlgn="auto">
              <a:spcAft>
                <a:spcPts val="0"/>
              </a:spcAft>
              <a:buFont typeface="Wingdings 2"/>
              <a:buChar char=""/>
              <a:defRPr/>
            </a:pPr>
            <a:r>
              <a:rPr lang="en-US" sz="2000" dirty="0" smtClean="0">
                <a:latin typeface="Century Gothic" pitchFamily="34" charset="0"/>
              </a:rPr>
              <a:t>Should not, but may have a higher teaching load</a:t>
            </a:r>
          </a:p>
          <a:p>
            <a:pPr marL="274320" indent="-274320" fontAlgn="auto">
              <a:spcAft>
                <a:spcPts val="0"/>
              </a:spcAft>
              <a:buFont typeface="Wingdings 2"/>
              <a:buChar char=""/>
              <a:defRPr/>
            </a:pPr>
            <a:r>
              <a:rPr lang="en-US" sz="2000" dirty="0" smtClean="0">
                <a:latin typeface="Century Gothic" pitchFamily="34" charset="0"/>
              </a:rPr>
              <a:t>Not all will get tenure</a:t>
            </a:r>
          </a:p>
          <a:p>
            <a:pPr marL="274320" indent="-274320" fontAlgn="auto">
              <a:spcAft>
                <a:spcPts val="0"/>
              </a:spcAft>
              <a:buFont typeface="Wingdings 2"/>
              <a:buChar char=""/>
              <a:defRPr/>
            </a:pPr>
            <a:r>
              <a:rPr lang="en-US" sz="2000" dirty="0" smtClean="0">
                <a:latin typeface="Century Gothic" pitchFamily="34" charset="0"/>
              </a:rPr>
              <a:t>Still looking for internal support system</a:t>
            </a:r>
          </a:p>
          <a:p>
            <a:pPr marL="274320" indent="-274320" fontAlgn="auto">
              <a:spcAft>
                <a:spcPts val="0"/>
              </a:spcAft>
              <a:buFont typeface="Wingdings 2"/>
              <a:buChar char=""/>
              <a:defRPr/>
            </a:pPr>
            <a:r>
              <a:rPr lang="en-US" sz="2000" dirty="0" smtClean="0">
                <a:latin typeface="Century Gothic" pitchFamily="34" charset="0"/>
              </a:rPr>
              <a:t>May have never written a grant</a:t>
            </a:r>
            <a:endParaRPr lang="en-US" sz="2000" dirty="0">
              <a:latin typeface="Century Gothic" pitchFamily="34" charset="0"/>
            </a:endParaRPr>
          </a:p>
        </p:txBody>
      </p:sp>
      <p:pic>
        <p:nvPicPr>
          <p:cNvPr id="16387" name="Picture 4" descr="http://publications.mcgill.ca/headway/files/2009/09/09-bab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23925"/>
            <a:ext cx="27051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2"/>
          <p:cNvSpPr txBox="1">
            <a:spLocks/>
          </p:cNvSpPr>
          <p:nvPr/>
        </p:nvSpPr>
        <p:spPr>
          <a:xfrm>
            <a:off x="457200" y="76200"/>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3200" b="1" dirty="0" smtClean="0">
                <a:solidFill>
                  <a:schemeClr val="accent6"/>
                </a:solidFill>
                <a:effectLst>
                  <a:outerShdw blurRad="38100" dist="38100" dir="2700000" algn="tl">
                    <a:srgbClr val="000000">
                      <a:alpha val="43137"/>
                    </a:srgbClr>
                  </a:outerShdw>
                </a:effectLst>
                <a:latin typeface="Century Gothic" pitchFamily="34" charset="0"/>
              </a:rPr>
              <a:t>RELATIONSHIP BUILDING</a:t>
            </a:r>
          </a:p>
          <a:p>
            <a:r>
              <a:rPr lang="en-US" sz="2000" b="1" dirty="0" smtClean="0">
                <a:solidFill>
                  <a:schemeClr val="accent6"/>
                </a:solidFill>
                <a:effectLst>
                  <a:outerShdw blurRad="38100" dist="38100" dir="2700000" algn="tl">
                    <a:srgbClr val="000000">
                      <a:alpha val="43137"/>
                    </a:srgbClr>
                  </a:outerShdw>
                </a:effectLst>
                <a:latin typeface="Century Gothic" pitchFamily="34" charset="0"/>
              </a:rPr>
              <a:t>UNDERSTANDING YOUR CLIENTS</a:t>
            </a:r>
            <a:endParaRPr lang="en-US" sz="2000"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6" name="Picture 5"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Tree>
    <p:extLst>
      <p:ext uri="{BB962C8B-B14F-4D97-AF65-F5344CB8AC3E}">
        <p14:creationId xmlns:p14="http://schemas.microsoft.com/office/powerpoint/2010/main" val="11433869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888"/>
            <a:ext cx="7239000" cy="1143000"/>
          </a:xfrm>
        </p:spPr>
        <p:txBody>
          <a:bodyPr/>
          <a:lstStyle/>
          <a:p>
            <a:pPr fontAlgn="auto">
              <a:spcAft>
                <a:spcPts val="0"/>
              </a:spcAft>
              <a:defRPr/>
            </a:pPr>
            <a:r>
              <a:rPr lang="en-US" dirty="0" smtClean="0">
                <a:latin typeface="Century Gothic" pitchFamily="34" charset="0"/>
              </a:rPr>
              <a:t>Associate professors</a:t>
            </a:r>
            <a:endParaRPr lang="en-US" dirty="0">
              <a:latin typeface="Century Gothic" pitchFamily="34" charset="0"/>
            </a:endParaRPr>
          </a:p>
        </p:txBody>
      </p:sp>
      <p:sp>
        <p:nvSpPr>
          <p:cNvPr id="17410" name="Content Placeholder 2"/>
          <p:cNvSpPr>
            <a:spLocks noGrp="1"/>
          </p:cNvSpPr>
          <p:nvPr>
            <p:ph idx="1"/>
          </p:nvPr>
        </p:nvSpPr>
        <p:spPr>
          <a:xfrm>
            <a:off x="457200" y="1908048"/>
            <a:ext cx="7467600" cy="4873752"/>
          </a:xfrm>
        </p:spPr>
        <p:txBody>
          <a:bodyPr>
            <a:normAutofit/>
          </a:bodyPr>
          <a:lstStyle/>
          <a:p>
            <a:r>
              <a:rPr lang="en-US" sz="2000" dirty="0" smtClean="0">
                <a:latin typeface="Century Gothic" pitchFamily="34" charset="0"/>
              </a:rPr>
              <a:t>Tenured (generally)</a:t>
            </a:r>
          </a:p>
          <a:p>
            <a:r>
              <a:rPr lang="en-US" sz="2000" dirty="0" smtClean="0">
                <a:latin typeface="Century Gothic" pitchFamily="34" charset="0"/>
              </a:rPr>
              <a:t>Have publications and some funding</a:t>
            </a:r>
          </a:p>
          <a:p>
            <a:r>
              <a:rPr lang="en-US" sz="2000" dirty="0" smtClean="0">
                <a:latin typeface="Century Gothic" pitchFamily="34" charset="0"/>
              </a:rPr>
              <a:t>Successful if still here</a:t>
            </a:r>
          </a:p>
          <a:p>
            <a:r>
              <a:rPr lang="en-US" sz="2000" dirty="0" smtClean="0">
                <a:latin typeface="Century Gothic" pitchFamily="34" charset="0"/>
              </a:rPr>
              <a:t>Fit into department</a:t>
            </a:r>
          </a:p>
          <a:p>
            <a:r>
              <a:rPr lang="en-US" sz="2000" dirty="0" smtClean="0">
                <a:latin typeface="Century Gothic" pitchFamily="34" charset="0"/>
              </a:rPr>
              <a:t>Growing lab</a:t>
            </a:r>
          </a:p>
          <a:p>
            <a:r>
              <a:rPr lang="en-US" sz="2000" dirty="0" smtClean="0">
                <a:latin typeface="Century Gothic" pitchFamily="34" charset="0"/>
              </a:rPr>
              <a:t>Increased funding pressure</a:t>
            </a:r>
          </a:p>
          <a:p>
            <a:r>
              <a:rPr lang="en-US" sz="2000" dirty="0" smtClean="0">
                <a:latin typeface="Century Gothic" pitchFamily="34" charset="0"/>
              </a:rPr>
              <a:t>Increased publication pressure</a:t>
            </a:r>
          </a:p>
          <a:p>
            <a:endParaRPr lang="en-US" sz="2000" dirty="0" smtClean="0">
              <a:latin typeface="Century Gothic" pitchFamily="34" charset="0"/>
            </a:endParaRPr>
          </a:p>
        </p:txBody>
      </p:sp>
      <p:pic>
        <p:nvPicPr>
          <p:cNvPr id="17411" name="Picture 2" descr="http://dallasisdblog.dallasnews.com/Contents_Under_Pressure.ash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895600"/>
            <a:ext cx="2819400" cy="3124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itle 2"/>
          <p:cNvSpPr txBox="1">
            <a:spLocks/>
          </p:cNvSpPr>
          <p:nvPr/>
        </p:nvSpPr>
        <p:spPr>
          <a:xfrm>
            <a:off x="457200" y="76200"/>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3200" b="1" dirty="0" smtClean="0">
                <a:solidFill>
                  <a:schemeClr val="accent6"/>
                </a:solidFill>
                <a:effectLst>
                  <a:outerShdw blurRad="38100" dist="38100" dir="2700000" algn="tl">
                    <a:srgbClr val="000000">
                      <a:alpha val="43137"/>
                    </a:srgbClr>
                  </a:outerShdw>
                </a:effectLst>
                <a:latin typeface="Century Gothic" pitchFamily="34" charset="0"/>
              </a:rPr>
              <a:t>RELATIONSHIP BUILDING</a:t>
            </a:r>
          </a:p>
          <a:p>
            <a:r>
              <a:rPr lang="en-US" sz="2000" b="1" dirty="0" smtClean="0">
                <a:solidFill>
                  <a:schemeClr val="accent6"/>
                </a:solidFill>
                <a:effectLst>
                  <a:outerShdw blurRad="38100" dist="38100" dir="2700000" algn="tl">
                    <a:srgbClr val="000000">
                      <a:alpha val="43137"/>
                    </a:srgbClr>
                  </a:outerShdw>
                </a:effectLst>
                <a:latin typeface="Century Gothic" pitchFamily="34" charset="0"/>
              </a:rPr>
              <a:t>UNDERSTANDING YOUR CLIENTS</a:t>
            </a:r>
            <a:endParaRPr lang="en-US" sz="2000"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6" name="Picture 5"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Tree>
    <p:extLst>
      <p:ext uri="{BB962C8B-B14F-4D97-AF65-F5344CB8AC3E}">
        <p14:creationId xmlns:p14="http://schemas.microsoft.com/office/powerpoint/2010/main" val="4689071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 descr="http://www.casperfoxhealth.com/graphics/prof_c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71600"/>
            <a:ext cx="3657600" cy="18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20040"/>
            <a:ext cx="7239000" cy="1143000"/>
          </a:xfrm>
        </p:spPr>
        <p:txBody>
          <a:bodyPr>
            <a:normAutofit/>
          </a:bodyPr>
          <a:lstStyle/>
          <a:p>
            <a:pPr fontAlgn="auto">
              <a:spcAft>
                <a:spcPts val="0"/>
              </a:spcAft>
              <a:defRPr/>
            </a:pPr>
            <a:r>
              <a:rPr lang="en-US" dirty="0" smtClean="0">
                <a:latin typeface="Century Gothic" pitchFamily="34" charset="0"/>
              </a:rPr>
              <a:t>Professors/ Chaired professors</a:t>
            </a:r>
            <a:endParaRPr lang="en-US" dirty="0">
              <a:latin typeface="Century Gothic" pitchFamily="34" charset="0"/>
            </a:endParaRPr>
          </a:p>
        </p:txBody>
      </p:sp>
      <p:sp>
        <p:nvSpPr>
          <p:cNvPr id="18434" name="Content Placeholder 2"/>
          <p:cNvSpPr>
            <a:spLocks noGrp="1"/>
          </p:cNvSpPr>
          <p:nvPr>
            <p:ph idx="1"/>
          </p:nvPr>
        </p:nvSpPr>
        <p:spPr/>
        <p:txBody>
          <a:bodyPr>
            <a:normAutofit/>
          </a:bodyPr>
          <a:lstStyle/>
          <a:p>
            <a:r>
              <a:rPr lang="en-US" sz="2000" dirty="0" smtClean="0">
                <a:latin typeface="Century Gothic" pitchFamily="34" charset="0"/>
              </a:rPr>
              <a:t>Established</a:t>
            </a:r>
          </a:p>
          <a:p>
            <a:r>
              <a:rPr lang="en-US" sz="2000" dirty="0" smtClean="0">
                <a:latin typeface="Century Gothic" pitchFamily="34" charset="0"/>
              </a:rPr>
              <a:t>Pushing</a:t>
            </a:r>
          </a:p>
          <a:p>
            <a:r>
              <a:rPr lang="en-US" sz="2000" dirty="0" smtClean="0">
                <a:latin typeface="Century Gothic" pitchFamily="34" charset="0"/>
              </a:rPr>
              <a:t>Contribute to reputations</a:t>
            </a:r>
          </a:p>
          <a:p>
            <a:r>
              <a:rPr lang="en-US" sz="2000" dirty="0" smtClean="0">
                <a:latin typeface="Century Gothic" pitchFamily="34" charset="0"/>
              </a:rPr>
              <a:t>Still concerned about publications</a:t>
            </a:r>
          </a:p>
          <a:p>
            <a:r>
              <a:rPr lang="en-US" sz="2000" dirty="0" smtClean="0">
                <a:latin typeface="Century Gothic" pitchFamily="34" charset="0"/>
              </a:rPr>
              <a:t>Still concerned about continued funding</a:t>
            </a:r>
          </a:p>
          <a:p>
            <a:r>
              <a:rPr lang="en-US" sz="2000" dirty="0" smtClean="0">
                <a:latin typeface="Century Gothic" pitchFamily="34" charset="0"/>
              </a:rPr>
              <a:t>Funding</a:t>
            </a:r>
          </a:p>
          <a:p>
            <a:r>
              <a:rPr lang="en-US" sz="2000" dirty="0" smtClean="0">
                <a:latin typeface="Century Gothic" pitchFamily="34" charset="0"/>
              </a:rPr>
              <a:t>More funding</a:t>
            </a:r>
          </a:p>
          <a:p>
            <a:r>
              <a:rPr lang="en-US" sz="2000" dirty="0" smtClean="0">
                <a:latin typeface="Century Gothic" pitchFamily="34" charset="0"/>
              </a:rPr>
              <a:t>Changing rules</a:t>
            </a:r>
          </a:p>
          <a:p>
            <a:r>
              <a:rPr lang="en-US" sz="2000" dirty="0" smtClean="0">
                <a:latin typeface="Century Gothic" pitchFamily="34" charset="0"/>
              </a:rPr>
              <a:t>Changing science and technology</a:t>
            </a:r>
          </a:p>
          <a:p>
            <a:r>
              <a:rPr lang="en-US" sz="2000" dirty="0" smtClean="0">
                <a:latin typeface="Century Gothic" pitchFamily="34" charset="0"/>
              </a:rPr>
              <a:t>Still competitive</a:t>
            </a:r>
          </a:p>
          <a:p>
            <a:endParaRPr lang="en-US" sz="2000" dirty="0" smtClean="0">
              <a:latin typeface="Century Gothic" pitchFamily="34" charset="0"/>
            </a:endParaRPr>
          </a:p>
        </p:txBody>
      </p:sp>
      <p:sp>
        <p:nvSpPr>
          <p:cNvPr id="5" name="Title 2"/>
          <p:cNvSpPr txBox="1">
            <a:spLocks/>
          </p:cNvSpPr>
          <p:nvPr/>
        </p:nvSpPr>
        <p:spPr>
          <a:xfrm>
            <a:off x="457200" y="76200"/>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3200" b="1" dirty="0" smtClean="0">
                <a:solidFill>
                  <a:schemeClr val="accent6"/>
                </a:solidFill>
                <a:effectLst>
                  <a:outerShdw blurRad="38100" dist="38100" dir="2700000" algn="tl">
                    <a:srgbClr val="000000">
                      <a:alpha val="43137"/>
                    </a:srgbClr>
                  </a:outerShdw>
                </a:effectLst>
                <a:latin typeface="Century Gothic" pitchFamily="34" charset="0"/>
              </a:rPr>
              <a:t>RELATIONSHIP BUILDING</a:t>
            </a:r>
          </a:p>
          <a:p>
            <a:r>
              <a:rPr lang="en-US" sz="2000" b="1" dirty="0" smtClean="0">
                <a:solidFill>
                  <a:schemeClr val="accent6"/>
                </a:solidFill>
                <a:effectLst>
                  <a:outerShdw blurRad="38100" dist="38100" dir="2700000" algn="tl">
                    <a:srgbClr val="000000">
                      <a:alpha val="43137"/>
                    </a:srgbClr>
                  </a:outerShdw>
                </a:effectLst>
                <a:latin typeface="Century Gothic" pitchFamily="34" charset="0"/>
              </a:rPr>
              <a:t>UNDERSTANDING YOUR CLIENTS</a:t>
            </a:r>
            <a:endParaRPr lang="en-US" sz="2000"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6" name="Picture 5"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Tree>
    <p:extLst>
      <p:ext uri="{BB962C8B-B14F-4D97-AF65-F5344CB8AC3E}">
        <p14:creationId xmlns:p14="http://schemas.microsoft.com/office/powerpoint/2010/main" val="4896366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143000"/>
          </a:xfrm>
        </p:spPr>
        <p:txBody>
          <a:bodyPr/>
          <a:lstStyle/>
          <a:p>
            <a:pPr fontAlgn="auto">
              <a:spcAft>
                <a:spcPts val="0"/>
              </a:spcAft>
              <a:defRPr/>
            </a:pPr>
            <a:r>
              <a:rPr lang="en-US" dirty="0" smtClean="0">
                <a:latin typeface="Century Gothic" pitchFamily="34" charset="0"/>
              </a:rPr>
              <a:t>What Drives faculty?</a:t>
            </a:r>
            <a:endParaRPr lang="en-US" dirty="0">
              <a:latin typeface="Century Gothic" pitchFamily="34" charset="0"/>
            </a:endParaRPr>
          </a:p>
        </p:txBody>
      </p:sp>
      <p:sp>
        <p:nvSpPr>
          <p:cNvPr id="3" name="Content Placeholder 2"/>
          <p:cNvSpPr>
            <a:spLocks noGrp="1"/>
          </p:cNvSpPr>
          <p:nvPr>
            <p:ph idx="1"/>
          </p:nvPr>
        </p:nvSpPr>
        <p:spPr/>
        <p:txBody>
          <a:bodyPr>
            <a:normAutofit/>
          </a:bodyPr>
          <a:lstStyle/>
          <a:p>
            <a:pPr marL="274320" indent="-274320" fontAlgn="auto">
              <a:spcAft>
                <a:spcPts val="0"/>
              </a:spcAft>
              <a:buFont typeface="Wingdings 2"/>
              <a:buChar char=""/>
              <a:defRPr/>
            </a:pPr>
            <a:r>
              <a:rPr lang="en-US" sz="2000" dirty="0" smtClean="0">
                <a:latin typeface="Century Gothic" pitchFamily="34" charset="0"/>
              </a:rPr>
              <a:t>High (and increasing) expectations</a:t>
            </a:r>
          </a:p>
          <a:p>
            <a:pPr marL="274320" indent="-274320" fontAlgn="auto">
              <a:spcAft>
                <a:spcPts val="0"/>
              </a:spcAft>
              <a:buFont typeface="Wingdings 2"/>
              <a:buChar char=""/>
              <a:defRPr/>
            </a:pPr>
            <a:r>
              <a:rPr lang="en-US" sz="2000" dirty="0" smtClean="0">
                <a:latin typeface="Century Gothic" pitchFamily="34" charset="0"/>
              </a:rPr>
              <a:t>Great science, technology, knowledge, art….</a:t>
            </a:r>
          </a:p>
          <a:p>
            <a:pPr marL="274320" indent="-274320" fontAlgn="auto">
              <a:spcAft>
                <a:spcPts val="0"/>
              </a:spcAft>
              <a:buFont typeface="Wingdings 2"/>
              <a:buChar char=""/>
              <a:defRPr/>
            </a:pPr>
            <a:r>
              <a:rPr lang="en-US" sz="2000" dirty="0" smtClean="0">
                <a:latin typeface="Century Gothic" pitchFamily="34" charset="0"/>
              </a:rPr>
              <a:t>Great teaching</a:t>
            </a:r>
          </a:p>
          <a:p>
            <a:pPr marL="274320" indent="-274320" fontAlgn="auto">
              <a:spcAft>
                <a:spcPts val="0"/>
              </a:spcAft>
              <a:buFont typeface="Wingdings 2"/>
              <a:buChar char=""/>
              <a:defRPr/>
            </a:pPr>
            <a:r>
              <a:rPr lang="en-US" sz="2000" dirty="0" smtClean="0">
                <a:latin typeface="Century Gothic" pitchFamily="34" charset="0"/>
              </a:rPr>
              <a:t>Expected to get funding</a:t>
            </a:r>
          </a:p>
          <a:p>
            <a:pPr marL="274320" indent="-274320" fontAlgn="auto">
              <a:spcAft>
                <a:spcPts val="0"/>
              </a:spcAft>
              <a:buFont typeface="Wingdings 2"/>
              <a:buChar char=""/>
              <a:defRPr/>
            </a:pPr>
            <a:r>
              <a:rPr lang="en-US" sz="2000" dirty="0" smtClean="0">
                <a:latin typeface="Century Gothic" pitchFamily="34" charset="0"/>
              </a:rPr>
              <a:t>Pay own salary</a:t>
            </a:r>
          </a:p>
          <a:p>
            <a:pPr marL="274320" indent="-274320" fontAlgn="auto">
              <a:spcAft>
                <a:spcPts val="0"/>
              </a:spcAft>
              <a:buFont typeface="Wingdings 2"/>
              <a:buChar char=""/>
              <a:defRPr/>
            </a:pPr>
            <a:r>
              <a:rPr lang="en-US" sz="2000" dirty="0" smtClean="0">
                <a:latin typeface="Century Gothic" pitchFamily="34" charset="0"/>
              </a:rPr>
              <a:t>Support lab staff</a:t>
            </a:r>
          </a:p>
          <a:p>
            <a:pPr marL="274320" indent="-274320" fontAlgn="auto">
              <a:spcAft>
                <a:spcPts val="0"/>
              </a:spcAft>
              <a:buFont typeface="Wingdings 2"/>
              <a:buChar char=""/>
              <a:defRPr/>
            </a:pPr>
            <a:r>
              <a:rPr lang="en-US" sz="2000" dirty="0" smtClean="0">
                <a:latin typeface="Century Gothic" pitchFamily="34" charset="0"/>
              </a:rPr>
              <a:t>Publish</a:t>
            </a:r>
          </a:p>
          <a:p>
            <a:pPr marL="274320" indent="-274320" fontAlgn="auto">
              <a:spcAft>
                <a:spcPts val="0"/>
              </a:spcAft>
              <a:buFont typeface="Wingdings 2"/>
              <a:buChar char=""/>
              <a:defRPr/>
            </a:pPr>
            <a:r>
              <a:rPr lang="en-US" sz="2000" dirty="0" smtClean="0">
                <a:latin typeface="Century Gothic" pitchFamily="34" charset="0"/>
              </a:rPr>
              <a:t>Fit in</a:t>
            </a:r>
          </a:p>
          <a:p>
            <a:pPr marL="274320" indent="-274320" fontAlgn="auto">
              <a:spcAft>
                <a:spcPts val="0"/>
              </a:spcAft>
              <a:buFont typeface="Wingdings 2"/>
              <a:buChar char=""/>
              <a:defRPr/>
            </a:pPr>
            <a:r>
              <a:rPr lang="en-US" sz="2000" dirty="0" smtClean="0">
                <a:latin typeface="Century Gothic" pitchFamily="34" charset="0"/>
              </a:rPr>
              <a:t>Train students</a:t>
            </a:r>
          </a:p>
          <a:p>
            <a:pPr marL="274320" indent="-274320" fontAlgn="auto">
              <a:spcAft>
                <a:spcPts val="0"/>
              </a:spcAft>
              <a:buFont typeface="Wingdings 2"/>
              <a:buChar char=""/>
              <a:defRPr/>
            </a:pPr>
            <a:r>
              <a:rPr lang="en-US" sz="2000" dirty="0" smtClean="0">
                <a:latin typeface="Century Gothic" pitchFamily="34" charset="0"/>
              </a:rPr>
              <a:t>Pay debts</a:t>
            </a:r>
          </a:p>
          <a:p>
            <a:pPr marL="274320" indent="-274320" fontAlgn="auto">
              <a:spcAft>
                <a:spcPts val="0"/>
              </a:spcAft>
              <a:buFont typeface="Wingdings 2"/>
              <a:buChar char=""/>
              <a:defRPr/>
            </a:pPr>
            <a:r>
              <a:rPr lang="en-US" sz="2000" dirty="0" smtClean="0">
                <a:latin typeface="Century Gothic" pitchFamily="34" charset="0"/>
              </a:rPr>
              <a:t>Have a life</a:t>
            </a:r>
          </a:p>
          <a:p>
            <a:pPr marL="274320" indent="-274320" fontAlgn="auto">
              <a:spcAft>
                <a:spcPts val="0"/>
              </a:spcAft>
              <a:buFont typeface="Wingdings 2"/>
              <a:buChar char=""/>
              <a:defRPr/>
            </a:pPr>
            <a:endParaRPr lang="en-US" sz="2000" dirty="0">
              <a:latin typeface="Century Gothic" pitchFamily="34" charset="0"/>
            </a:endParaRPr>
          </a:p>
        </p:txBody>
      </p:sp>
      <p:pic>
        <p:nvPicPr>
          <p:cNvPr id="19459" name="Picture 2" descr="http://www.martinfrost.ws/htmlfiles/gazette/rugby_scr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429000"/>
            <a:ext cx="4800600" cy="2057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itle 2"/>
          <p:cNvSpPr txBox="1">
            <a:spLocks/>
          </p:cNvSpPr>
          <p:nvPr/>
        </p:nvSpPr>
        <p:spPr>
          <a:xfrm>
            <a:off x="457200" y="76200"/>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3200" b="1" dirty="0" smtClean="0">
                <a:solidFill>
                  <a:schemeClr val="accent6"/>
                </a:solidFill>
                <a:effectLst>
                  <a:outerShdw blurRad="38100" dist="38100" dir="2700000" algn="tl">
                    <a:srgbClr val="000000">
                      <a:alpha val="43137"/>
                    </a:srgbClr>
                  </a:outerShdw>
                </a:effectLst>
                <a:latin typeface="Century Gothic" pitchFamily="34" charset="0"/>
              </a:rPr>
              <a:t>RELATIONSHIP BUILDING</a:t>
            </a:r>
          </a:p>
          <a:p>
            <a:r>
              <a:rPr lang="en-US" sz="2000" b="1" dirty="0" smtClean="0">
                <a:solidFill>
                  <a:schemeClr val="accent6"/>
                </a:solidFill>
                <a:effectLst>
                  <a:outerShdw blurRad="38100" dist="38100" dir="2700000" algn="tl">
                    <a:srgbClr val="000000">
                      <a:alpha val="43137"/>
                    </a:srgbClr>
                  </a:outerShdw>
                </a:effectLst>
                <a:latin typeface="Century Gothic" pitchFamily="34" charset="0"/>
              </a:rPr>
              <a:t>UNDERSTANDING YOUR CLIENTS</a:t>
            </a:r>
            <a:endParaRPr lang="en-US" sz="2000"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6" name="Picture 5"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Tree>
    <p:extLst>
      <p:ext uri="{BB962C8B-B14F-4D97-AF65-F5344CB8AC3E}">
        <p14:creationId xmlns:p14="http://schemas.microsoft.com/office/powerpoint/2010/main" val="22744528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1143000"/>
          </a:xfrm>
        </p:spPr>
        <p:txBody>
          <a:bodyPr/>
          <a:lstStyle/>
          <a:p>
            <a:pPr fontAlgn="auto">
              <a:spcAft>
                <a:spcPts val="0"/>
              </a:spcAft>
              <a:defRPr/>
            </a:pPr>
            <a:r>
              <a:rPr lang="en-US" dirty="0" smtClean="0">
                <a:latin typeface="Century Gothic" pitchFamily="34" charset="0"/>
              </a:rPr>
              <a:t>Your interface</a:t>
            </a:r>
            <a:endParaRPr lang="en-US" dirty="0">
              <a:latin typeface="Century Gothic" pitchFamily="34" charset="0"/>
            </a:endParaRPr>
          </a:p>
        </p:txBody>
      </p:sp>
      <p:sp>
        <p:nvSpPr>
          <p:cNvPr id="3" name="Content Placeholder 2"/>
          <p:cNvSpPr>
            <a:spLocks noGrp="1"/>
          </p:cNvSpPr>
          <p:nvPr>
            <p:ph idx="1"/>
          </p:nvPr>
        </p:nvSpPr>
        <p:spPr>
          <a:xfrm>
            <a:off x="457200" y="1603248"/>
            <a:ext cx="7467600" cy="4873752"/>
          </a:xfrm>
        </p:spPr>
        <p:txBody>
          <a:bodyPr>
            <a:noAutofit/>
          </a:bodyPr>
          <a:lstStyle/>
          <a:p>
            <a:pPr marL="274320" indent="-274320" fontAlgn="auto">
              <a:spcAft>
                <a:spcPts val="0"/>
              </a:spcAft>
              <a:buFont typeface="Wingdings 2"/>
              <a:buChar char=""/>
              <a:defRPr/>
            </a:pPr>
            <a:r>
              <a:rPr lang="en-US" sz="1600" dirty="0" smtClean="0">
                <a:latin typeface="Century Gothic" pitchFamily="34" charset="0"/>
              </a:rPr>
              <a:t>Grant submissions</a:t>
            </a:r>
          </a:p>
          <a:p>
            <a:pPr marL="274320" indent="-274320" fontAlgn="auto">
              <a:spcAft>
                <a:spcPts val="0"/>
              </a:spcAft>
              <a:buFont typeface="Wingdings 2"/>
              <a:buChar char=""/>
              <a:defRPr/>
            </a:pPr>
            <a:r>
              <a:rPr lang="en-US" sz="1600" dirty="0" smtClean="0">
                <a:latin typeface="Century Gothic" pitchFamily="34" charset="0"/>
              </a:rPr>
              <a:t>Little or no department support</a:t>
            </a:r>
          </a:p>
          <a:p>
            <a:pPr marL="274320" indent="-274320" fontAlgn="auto">
              <a:spcAft>
                <a:spcPts val="0"/>
              </a:spcAft>
              <a:buFont typeface="Wingdings 2"/>
              <a:buChar char=""/>
              <a:defRPr/>
            </a:pPr>
            <a:r>
              <a:rPr lang="en-US" sz="1600" dirty="0" smtClean="0">
                <a:latin typeface="Century Gothic" pitchFamily="34" charset="0"/>
              </a:rPr>
              <a:t>3/year now 5-6/year</a:t>
            </a:r>
          </a:p>
          <a:p>
            <a:pPr marL="274320" indent="-274320" fontAlgn="auto">
              <a:spcAft>
                <a:spcPts val="0"/>
              </a:spcAft>
              <a:buFont typeface="Wingdings 2"/>
              <a:buChar char=""/>
              <a:defRPr/>
            </a:pPr>
            <a:r>
              <a:rPr lang="en-US" sz="1600" dirty="0" smtClean="0">
                <a:latin typeface="Century Gothic" pitchFamily="34" charset="0"/>
              </a:rPr>
              <a:t>Original ideas</a:t>
            </a:r>
          </a:p>
          <a:p>
            <a:pPr marL="274320" indent="-274320" fontAlgn="auto">
              <a:spcAft>
                <a:spcPts val="0"/>
              </a:spcAft>
              <a:buFont typeface="Wingdings 2"/>
              <a:buChar char=""/>
              <a:defRPr/>
            </a:pPr>
            <a:r>
              <a:rPr lang="en-US" sz="1600" dirty="0" smtClean="0">
                <a:latin typeface="Century Gothic" pitchFamily="34" charset="0"/>
              </a:rPr>
              <a:t>Deadlines</a:t>
            </a:r>
          </a:p>
          <a:p>
            <a:pPr marL="274320" indent="-274320" fontAlgn="auto">
              <a:spcAft>
                <a:spcPts val="0"/>
              </a:spcAft>
              <a:buFont typeface="Wingdings 2"/>
              <a:buChar char=""/>
              <a:defRPr/>
            </a:pPr>
            <a:r>
              <a:rPr lang="en-US" sz="1600" dirty="0" smtClean="0">
                <a:latin typeface="Century Gothic" pitchFamily="34" charset="0"/>
              </a:rPr>
              <a:t>Competition</a:t>
            </a:r>
          </a:p>
          <a:p>
            <a:pPr marL="274320" indent="-274320" fontAlgn="auto">
              <a:spcAft>
                <a:spcPts val="0"/>
              </a:spcAft>
              <a:buFont typeface="Wingdings 2"/>
              <a:buChar char=""/>
              <a:defRPr/>
            </a:pPr>
            <a:r>
              <a:rPr lang="en-US" sz="1600" dirty="0" smtClean="0">
                <a:latin typeface="Century Gothic" pitchFamily="34" charset="0"/>
              </a:rPr>
              <a:t>A ton of work</a:t>
            </a:r>
          </a:p>
          <a:p>
            <a:pPr marL="274320" indent="-274320" fontAlgn="auto">
              <a:spcAft>
                <a:spcPts val="0"/>
              </a:spcAft>
              <a:buFont typeface="Wingdings 2"/>
              <a:buChar char=""/>
              <a:defRPr/>
            </a:pPr>
            <a:r>
              <a:rPr lang="en-US" sz="1600" dirty="0" smtClean="0">
                <a:latin typeface="Century Gothic" pitchFamily="34" charset="0"/>
              </a:rPr>
              <a:t>40 pages of RFP</a:t>
            </a:r>
          </a:p>
          <a:p>
            <a:pPr marL="274320" indent="-274320" fontAlgn="auto">
              <a:spcAft>
                <a:spcPts val="0"/>
              </a:spcAft>
              <a:buFont typeface="Wingdings 2"/>
              <a:buChar char=""/>
              <a:defRPr/>
            </a:pPr>
            <a:r>
              <a:rPr lang="en-US" sz="1600" dirty="0" smtClean="0">
                <a:latin typeface="Century Gothic" pitchFamily="34" charset="0"/>
              </a:rPr>
              <a:t>Budgets</a:t>
            </a:r>
          </a:p>
          <a:p>
            <a:pPr marL="274320" indent="-274320" fontAlgn="auto">
              <a:spcAft>
                <a:spcPts val="0"/>
              </a:spcAft>
              <a:buFont typeface="Wingdings 2"/>
              <a:buChar char=""/>
              <a:defRPr/>
            </a:pPr>
            <a:r>
              <a:rPr lang="en-US" sz="1600" dirty="0" smtClean="0">
                <a:latin typeface="Century Gothic" pitchFamily="34" charset="0"/>
              </a:rPr>
              <a:t>Research Misconduct</a:t>
            </a:r>
          </a:p>
          <a:p>
            <a:pPr marL="274320" indent="-274320" fontAlgn="auto">
              <a:spcAft>
                <a:spcPts val="0"/>
              </a:spcAft>
              <a:buFont typeface="Wingdings 2"/>
              <a:buChar char=""/>
              <a:defRPr/>
            </a:pPr>
            <a:r>
              <a:rPr lang="en-US" sz="1600" dirty="0" smtClean="0">
                <a:latin typeface="Century Gothic" pitchFamily="34" charset="0"/>
              </a:rPr>
              <a:t>IRB/IACUC</a:t>
            </a:r>
          </a:p>
          <a:p>
            <a:pPr marL="274320" indent="-274320" fontAlgn="auto">
              <a:spcAft>
                <a:spcPts val="0"/>
              </a:spcAft>
              <a:buFont typeface="Wingdings 2"/>
              <a:buChar char=""/>
              <a:defRPr/>
            </a:pPr>
            <a:r>
              <a:rPr lang="en-US" sz="1600" dirty="0" smtClean="0">
                <a:latin typeface="Century Gothic" pitchFamily="34" charset="0"/>
              </a:rPr>
              <a:t>Intellectual property</a:t>
            </a:r>
          </a:p>
          <a:p>
            <a:pPr marL="274320" indent="-274320" fontAlgn="auto">
              <a:spcAft>
                <a:spcPts val="0"/>
              </a:spcAft>
              <a:buFont typeface="Wingdings 2"/>
              <a:buChar char=""/>
              <a:defRPr/>
            </a:pPr>
            <a:r>
              <a:rPr lang="en-US" sz="1600" dirty="0" smtClean="0">
                <a:latin typeface="Century Gothic" pitchFamily="34" charset="0"/>
              </a:rPr>
              <a:t>Departmental signatures</a:t>
            </a:r>
          </a:p>
          <a:p>
            <a:pPr marL="274320" indent="-274320" fontAlgn="auto">
              <a:spcAft>
                <a:spcPts val="0"/>
              </a:spcAft>
              <a:buFont typeface="Wingdings 2"/>
              <a:buChar char=""/>
              <a:defRPr/>
            </a:pPr>
            <a:r>
              <a:rPr lang="en-US" sz="1600" dirty="0" smtClean="0">
                <a:latin typeface="Century Gothic" pitchFamily="34" charset="0"/>
              </a:rPr>
              <a:t>Promotion</a:t>
            </a:r>
          </a:p>
          <a:p>
            <a:pPr marL="274320" indent="-274320" fontAlgn="auto">
              <a:spcAft>
                <a:spcPts val="0"/>
              </a:spcAft>
              <a:buFont typeface="Wingdings 2"/>
              <a:buChar char=""/>
              <a:defRPr/>
            </a:pPr>
            <a:endParaRPr lang="en-US" sz="1600" dirty="0" smtClean="0">
              <a:latin typeface="Century Gothic" pitchFamily="34" charset="0"/>
            </a:endParaRPr>
          </a:p>
          <a:p>
            <a:pPr marL="274320" indent="-274320" fontAlgn="auto">
              <a:spcAft>
                <a:spcPts val="0"/>
              </a:spcAft>
              <a:buFont typeface="Wingdings 2"/>
              <a:buChar char=""/>
              <a:defRPr/>
            </a:pPr>
            <a:endParaRPr lang="en-US" sz="1600" dirty="0">
              <a:latin typeface="Century Gothic" pitchFamily="34" charset="0"/>
            </a:endParaRPr>
          </a:p>
        </p:txBody>
      </p:sp>
      <p:pic>
        <p:nvPicPr>
          <p:cNvPr id="20483" name="Picture 2" descr="http://lgo.mit.edu/blog/drewhill/files/nuclear-explo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331" y="1752600"/>
            <a:ext cx="3710069" cy="3581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itle 2"/>
          <p:cNvSpPr txBox="1">
            <a:spLocks/>
          </p:cNvSpPr>
          <p:nvPr/>
        </p:nvSpPr>
        <p:spPr>
          <a:xfrm>
            <a:off x="457200" y="76200"/>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3200" b="1" dirty="0" smtClean="0">
                <a:solidFill>
                  <a:schemeClr val="accent6"/>
                </a:solidFill>
                <a:effectLst>
                  <a:outerShdw blurRad="38100" dist="38100" dir="2700000" algn="tl">
                    <a:srgbClr val="000000">
                      <a:alpha val="43137"/>
                    </a:srgbClr>
                  </a:outerShdw>
                </a:effectLst>
                <a:latin typeface="Century Gothic" pitchFamily="34" charset="0"/>
              </a:rPr>
              <a:t>RELATIONSHIP BUILDING</a:t>
            </a:r>
          </a:p>
          <a:p>
            <a:r>
              <a:rPr lang="en-US" sz="2000" b="1" dirty="0" smtClean="0">
                <a:solidFill>
                  <a:schemeClr val="accent6"/>
                </a:solidFill>
                <a:effectLst>
                  <a:outerShdw blurRad="38100" dist="38100" dir="2700000" algn="tl">
                    <a:srgbClr val="000000">
                      <a:alpha val="43137"/>
                    </a:srgbClr>
                  </a:outerShdw>
                </a:effectLst>
                <a:latin typeface="Century Gothic" pitchFamily="34" charset="0"/>
              </a:rPr>
              <a:t>UNDERSTANDING YOUR CLIENTS</a:t>
            </a:r>
            <a:endParaRPr lang="en-US" sz="2000"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6" name="Picture 5"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Tree>
    <p:extLst>
      <p:ext uri="{BB962C8B-B14F-4D97-AF65-F5344CB8AC3E}">
        <p14:creationId xmlns:p14="http://schemas.microsoft.com/office/powerpoint/2010/main" val="16329099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239000" cy="1143000"/>
          </a:xfrm>
        </p:spPr>
        <p:txBody>
          <a:bodyPr/>
          <a:lstStyle/>
          <a:p>
            <a:pPr fontAlgn="auto">
              <a:spcAft>
                <a:spcPts val="0"/>
              </a:spcAft>
              <a:defRPr/>
            </a:pPr>
            <a:r>
              <a:rPr lang="en-US" dirty="0" smtClean="0">
                <a:latin typeface="Century Gothic" pitchFamily="34" charset="0"/>
              </a:rPr>
              <a:t>collegiality</a:t>
            </a:r>
            <a:endParaRPr lang="en-US" dirty="0">
              <a:latin typeface="Century Gothic" pitchFamily="34" charset="0"/>
            </a:endParaRPr>
          </a:p>
        </p:txBody>
      </p:sp>
      <p:sp>
        <p:nvSpPr>
          <p:cNvPr id="21506" name="Content Placeholder 2"/>
          <p:cNvSpPr>
            <a:spLocks noGrp="1"/>
          </p:cNvSpPr>
          <p:nvPr>
            <p:ph idx="1"/>
          </p:nvPr>
        </p:nvSpPr>
        <p:spPr>
          <a:xfrm>
            <a:off x="457200" y="2060448"/>
            <a:ext cx="7467600" cy="4873752"/>
          </a:xfrm>
        </p:spPr>
        <p:txBody>
          <a:bodyPr>
            <a:normAutofit/>
          </a:bodyPr>
          <a:lstStyle/>
          <a:p>
            <a:r>
              <a:rPr lang="en-US" sz="2000" dirty="0" smtClean="0">
                <a:latin typeface="Century Gothic" pitchFamily="34" charset="0"/>
              </a:rPr>
              <a:t>It is about help</a:t>
            </a:r>
          </a:p>
          <a:p>
            <a:r>
              <a:rPr lang="en-US" sz="2000" dirty="0" smtClean="0">
                <a:latin typeface="Century Gothic" pitchFamily="34" charset="0"/>
              </a:rPr>
              <a:t>PhDs forget they might not know</a:t>
            </a:r>
          </a:p>
          <a:p>
            <a:r>
              <a:rPr lang="en-US" sz="2000" dirty="0" smtClean="0">
                <a:latin typeface="Century Gothic" pitchFamily="34" charset="0"/>
              </a:rPr>
              <a:t>Multiple demands on time</a:t>
            </a:r>
          </a:p>
          <a:p>
            <a:r>
              <a:rPr lang="en-US" sz="2000" dirty="0" smtClean="0">
                <a:latin typeface="Century Gothic" pitchFamily="34" charset="0"/>
              </a:rPr>
              <a:t>The system changes daily</a:t>
            </a:r>
          </a:p>
          <a:p>
            <a:r>
              <a:rPr lang="en-US" sz="2000" dirty="0" smtClean="0">
                <a:latin typeface="Century Gothic" pitchFamily="34" charset="0"/>
              </a:rPr>
              <a:t>New policies</a:t>
            </a:r>
          </a:p>
          <a:p>
            <a:r>
              <a:rPr lang="en-US" sz="2000" dirty="0" smtClean="0">
                <a:latin typeface="Century Gothic" pitchFamily="34" charset="0"/>
              </a:rPr>
              <a:t>New forms</a:t>
            </a:r>
          </a:p>
          <a:p>
            <a:r>
              <a:rPr lang="en-US" sz="2000" dirty="0" smtClean="0">
                <a:latin typeface="Century Gothic" pitchFamily="34" charset="0"/>
              </a:rPr>
              <a:t>It is painful</a:t>
            </a:r>
          </a:p>
          <a:p>
            <a:r>
              <a:rPr lang="en-US" sz="2000" dirty="0" smtClean="0">
                <a:latin typeface="Century Gothic" pitchFamily="34" charset="0"/>
              </a:rPr>
              <a:t>What is obvious to us isn’t to our customers</a:t>
            </a:r>
          </a:p>
          <a:p>
            <a:r>
              <a:rPr lang="en-US" sz="2000" dirty="0" smtClean="0">
                <a:latin typeface="Century Gothic" pitchFamily="34" charset="0"/>
              </a:rPr>
              <a:t>How we did it 20 years ago changed</a:t>
            </a:r>
          </a:p>
        </p:txBody>
      </p:sp>
      <p:pic>
        <p:nvPicPr>
          <p:cNvPr id="21507" name="Picture 2" descr="http://www.seniors-housing.net/core/images/NewsImages/Hel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0365" y="609600"/>
            <a:ext cx="2285999" cy="38492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itle 2"/>
          <p:cNvSpPr txBox="1">
            <a:spLocks/>
          </p:cNvSpPr>
          <p:nvPr/>
        </p:nvSpPr>
        <p:spPr>
          <a:xfrm>
            <a:off x="457200" y="76200"/>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3200" b="1" dirty="0" smtClean="0">
                <a:solidFill>
                  <a:schemeClr val="accent6"/>
                </a:solidFill>
                <a:effectLst>
                  <a:outerShdw blurRad="38100" dist="38100" dir="2700000" algn="tl">
                    <a:srgbClr val="000000">
                      <a:alpha val="43137"/>
                    </a:srgbClr>
                  </a:outerShdw>
                </a:effectLst>
                <a:latin typeface="Century Gothic" pitchFamily="34" charset="0"/>
              </a:rPr>
              <a:t>RELATIONSHIP BUILDING</a:t>
            </a:r>
          </a:p>
          <a:p>
            <a:r>
              <a:rPr lang="en-US" sz="2000" b="1" dirty="0" smtClean="0">
                <a:solidFill>
                  <a:schemeClr val="accent6"/>
                </a:solidFill>
                <a:effectLst>
                  <a:outerShdw blurRad="38100" dist="38100" dir="2700000" algn="tl">
                    <a:srgbClr val="000000">
                      <a:alpha val="43137"/>
                    </a:srgbClr>
                  </a:outerShdw>
                </a:effectLst>
                <a:latin typeface="Century Gothic" pitchFamily="34" charset="0"/>
              </a:rPr>
              <a:t>UNDERSTANDING YOUR CLIENTS</a:t>
            </a:r>
            <a:endParaRPr lang="en-US" sz="2000"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6" name="Picture 5"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Tree>
    <p:extLst>
      <p:ext uri="{BB962C8B-B14F-4D97-AF65-F5344CB8AC3E}">
        <p14:creationId xmlns:p14="http://schemas.microsoft.com/office/powerpoint/2010/main" val="132511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smtClean="0">
                <a:solidFill>
                  <a:schemeClr val="tx1">
                    <a:lumMod val="75000"/>
                    <a:lumOff val="25000"/>
                  </a:schemeClr>
                </a:solidFill>
                <a:latin typeface="Century Gothic" pitchFamily="34" charset="0"/>
              </a:rPr>
              <a:t>INTRODUCTION TO </a:t>
            </a:r>
            <a:r>
              <a:rPr lang="en-US" b="1" dirty="0" err="1" smtClean="0">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68680"/>
            <a:ext cx="7645846"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2409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888"/>
            <a:ext cx="7239000" cy="1143000"/>
          </a:xfrm>
        </p:spPr>
        <p:txBody>
          <a:bodyPr/>
          <a:lstStyle/>
          <a:p>
            <a:pPr fontAlgn="auto">
              <a:spcAft>
                <a:spcPts val="0"/>
              </a:spcAft>
              <a:defRPr/>
            </a:pPr>
            <a:r>
              <a:rPr lang="en-US" dirty="0" smtClean="0">
                <a:latin typeface="Century Gothic" pitchFamily="34" charset="0"/>
              </a:rPr>
              <a:t>success</a:t>
            </a:r>
            <a:endParaRPr lang="en-US" dirty="0">
              <a:latin typeface="Century Gothic" pitchFamily="34" charset="0"/>
            </a:endParaRPr>
          </a:p>
        </p:txBody>
      </p:sp>
      <p:sp>
        <p:nvSpPr>
          <p:cNvPr id="22530" name="Content Placeholder 2"/>
          <p:cNvSpPr>
            <a:spLocks noGrp="1"/>
          </p:cNvSpPr>
          <p:nvPr>
            <p:ph idx="1"/>
          </p:nvPr>
        </p:nvSpPr>
        <p:spPr>
          <a:xfrm>
            <a:off x="457200" y="1908048"/>
            <a:ext cx="7467600" cy="4873752"/>
          </a:xfrm>
        </p:spPr>
        <p:txBody>
          <a:bodyPr>
            <a:normAutofit/>
          </a:bodyPr>
          <a:lstStyle/>
          <a:p>
            <a:r>
              <a:rPr lang="en-US" sz="2000" dirty="0" smtClean="0">
                <a:latin typeface="Century Gothic" pitchFamily="34" charset="0"/>
              </a:rPr>
              <a:t>When they are funded we have succeeded</a:t>
            </a:r>
          </a:p>
          <a:p>
            <a:r>
              <a:rPr lang="en-US" sz="2000" dirty="0" smtClean="0">
                <a:latin typeface="Century Gothic" pitchFamily="34" charset="0"/>
              </a:rPr>
              <a:t>It is all about funding</a:t>
            </a:r>
          </a:p>
          <a:p>
            <a:r>
              <a:rPr lang="en-US" sz="2000" dirty="0" smtClean="0">
                <a:latin typeface="Century Gothic" pitchFamily="34" charset="0"/>
              </a:rPr>
              <a:t>It is all about pressure</a:t>
            </a:r>
          </a:p>
          <a:p>
            <a:r>
              <a:rPr lang="en-US" sz="2000" dirty="0" smtClean="0">
                <a:latin typeface="Century Gothic" pitchFamily="34" charset="0"/>
              </a:rPr>
              <a:t>It is all about </a:t>
            </a:r>
            <a:r>
              <a:rPr lang="en-US" sz="2000" dirty="0" err="1" smtClean="0">
                <a:latin typeface="Century Gothic" pitchFamily="34" charset="0"/>
              </a:rPr>
              <a:t>indirects</a:t>
            </a:r>
            <a:endParaRPr lang="en-US" sz="2000" dirty="0" smtClean="0">
              <a:latin typeface="Century Gothic" pitchFamily="34" charset="0"/>
            </a:endParaRPr>
          </a:p>
          <a:p>
            <a:r>
              <a:rPr lang="en-US" sz="2000" dirty="0" smtClean="0">
                <a:latin typeface="Century Gothic" pitchFamily="34" charset="0"/>
              </a:rPr>
              <a:t>It is why we are here</a:t>
            </a:r>
          </a:p>
          <a:p>
            <a:r>
              <a:rPr lang="en-US" sz="2000" dirty="0" smtClean="0">
                <a:latin typeface="Century Gothic" pitchFamily="34" charset="0"/>
              </a:rPr>
              <a:t>It is always hard work</a:t>
            </a:r>
          </a:p>
          <a:p>
            <a:r>
              <a:rPr lang="en-US" sz="2000" dirty="0" smtClean="0">
                <a:latin typeface="Century Gothic" pitchFamily="34" charset="0"/>
              </a:rPr>
              <a:t>Don’t let their pressure </a:t>
            </a:r>
          </a:p>
          <a:p>
            <a:pPr>
              <a:buFont typeface="Wingdings 2" pitchFamily="18" charset="2"/>
              <a:buNone/>
            </a:pPr>
            <a:r>
              <a:rPr lang="en-US" sz="2000" dirty="0" smtClean="0">
                <a:latin typeface="Century Gothic" pitchFamily="34" charset="0"/>
              </a:rPr>
              <a:t>		be yours</a:t>
            </a:r>
          </a:p>
        </p:txBody>
      </p:sp>
      <p:pic>
        <p:nvPicPr>
          <p:cNvPr id="22531" name="Picture 2" descr="http://www.ashlux.com/wordpress/wp-content/uploads/2009/07/great_succes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590800"/>
            <a:ext cx="3886200" cy="31051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 name="Title 2"/>
          <p:cNvSpPr txBox="1">
            <a:spLocks/>
          </p:cNvSpPr>
          <p:nvPr/>
        </p:nvSpPr>
        <p:spPr>
          <a:xfrm>
            <a:off x="457200" y="76200"/>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3200" b="1" dirty="0" smtClean="0">
                <a:solidFill>
                  <a:schemeClr val="accent6"/>
                </a:solidFill>
                <a:effectLst>
                  <a:outerShdw blurRad="38100" dist="38100" dir="2700000" algn="tl">
                    <a:srgbClr val="000000">
                      <a:alpha val="43137"/>
                    </a:srgbClr>
                  </a:outerShdw>
                </a:effectLst>
                <a:latin typeface="Century Gothic" pitchFamily="34" charset="0"/>
              </a:rPr>
              <a:t>RELATIONSHIP BUILDING</a:t>
            </a:r>
          </a:p>
          <a:p>
            <a:r>
              <a:rPr lang="en-US" sz="2000" b="1" dirty="0" smtClean="0">
                <a:solidFill>
                  <a:schemeClr val="accent6"/>
                </a:solidFill>
                <a:effectLst>
                  <a:outerShdw blurRad="38100" dist="38100" dir="2700000" algn="tl">
                    <a:srgbClr val="000000">
                      <a:alpha val="43137"/>
                    </a:srgbClr>
                  </a:outerShdw>
                </a:effectLst>
                <a:latin typeface="Century Gothic" pitchFamily="34" charset="0"/>
              </a:rPr>
              <a:t>UNDERSTANDING YOUR CLIENTS</a:t>
            </a:r>
            <a:endParaRPr lang="en-US" sz="2000"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6" name="Picture 5"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Tree>
    <p:extLst>
      <p:ext uri="{BB962C8B-B14F-4D97-AF65-F5344CB8AC3E}">
        <p14:creationId xmlns:p14="http://schemas.microsoft.com/office/powerpoint/2010/main" val="17662340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26"/>
          <p:cNvSpPr>
            <a:spLocks noGrp="1" noChangeArrowheads="1"/>
          </p:cNvSpPr>
          <p:nvPr>
            <p:ph type="title" idx="4294967295"/>
          </p:nvPr>
        </p:nvSpPr>
        <p:spPr>
          <a:xfrm>
            <a:off x="457200" y="1066800"/>
            <a:ext cx="7696200" cy="1219200"/>
          </a:xfrm>
        </p:spPr>
        <p:txBody>
          <a:bodyPr>
            <a:normAutofit/>
          </a:bodyPr>
          <a:lstStyle/>
          <a:p>
            <a:pPr eaLnBrk="1" hangingPunct="1"/>
            <a:r>
              <a:rPr lang="en-US" dirty="0" smtClean="0">
                <a:latin typeface="Century Gothic" pitchFamily="34" charset="0"/>
              </a:rPr>
              <a:t>What to Know About the Public:</a:t>
            </a:r>
          </a:p>
        </p:txBody>
      </p:sp>
      <p:sp>
        <p:nvSpPr>
          <p:cNvPr id="89091" name="Rectangle 1027"/>
          <p:cNvSpPr>
            <a:spLocks noGrp="1" noChangeArrowheads="1"/>
          </p:cNvSpPr>
          <p:nvPr>
            <p:ph type="body" idx="4294967295"/>
          </p:nvPr>
        </p:nvSpPr>
        <p:spPr>
          <a:xfrm>
            <a:off x="457200" y="2438400"/>
            <a:ext cx="6705600" cy="4648200"/>
          </a:xfrm>
        </p:spPr>
        <p:txBody>
          <a:bodyPr>
            <a:normAutofit/>
          </a:bodyPr>
          <a:lstStyle/>
          <a:p>
            <a:pPr eaLnBrk="1" hangingPunct="1"/>
            <a:r>
              <a:rPr lang="en-US" sz="2000" dirty="0" smtClean="0">
                <a:latin typeface="Century Gothic" pitchFamily="34" charset="0"/>
              </a:rPr>
              <a:t>The public supports most of the research as taxpayers</a:t>
            </a:r>
          </a:p>
          <a:p>
            <a:pPr eaLnBrk="1" hangingPunct="1"/>
            <a:r>
              <a:rPr lang="en-US" sz="2000" dirty="0" smtClean="0">
                <a:latin typeface="Century Gothic" pitchFamily="34" charset="0"/>
              </a:rPr>
              <a:t>They expect ethical practices and a deep desire for trust</a:t>
            </a:r>
          </a:p>
          <a:p>
            <a:pPr eaLnBrk="1" hangingPunct="1"/>
            <a:r>
              <a:rPr lang="en-US" sz="2000" dirty="0" smtClean="0">
                <a:latin typeface="Century Gothic" pitchFamily="34" charset="0"/>
              </a:rPr>
              <a:t>Improves their personal quality of life (advancements in health, technology, </a:t>
            </a:r>
            <a:r>
              <a:rPr lang="en-US" sz="2000" dirty="0" err="1" smtClean="0">
                <a:latin typeface="Century Gothic" pitchFamily="34" charset="0"/>
              </a:rPr>
              <a:t>etc</a:t>
            </a:r>
            <a:r>
              <a:rPr lang="en-US" sz="2000" dirty="0" smtClean="0">
                <a:latin typeface="Century Gothic" pitchFamily="34" charset="0"/>
              </a:rPr>
              <a:t>)</a:t>
            </a:r>
          </a:p>
          <a:p>
            <a:pPr eaLnBrk="1" hangingPunct="1"/>
            <a:r>
              <a:rPr lang="en-US" sz="2000" dirty="0" smtClean="0">
                <a:latin typeface="Century Gothic" pitchFamily="34" charset="0"/>
              </a:rPr>
              <a:t>Improves the economic development locally, nationally, and internationally</a:t>
            </a:r>
          </a:p>
          <a:p>
            <a:pPr eaLnBrk="1" hangingPunct="1"/>
            <a:endParaRPr lang="en-US" sz="2000" dirty="0" smtClean="0">
              <a:latin typeface="Century Gothic" pitchFamily="34" charset="0"/>
            </a:endParaRPr>
          </a:p>
        </p:txBody>
      </p:sp>
      <p:sp>
        <p:nvSpPr>
          <p:cNvPr id="4" name="Title 2"/>
          <p:cNvSpPr txBox="1">
            <a:spLocks/>
          </p:cNvSpPr>
          <p:nvPr/>
        </p:nvSpPr>
        <p:spPr>
          <a:xfrm>
            <a:off x="457200" y="76200"/>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3200" b="1" dirty="0" smtClean="0">
                <a:solidFill>
                  <a:schemeClr val="accent6"/>
                </a:solidFill>
                <a:effectLst>
                  <a:outerShdw blurRad="38100" dist="38100" dir="2700000" algn="tl">
                    <a:srgbClr val="000000">
                      <a:alpha val="43137"/>
                    </a:srgbClr>
                  </a:outerShdw>
                </a:effectLst>
                <a:latin typeface="Century Gothic" pitchFamily="34" charset="0"/>
              </a:rPr>
              <a:t>RELATIONSHIP BUILDING</a:t>
            </a:r>
          </a:p>
          <a:p>
            <a:r>
              <a:rPr lang="en-US" sz="2000" b="1" dirty="0" smtClean="0">
                <a:solidFill>
                  <a:schemeClr val="accent6"/>
                </a:solidFill>
                <a:effectLst>
                  <a:outerShdw blurRad="38100" dist="38100" dir="2700000" algn="tl">
                    <a:srgbClr val="000000">
                      <a:alpha val="43137"/>
                    </a:srgbClr>
                  </a:outerShdw>
                </a:effectLst>
                <a:latin typeface="Century Gothic" pitchFamily="34" charset="0"/>
              </a:rPr>
              <a:t>UNDERSTANDING YOUR CLIENTS</a:t>
            </a:r>
            <a:endParaRPr lang="en-US" sz="2000" b="1" dirty="0">
              <a:solidFill>
                <a:schemeClr val="accent6"/>
              </a:solidFill>
              <a:effectLst>
                <a:outerShdw blurRad="38100" dist="38100" dir="2700000" algn="tl">
                  <a:srgbClr val="000000">
                    <a:alpha val="43137"/>
                  </a:srgbClr>
                </a:outerShdw>
              </a:effectLst>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Tree>
    <p:extLst>
      <p:ext uri="{BB962C8B-B14F-4D97-AF65-F5344CB8AC3E}">
        <p14:creationId xmlns:p14="http://schemas.microsoft.com/office/powerpoint/2010/main" val="218238064"/>
      </p:ext>
    </p:extLst>
  </p:cSld>
  <p:clrMapOvr>
    <a:masterClrMapping/>
  </p:clrMapOvr>
  <p:transition>
    <p:zoom dir="in"/>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smtClean="0">
                <a:solidFill>
                  <a:schemeClr val="tx1">
                    <a:lumMod val="75000"/>
                    <a:lumOff val="25000"/>
                  </a:schemeClr>
                </a:solidFill>
                <a:latin typeface="Century Gothic" pitchFamily="34" charset="0"/>
              </a:rPr>
              <a:t>INTRODUCTION TO </a:t>
            </a:r>
            <a:r>
              <a:rPr lang="en-US" b="1" dirty="0" err="1" smtClean="0">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
        <p:nvSpPr>
          <p:cNvPr id="7" name="TextBox 6"/>
          <p:cNvSpPr txBox="1"/>
          <p:nvPr/>
        </p:nvSpPr>
        <p:spPr>
          <a:xfrm>
            <a:off x="2209800" y="2209800"/>
            <a:ext cx="4495800" cy="707886"/>
          </a:xfrm>
          <a:prstGeom prst="rect">
            <a:avLst/>
          </a:prstGeom>
          <a:noFill/>
        </p:spPr>
        <p:txBody>
          <a:bodyPr wrap="square" rtlCol="0">
            <a:spAutoFit/>
          </a:bodyPr>
          <a:lstStyle/>
          <a:p>
            <a:pPr algn="ctr"/>
            <a:r>
              <a:rPr lang="en-US" sz="4000" b="1" dirty="0" smtClean="0">
                <a:solidFill>
                  <a:schemeClr val="accent1">
                    <a:lumMod val="75000"/>
                  </a:schemeClr>
                </a:solidFill>
                <a:effectLst>
                  <a:outerShdw blurRad="38100" dist="38100" dir="2700000" algn="tl">
                    <a:srgbClr val="000000">
                      <a:alpha val="43137"/>
                    </a:srgbClr>
                  </a:outerShdw>
                </a:effectLst>
                <a:latin typeface="Century Gothic" pitchFamily="34" charset="0"/>
              </a:rPr>
              <a:t>Questions?</a:t>
            </a:r>
            <a:endParaRPr lang="en-US" sz="4000" b="1" dirty="0">
              <a:solidFill>
                <a:schemeClr val="accent1">
                  <a:lumMod val="75000"/>
                </a:schemeClr>
              </a:solidFill>
              <a:effectLst>
                <a:outerShdw blurRad="38100" dist="38100" dir="2700000" algn="tl">
                  <a:srgbClr val="000000">
                    <a:alpha val="43137"/>
                  </a:srgbClr>
                </a:outerShdw>
              </a:effectLst>
              <a:latin typeface="Century Gothic" pitchFamily="34" charset="0"/>
            </a:endParaRPr>
          </a:p>
        </p:txBody>
      </p:sp>
    </p:spTree>
    <p:extLst>
      <p:ext uri="{BB962C8B-B14F-4D97-AF65-F5344CB8AC3E}">
        <p14:creationId xmlns:p14="http://schemas.microsoft.com/office/powerpoint/2010/main" val="3127501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rot="5400000">
            <a:off x="4727188" y="3155156"/>
            <a:ext cx="6310312" cy="457200"/>
          </a:xfrm>
        </p:spPr>
        <p:txBody>
          <a:bodyPr>
            <a:normAutofit/>
          </a:bodyPr>
          <a:lstStyle/>
          <a:p>
            <a:r>
              <a:rPr lang="en-US" sz="1400" dirty="0" smtClean="0">
                <a:solidFill>
                  <a:schemeClr val="accent6"/>
                </a:solidFill>
                <a:latin typeface="Century Gothic" pitchFamily="34" charset="0"/>
              </a:rPr>
              <a:t>Exploring Research Administration from Concept to Commercialization</a:t>
            </a:r>
            <a:endParaRPr lang="en-US" sz="1400" dirty="0">
              <a:solidFill>
                <a:schemeClr val="accent6"/>
              </a:solidFill>
              <a:latin typeface="Century Gothic" pitchFamily="34" charset="0"/>
            </a:endParaRPr>
          </a:p>
        </p:txBody>
      </p:sp>
      <p:pic>
        <p:nvPicPr>
          <p:cNvPr id="8" name="Picture 7" descr="Picture1.png"/>
          <p:cNvPicPr>
            <a:picLocks noChangeAspect="1"/>
          </p:cNvPicPr>
          <p:nvPr/>
        </p:nvPicPr>
        <p:blipFill rotWithShape="1">
          <a:blip r:embed="rId2" cstate="print">
            <a:duotone>
              <a:schemeClr val="accent1">
                <a:shade val="45000"/>
                <a:satMod val="135000"/>
              </a:schemeClr>
              <a:prstClr val="white"/>
            </a:duotone>
          </a:blip>
          <a:srcRect b="18931"/>
          <a:stretch/>
        </p:blipFill>
        <p:spPr>
          <a:xfrm rot="5400000">
            <a:off x="7000145" y="716005"/>
            <a:ext cx="2937878" cy="1173480"/>
          </a:xfrm>
          <a:prstGeom prst="rect">
            <a:avLst/>
          </a:prstGeom>
        </p:spPr>
      </p:pic>
      <p:sp>
        <p:nvSpPr>
          <p:cNvPr id="5" name="Title 2"/>
          <p:cNvSpPr txBox="1">
            <a:spLocks/>
          </p:cNvSpPr>
          <p:nvPr/>
        </p:nvSpPr>
        <p:spPr>
          <a:xfrm>
            <a:off x="0" y="3048000"/>
            <a:ext cx="7543800" cy="1143000"/>
          </a:xfrm>
          <a:prstGeom prst="rect">
            <a:avLst/>
          </a:prstGeom>
        </p:spPr>
        <p:txBody>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3200" b="1" dirty="0">
                <a:solidFill>
                  <a:schemeClr val="accent6"/>
                </a:solidFill>
                <a:effectLst>
                  <a:outerShdw blurRad="38100" dist="38100" dir="2700000" algn="tl">
                    <a:srgbClr val="000000">
                      <a:alpha val="43137"/>
                    </a:srgbClr>
                  </a:outerShdw>
                </a:effectLst>
                <a:latin typeface="Century Gothic" pitchFamily="34" charset="0"/>
              </a:rPr>
              <a:t>RELATIONSHIP BUILDING</a:t>
            </a:r>
          </a:p>
          <a:p>
            <a:pPr algn="ctr"/>
            <a:r>
              <a:rPr lang="en-US" sz="2000" b="1" dirty="0" smtClean="0">
                <a:solidFill>
                  <a:schemeClr val="accent6"/>
                </a:solidFill>
                <a:effectLst>
                  <a:outerShdw blurRad="38100" dist="38100" dir="2700000" algn="tl">
                    <a:srgbClr val="000000">
                      <a:alpha val="43137"/>
                    </a:srgbClr>
                  </a:outerShdw>
                </a:effectLst>
                <a:latin typeface="Century Gothic" pitchFamily="34" charset="0"/>
              </a:rPr>
              <a:t>SERVANT LEADERSHIP</a:t>
            </a:r>
            <a:endParaRPr lang="en-US" sz="2000"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0" y="3962400"/>
            <a:ext cx="7543800" cy="584775"/>
          </a:xfrm>
          <a:prstGeom prst="rect">
            <a:avLst/>
          </a:prstGeom>
          <a:noFill/>
        </p:spPr>
        <p:txBody>
          <a:bodyPr wrap="square" rtlCol="0">
            <a:spAutoFit/>
          </a:bodyPr>
          <a:lstStyle/>
          <a:p>
            <a:pPr algn="ctr"/>
            <a:endParaRPr lang="en-US" sz="1600" dirty="0" smtClean="0">
              <a:solidFill>
                <a:schemeClr val="accent6"/>
              </a:solidFill>
              <a:latin typeface="Century Gothic" pitchFamily="34" charset="0"/>
            </a:endParaRPr>
          </a:p>
          <a:p>
            <a:pPr algn="ctr"/>
            <a:r>
              <a:rPr lang="en-US" sz="1600" dirty="0" smtClean="0">
                <a:solidFill>
                  <a:schemeClr val="accent6"/>
                </a:solidFill>
                <a:latin typeface="Century Gothic" pitchFamily="34" charset="0"/>
              </a:rPr>
              <a:t>Doshie Walker</a:t>
            </a:r>
            <a:endParaRPr lang="en-US" sz="1600" dirty="0">
              <a:solidFill>
                <a:schemeClr val="accent6"/>
              </a:solidFill>
              <a:latin typeface="Century Gothic" pitchFamily="34" charset="0"/>
            </a:endParaRPr>
          </a:p>
        </p:txBody>
      </p:sp>
      <p:pic>
        <p:nvPicPr>
          <p:cNvPr id="7" name="Picture 6"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077200" y="5638802"/>
            <a:ext cx="494675" cy="548640"/>
          </a:xfrm>
          <a:prstGeom prst="rect">
            <a:avLst/>
          </a:prstGeom>
          <a:noFill/>
          <a:ln w="9525">
            <a:noFill/>
            <a:miter lim="800000"/>
            <a:headEnd/>
            <a:tailEnd/>
          </a:ln>
        </p:spPr>
      </p:pic>
    </p:spTree>
    <p:extLst>
      <p:ext uri="{BB962C8B-B14F-4D97-AF65-F5344CB8AC3E}">
        <p14:creationId xmlns:p14="http://schemas.microsoft.com/office/powerpoint/2010/main" val="39622766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pPr marL="0" indent="0" algn="ctr">
              <a:buNone/>
            </a:pPr>
            <a:r>
              <a:rPr lang="en-US" sz="6000" dirty="0" smtClean="0">
                <a:solidFill>
                  <a:schemeClr val="tx2">
                    <a:lumMod val="60000"/>
                    <a:lumOff val="40000"/>
                  </a:schemeClr>
                </a:solidFill>
              </a:rPr>
              <a:t>Servant-Leadership</a:t>
            </a:r>
          </a:p>
          <a:p>
            <a:pPr marL="0" indent="0" algn="r">
              <a:buNone/>
            </a:pPr>
            <a:endParaRPr lang="en-US" sz="2800" dirty="0" smtClean="0">
              <a:solidFill>
                <a:srgbClr val="0070C0"/>
              </a:solidFill>
            </a:endParaRPr>
          </a:p>
          <a:p>
            <a:pPr marL="0" indent="0">
              <a:buNone/>
            </a:pPr>
            <a:endParaRPr lang="en-US" sz="2800" dirty="0" smtClean="0">
              <a:solidFill>
                <a:srgbClr val="0070C0"/>
              </a:solidFill>
            </a:endParaRPr>
          </a:p>
          <a:p>
            <a:pPr marL="0" indent="0">
              <a:buNone/>
            </a:pPr>
            <a:endParaRPr lang="en-US" sz="2800" dirty="0">
              <a:solidFill>
                <a:srgbClr val="0070C0"/>
              </a:solidFill>
            </a:endParaRPr>
          </a:p>
          <a:p>
            <a:pPr marL="0" indent="0">
              <a:buNone/>
            </a:pPr>
            <a:endParaRPr lang="en-US" sz="2800" dirty="0" smtClean="0">
              <a:solidFill>
                <a:srgbClr val="0070C0"/>
              </a:solidFill>
            </a:endParaRPr>
          </a:p>
          <a:p>
            <a:pPr marL="0" indent="0" algn="ctr">
              <a:buNone/>
            </a:pPr>
            <a:endParaRPr lang="en-US" sz="2800" b="0" dirty="0" smtClean="0">
              <a:solidFill>
                <a:schemeClr val="tx1"/>
              </a:solidFill>
            </a:endParaRPr>
          </a:p>
          <a:p>
            <a:pPr marL="0" indent="0" algn="ctr">
              <a:buNone/>
            </a:pPr>
            <a:r>
              <a:rPr lang="en-US" sz="2800" b="0" dirty="0" smtClean="0">
                <a:solidFill>
                  <a:schemeClr val="tx1"/>
                </a:solidFill>
              </a:rPr>
              <a:t>Doshie Walker</a:t>
            </a:r>
          </a:p>
          <a:p>
            <a:pPr marL="0" indent="0" algn="ctr">
              <a:buNone/>
            </a:pPr>
            <a:endParaRPr lang="en-US" sz="2800" b="0" dirty="0" smtClean="0">
              <a:solidFill>
                <a:schemeClr val="tx1"/>
              </a:solidFill>
            </a:endParaRPr>
          </a:p>
        </p:txBody>
      </p:sp>
      <p:pic>
        <p:nvPicPr>
          <p:cNvPr id="8194" name="Picture 2" descr="http://t2.gstatic.com/images?q=tbn:ANd9GcRU9kRShcHNnzcM9goe6IgTshZR502p6P3ppfwV38sz1h_gcI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099" y="1905000"/>
            <a:ext cx="35814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057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we will cover</a:t>
            </a:r>
            <a:endParaRPr lang="en-US" dirty="0"/>
          </a:p>
        </p:txBody>
      </p:sp>
      <p:sp>
        <p:nvSpPr>
          <p:cNvPr id="3" name="Content Placeholder 2"/>
          <p:cNvSpPr>
            <a:spLocks noGrp="1"/>
          </p:cNvSpPr>
          <p:nvPr>
            <p:ph idx="1"/>
          </p:nvPr>
        </p:nvSpPr>
        <p:spPr/>
        <p:txBody>
          <a:bodyPr/>
          <a:lstStyle/>
          <a:p>
            <a:r>
              <a:rPr lang="en-US" dirty="0" smtClean="0"/>
              <a:t>Origin</a:t>
            </a:r>
            <a:endParaRPr lang="en-US" dirty="0"/>
          </a:p>
          <a:p>
            <a:r>
              <a:rPr lang="en-US" dirty="0"/>
              <a:t>Background</a:t>
            </a:r>
          </a:p>
          <a:p>
            <a:r>
              <a:rPr lang="en-US" dirty="0"/>
              <a:t>Characteristics</a:t>
            </a:r>
          </a:p>
          <a:p>
            <a:r>
              <a:rPr lang="en-US" dirty="0" smtClean="0"/>
              <a:t>Practice</a:t>
            </a:r>
            <a:endParaRPr lang="en-US" dirty="0"/>
          </a:p>
          <a:p>
            <a:r>
              <a:rPr lang="en-US" dirty="0" smtClean="0"/>
              <a:t>Paradoxes</a:t>
            </a:r>
          </a:p>
          <a:p>
            <a:r>
              <a:rPr lang="en-US" dirty="0" smtClean="0"/>
              <a:t>Summary</a:t>
            </a:r>
          </a:p>
        </p:txBody>
      </p:sp>
    </p:spTree>
    <p:extLst>
      <p:ext uri="{BB962C8B-B14F-4D97-AF65-F5344CB8AC3E}">
        <p14:creationId xmlns:p14="http://schemas.microsoft.com/office/powerpoint/2010/main" val="40329544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752947" y="102704"/>
            <a:ext cx="7772400" cy="762000"/>
          </a:xfrm>
        </p:spPr>
        <p:txBody>
          <a:bodyPr/>
          <a:lstStyle/>
          <a:p>
            <a:pPr algn="ctr" eaLnBrk="1" hangingPunct="1"/>
            <a:r>
              <a:rPr lang="en-US" b="0" dirty="0" smtClean="0"/>
              <a:t>Origins</a:t>
            </a:r>
          </a:p>
        </p:txBody>
      </p:sp>
      <p:sp>
        <p:nvSpPr>
          <p:cNvPr id="11267" name="TextBox 4"/>
          <p:cNvSpPr txBox="1">
            <a:spLocks noChangeArrowheads="1"/>
          </p:cNvSpPr>
          <p:nvPr/>
        </p:nvSpPr>
        <p:spPr bwMode="auto">
          <a:xfrm>
            <a:off x="838200" y="838200"/>
            <a:ext cx="8153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t>The concept of servant-leadership is thousands of years old.</a:t>
            </a:r>
          </a:p>
        </p:txBody>
      </p:sp>
      <p:pic>
        <p:nvPicPr>
          <p:cNvPr id="112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697163"/>
            <a:ext cx="6858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15"/>
          <p:cNvSpPr txBox="1">
            <a:spLocks noChangeArrowheads="1"/>
          </p:cNvSpPr>
          <p:nvPr/>
        </p:nvSpPr>
        <p:spPr bwMode="auto">
          <a:xfrm>
            <a:off x="1676400" y="2651125"/>
            <a:ext cx="7315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u="sng" dirty="0"/>
              <a:t>375 B.C</a:t>
            </a:r>
            <a:r>
              <a:rPr lang="en-US" sz="2400" u="sng" dirty="0" smtClean="0"/>
              <a:t>.(4</a:t>
            </a:r>
            <a:r>
              <a:rPr lang="en-US" sz="2400" u="sng" baseline="30000" dirty="0" smtClean="0"/>
              <a:t>th</a:t>
            </a:r>
            <a:r>
              <a:rPr lang="en-US" sz="2400" u="sng" dirty="0" smtClean="0"/>
              <a:t> Century B.C.) </a:t>
            </a:r>
            <a:r>
              <a:rPr lang="en-US" sz="2400" u="sng" dirty="0" err="1"/>
              <a:t>Chanakya’s</a:t>
            </a:r>
            <a:r>
              <a:rPr lang="en-US" sz="2400" u="sng" dirty="0"/>
              <a:t> </a:t>
            </a:r>
            <a:r>
              <a:rPr lang="en-US" sz="2400" u="sng" dirty="0" err="1"/>
              <a:t>Arthashastra</a:t>
            </a:r>
            <a:r>
              <a:rPr lang="en-US" sz="2400" u="sng" dirty="0"/>
              <a:t>:</a:t>
            </a:r>
          </a:p>
          <a:p>
            <a:pPr eaLnBrk="1" hangingPunct="1"/>
            <a:r>
              <a:rPr lang="en-US" dirty="0"/>
              <a:t>The [leader] shall consider as good, not what pleases himself but what pleases his subjects.</a:t>
            </a:r>
          </a:p>
        </p:txBody>
      </p:sp>
      <p:sp>
        <p:nvSpPr>
          <p:cNvPr id="11271" name="TextBox 19"/>
          <p:cNvSpPr txBox="1">
            <a:spLocks noChangeArrowheads="1"/>
          </p:cNvSpPr>
          <p:nvPr/>
        </p:nvSpPr>
        <p:spPr bwMode="auto">
          <a:xfrm>
            <a:off x="1722438" y="1514475"/>
            <a:ext cx="7315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u="sng"/>
              <a:t>600 B.C. Lao Tzu:</a:t>
            </a:r>
          </a:p>
          <a:p>
            <a:pPr eaLnBrk="1" hangingPunct="1"/>
            <a:r>
              <a:rPr lang="en-US"/>
              <a:t>The greatest leader forgets himself and attends to the development of others.</a:t>
            </a:r>
          </a:p>
        </p:txBody>
      </p:sp>
      <p:pic>
        <p:nvPicPr>
          <p:cNvPr id="1127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13" y="1417638"/>
            <a:ext cx="7223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884613"/>
            <a:ext cx="874713"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Box 22"/>
          <p:cNvSpPr txBox="1">
            <a:spLocks noChangeArrowheads="1"/>
          </p:cNvSpPr>
          <p:nvPr/>
        </p:nvSpPr>
        <p:spPr bwMode="auto">
          <a:xfrm>
            <a:off x="1676400" y="3783013"/>
            <a:ext cx="73152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u="sng"/>
              <a:t>First Century A.D., Jesus of Nazareth:</a:t>
            </a:r>
          </a:p>
          <a:p>
            <a:pPr eaLnBrk="1" hangingPunct="1"/>
            <a:r>
              <a:rPr lang="en-US"/>
              <a:t>But the greatest among you shall be your servant (Matthew 23:11); The one who is the greatest among you must become like the youngest, and the leader like the servant. (Luke 22:26)</a:t>
            </a:r>
          </a:p>
        </p:txBody>
      </p:sp>
      <p:sp>
        <p:nvSpPr>
          <p:cNvPr id="25" name="TextBox 24"/>
          <p:cNvSpPr txBox="1"/>
          <p:nvPr/>
        </p:nvSpPr>
        <p:spPr>
          <a:xfrm>
            <a:off x="1676400" y="5126038"/>
            <a:ext cx="7315200" cy="1016000"/>
          </a:xfrm>
          <a:prstGeom prst="rect">
            <a:avLst/>
          </a:prstGeom>
          <a:noFill/>
        </p:spPr>
        <p:txBody>
          <a:bodyPr>
            <a:spAutoFit/>
          </a:bodyPr>
          <a:lstStyle/>
          <a:p>
            <a:pPr>
              <a:defRPr/>
            </a:pPr>
            <a:r>
              <a:rPr lang="en-US" sz="2400" u="sng" dirty="0"/>
              <a:t>1970’s Robert K. Greenleaf:</a:t>
            </a:r>
          </a:p>
          <a:p>
            <a:pPr indent="15875">
              <a:defRPr/>
            </a:pPr>
            <a:r>
              <a:rPr lang="en-US" dirty="0"/>
              <a:t>The servant-leader is servant first… It begins with the natural feeling that one wants to serve, to serve first. </a:t>
            </a:r>
          </a:p>
        </p:txBody>
      </p:sp>
      <p:pic>
        <p:nvPicPr>
          <p:cNvPr id="15" name="Picture 2"/>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99306" y="5073785"/>
            <a:ext cx="84772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2947" y="5057187"/>
            <a:ext cx="8191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48039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838200"/>
          </a:xfrm>
        </p:spPr>
        <p:txBody>
          <a:bodyPr>
            <a:normAutofit fontScale="90000"/>
          </a:bodyPr>
          <a:lstStyle/>
          <a:p>
            <a:pPr algn="ctr"/>
            <a:r>
              <a:rPr lang="en-US" sz="3200" b="0" dirty="0"/>
              <a:t>The Servant Leadership Concept</a:t>
            </a:r>
            <a:r>
              <a:rPr lang="en-US" b="0" dirty="0"/>
              <a:t/>
            </a:r>
            <a:br>
              <a:rPr lang="en-US" b="0" dirty="0"/>
            </a:br>
            <a:endParaRPr lang="en-US" b="0" dirty="0"/>
          </a:p>
        </p:txBody>
      </p:sp>
      <p:sp>
        <p:nvSpPr>
          <p:cNvPr id="3" name="Content Placeholder 2"/>
          <p:cNvSpPr>
            <a:spLocks noGrp="1"/>
          </p:cNvSpPr>
          <p:nvPr>
            <p:ph idx="1"/>
          </p:nvPr>
        </p:nvSpPr>
        <p:spPr>
          <a:xfrm>
            <a:off x="304800" y="1447800"/>
            <a:ext cx="8686800" cy="4632325"/>
          </a:xfrm>
        </p:spPr>
        <p:txBody>
          <a:bodyPr>
            <a:normAutofit/>
          </a:bodyPr>
          <a:lstStyle/>
          <a:p>
            <a:pPr marL="0" indent="0">
              <a:buNone/>
            </a:pPr>
            <a:r>
              <a:rPr lang="en-US" sz="2400" b="0" dirty="0" smtClean="0"/>
              <a:t>In the book Servant </a:t>
            </a:r>
            <a:r>
              <a:rPr lang="en-US" sz="2400" b="0" dirty="0"/>
              <a:t>Leadership, </a:t>
            </a:r>
            <a:endParaRPr lang="en-US" sz="2400" b="0" dirty="0" smtClean="0"/>
          </a:p>
          <a:p>
            <a:pPr marL="0" indent="0">
              <a:buNone/>
            </a:pPr>
            <a:r>
              <a:rPr lang="en-US" sz="2400" b="0" dirty="0" smtClean="0"/>
              <a:t>Robert </a:t>
            </a:r>
            <a:r>
              <a:rPr lang="en-US" sz="2400" b="0" dirty="0"/>
              <a:t>Greenleaf (1991) </a:t>
            </a:r>
            <a:r>
              <a:rPr lang="en-US" sz="2400" b="0" dirty="0" smtClean="0"/>
              <a:t>introduces</a:t>
            </a:r>
          </a:p>
          <a:p>
            <a:pPr marL="0" indent="0">
              <a:buNone/>
            </a:pPr>
            <a:r>
              <a:rPr lang="en-US" sz="2400" b="0" dirty="0" smtClean="0"/>
              <a:t> </a:t>
            </a:r>
            <a:r>
              <a:rPr lang="en-US" sz="2400" b="0" dirty="0"/>
              <a:t>the concept of the leader as servant, </a:t>
            </a:r>
            <a:endParaRPr lang="en-US" sz="2400" b="0" dirty="0" smtClean="0"/>
          </a:p>
          <a:p>
            <a:pPr marL="0" indent="0">
              <a:buNone/>
            </a:pPr>
            <a:r>
              <a:rPr lang="en-US" sz="2400" b="0" dirty="0" smtClean="0"/>
              <a:t>an </a:t>
            </a:r>
            <a:r>
              <a:rPr lang="en-US" sz="2400" b="0" dirty="0"/>
              <a:t>idea he credits to his reading of </a:t>
            </a:r>
            <a:endParaRPr lang="en-US" sz="2400" b="0" dirty="0" smtClean="0"/>
          </a:p>
          <a:p>
            <a:pPr marL="0" indent="0">
              <a:buNone/>
            </a:pPr>
            <a:r>
              <a:rPr lang="en-US" sz="2400" b="0" dirty="0" smtClean="0"/>
              <a:t>Herman </a:t>
            </a:r>
            <a:r>
              <a:rPr lang="en-US" sz="2400" b="0" dirty="0" err="1" smtClean="0"/>
              <a:t>Hesse's</a:t>
            </a:r>
            <a:r>
              <a:rPr lang="en-US" sz="2400" b="0" dirty="0" smtClean="0"/>
              <a:t> short novel  Journey</a:t>
            </a:r>
          </a:p>
          <a:p>
            <a:pPr marL="0" indent="0">
              <a:buNone/>
            </a:pPr>
            <a:r>
              <a:rPr lang="en-US" sz="2400" b="0" dirty="0" smtClean="0"/>
              <a:t> </a:t>
            </a:r>
            <a:r>
              <a:rPr lang="en-US" sz="2400" b="0" dirty="0"/>
              <a:t>to the </a:t>
            </a:r>
            <a:r>
              <a:rPr lang="en-US" sz="2400" b="0" dirty="0" smtClean="0"/>
              <a:t>East in the 1960s.</a:t>
            </a:r>
            <a:r>
              <a:rPr lang="en-US" b="0" dirty="0" smtClean="0"/>
              <a:t> </a:t>
            </a:r>
          </a:p>
          <a:p>
            <a:pPr marL="0" indent="0">
              <a:buNone/>
            </a:pPr>
            <a:endParaRPr lang="en-US" sz="2800" b="0" dirty="0" smtClean="0"/>
          </a:p>
          <a:p>
            <a:pPr marL="0" indent="0">
              <a:buNone/>
            </a:pPr>
            <a:endParaRPr lang="en-US" sz="2800" b="0" dirty="0"/>
          </a:p>
          <a:p>
            <a:pPr marL="0" indent="0">
              <a:buNone/>
            </a:pPr>
            <a:r>
              <a:rPr lang="en-US" sz="2800" dirty="0" smtClean="0"/>
              <a:t>*Mythical journey, sponsored </a:t>
            </a:r>
            <a:r>
              <a:rPr lang="en-US" sz="2800" dirty="0"/>
              <a:t>by an </a:t>
            </a:r>
            <a:r>
              <a:rPr lang="en-US" sz="2800" dirty="0" smtClean="0"/>
              <a:t>Order central character Leo- the servant</a:t>
            </a:r>
            <a:endParaRPr lang="en-US" sz="2800" dirty="0"/>
          </a:p>
        </p:txBody>
      </p:sp>
      <p:pic>
        <p:nvPicPr>
          <p:cNvPr id="4098" name="Picture 2" descr="http://img2.imagesbn.com/images/13820000/1382336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371600"/>
            <a:ext cx="22098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2421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Servant -</a:t>
            </a:r>
            <a:r>
              <a:rPr lang="en-US" dirty="0" err="1" smtClean="0"/>
              <a:t>lEADERSHIP</a:t>
            </a:r>
            <a:endParaRPr lang="en-US" dirty="0"/>
          </a:p>
        </p:txBody>
      </p:sp>
      <p:sp>
        <p:nvSpPr>
          <p:cNvPr id="3" name="Content Placeholder 2"/>
          <p:cNvSpPr>
            <a:spLocks noGrp="1"/>
          </p:cNvSpPr>
          <p:nvPr>
            <p:ph idx="1"/>
          </p:nvPr>
        </p:nvSpPr>
        <p:spPr>
          <a:xfrm>
            <a:off x="304800" y="1143000"/>
            <a:ext cx="8686800" cy="4937125"/>
          </a:xfrm>
        </p:spPr>
        <p:txBody>
          <a:bodyPr>
            <a:normAutofit/>
          </a:bodyPr>
          <a:lstStyle/>
          <a:p>
            <a:pPr marL="0" indent="0">
              <a:lnSpc>
                <a:spcPct val="200000"/>
              </a:lnSpc>
              <a:buNone/>
            </a:pPr>
            <a:r>
              <a:rPr lang="en-US" dirty="0"/>
              <a:t>According Greenleaf (1970), servant-leadership is a management style in which leading and serving are in harmony, and there is thoughtful interaction with the environment. </a:t>
            </a:r>
          </a:p>
          <a:p>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4038600"/>
            <a:ext cx="780891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575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dirty="0" smtClean="0"/>
              <a:t>Servant / Service</a:t>
            </a:r>
          </a:p>
        </p:txBody>
      </p:sp>
      <p:sp>
        <p:nvSpPr>
          <p:cNvPr id="14339" name="Content Placeholder 2"/>
          <p:cNvSpPr>
            <a:spLocks noGrp="1"/>
          </p:cNvSpPr>
          <p:nvPr>
            <p:ph idx="1"/>
          </p:nvPr>
        </p:nvSpPr>
        <p:spPr>
          <a:xfrm>
            <a:off x="762000" y="1066800"/>
            <a:ext cx="7772400" cy="4906962"/>
          </a:xfrm>
        </p:spPr>
        <p:txBody>
          <a:bodyPr>
            <a:normAutofit lnSpcReduction="10000"/>
          </a:bodyPr>
          <a:lstStyle/>
          <a:p>
            <a:pPr eaLnBrk="1" hangingPunct="1">
              <a:buFontTx/>
              <a:buNone/>
            </a:pPr>
            <a:r>
              <a:rPr lang="en-US" sz="1800" b="1" u="sng" dirty="0" smtClean="0"/>
              <a:t>Definitions of Servant:</a:t>
            </a:r>
          </a:p>
          <a:p>
            <a:pPr eaLnBrk="1" hangingPunct="1">
              <a:buSzPts val="1600"/>
            </a:pPr>
            <a:r>
              <a:rPr lang="en-US" sz="1600" dirty="0" smtClean="0">
                <a:solidFill>
                  <a:srgbClr val="000000"/>
                </a:solidFill>
              </a:rPr>
              <a:t>one who </a:t>
            </a:r>
            <a:r>
              <a:rPr lang="en-US" sz="1600" b="1" dirty="0" smtClean="0">
                <a:solidFill>
                  <a:srgbClr val="000000"/>
                </a:solidFill>
              </a:rPr>
              <a:t>serves</a:t>
            </a:r>
            <a:r>
              <a:rPr lang="en-US" sz="1600" dirty="0" smtClean="0">
                <a:solidFill>
                  <a:srgbClr val="000000"/>
                </a:solidFill>
              </a:rPr>
              <a:t>, or does </a:t>
            </a:r>
            <a:r>
              <a:rPr lang="en-US" sz="1600" b="1" dirty="0" smtClean="0">
                <a:solidFill>
                  <a:srgbClr val="000000"/>
                </a:solidFill>
              </a:rPr>
              <a:t>services</a:t>
            </a:r>
            <a:r>
              <a:rPr lang="en-US" sz="1600" dirty="0" smtClean="0">
                <a:solidFill>
                  <a:srgbClr val="000000"/>
                </a:solidFill>
              </a:rPr>
              <a:t>, voluntarily or on compulsion; a person who is employed by another for </a:t>
            </a:r>
            <a:r>
              <a:rPr lang="en-US" sz="1600" b="1" dirty="0" smtClean="0">
                <a:solidFill>
                  <a:srgbClr val="000000"/>
                </a:solidFill>
              </a:rPr>
              <a:t>menial offices</a:t>
            </a:r>
            <a:r>
              <a:rPr lang="en-US" sz="1600" dirty="0" smtClean="0">
                <a:solidFill>
                  <a:srgbClr val="000000"/>
                </a:solidFill>
              </a:rPr>
              <a:t>, or for other labor, and is subject to his command; a person who </a:t>
            </a:r>
            <a:r>
              <a:rPr lang="en-US" sz="1600" b="1" dirty="0" smtClean="0">
                <a:solidFill>
                  <a:srgbClr val="000000"/>
                </a:solidFill>
              </a:rPr>
              <a:t>labors</a:t>
            </a:r>
            <a:r>
              <a:rPr lang="en-US" sz="1600" dirty="0" smtClean="0">
                <a:solidFill>
                  <a:srgbClr val="000000"/>
                </a:solidFill>
              </a:rPr>
              <a:t> or </a:t>
            </a:r>
            <a:r>
              <a:rPr lang="en-US" sz="1600" b="1" dirty="0" smtClean="0">
                <a:solidFill>
                  <a:srgbClr val="000000"/>
                </a:solidFill>
              </a:rPr>
              <a:t>exerts </a:t>
            </a:r>
            <a:r>
              <a:rPr lang="en-US" sz="1600" dirty="0" smtClean="0">
                <a:solidFill>
                  <a:srgbClr val="000000"/>
                </a:solidFill>
              </a:rPr>
              <a:t>himself for the </a:t>
            </a:r>
            <a:r>
              <a:rPr lang="en-US" sz="1600" b="1" dirty="0" smtClean="0">
                <a:solidFill>
                  <a:srgbClr val="000000"/>
                </a:solidFill>
              </a:rPr>
              <a:t>benefit of another</a:t>
            </a:r>
            <a:r>
              <a:rPr lang="en-US" sz="1600" dirty="0" smtClean="0">
                <a:solidFill>
                  <a:srgbClr val="000000"/>
                </a:solidFill>
              </a:rPr>
              <a:t>, his master or employer; a subordinate helper… </a:t>
            </a:r>
          </a:p>
          <a:p>
            <a:pPr eaLnBrk="1" hangingPunct="1"/>
            <a:r>
              <a:rPr lang="en-US" sz="1600" dirty="0" smtClean="0"/>
              <a:t>a person in the </a:t>
            </a:r>
            <a:r>
              <a:rPr lang="en-US" sz="1600" b="1" dirty="0" smtClean="0"/>
              <a:t>service of another</a:t>
            </a:r>
            <a:r>
              <a:rPr lang="en-US" sz="1600" dirty="0" smtClean="0"/>
              <a:t>. </a:t>
            </a:r>
          </a:p>
          <a:p>
            <a:pPr eaLnBrk="1" hangingPunct="1"/>
            <a:r>
              <a:rPr lang="en-US" sz="1600" dirty="0" smtClean="0"/>
              <a:t>one who expresses </a:t>
            </a:r>
            <a:r>
              <a:rPr lang="en-US" sz="1600" b="1" dirty="0" smtClean="0"/>
              <a:t>submission</a:t>
            </a:r>
            <a:r>
              <a:rPr lang="en-US" sz="1600" dirty="0" smtClean="0"/>
              <a:t>, recognizance, or </a:t>
            </a:r>
            <a:r>
              <a:rPr lang="en-US" sz="1600" b="1" dirty="0" smtClean="0"/>
              <a:t>debt to another</a:t>
            </a:r>
            <a:r>
              <a:rPr lang="en-US" sz="1600" dirty="0" smtClean="0"/>
              <a:t>:</a:t>
            </a:r>
          </a:p>
          <a:p>
            <a:pPr eaLnBrk="1" hangingPunct="1"/>
            <a:r>
              <a:rPr lang="en-US" sz="1600" dirty="0" smtClean="0"/>
              <a:t>a person working </a:t>
            </a:r>
            <a:r>
              <a:rPr lang="en-US" sz="1600" b="1" dirty="0" smtClean="0"/>
              <a:t>in the service of another</a:t>
            </a:r>
            <a:r>
              <a:rPr lang="en-US" sz="1600" dirty="0" smtClean="0"/>
              <a:t>…</a:t>
            </a:r>
          </a:p>
          <a:p>
            <a:pPr eaLnBrk="1" hangingPunct="1"/>
            <a:r>
              <a:rPr lang="en-US" sz="1600" dirty="0" smtClean="0"/>
              <a:t>in a </a:t>
            </a:r>
            <a:r>
              <a:rPr lang="en-US" sz="1600" b="1" dirty="0" smtClean="0"/>
              <a:t>subordinate</a:t>
            </a:r>
            <a:r>
              <a:rPr lang="en-US" sz="1600" dirty="0" smtClean="0"/>
              <a:t> position…</a:t>
            </a:r>
          </a:p>
          <a:p>
            <a:pPr eaLnBrk="1" hangingPunct="1"/>
            <a:r>
              <a:rPr lang="en-US" sz="1600" dirty="0" smtClean="0"/>
              <a:t>a person who is hired to </a:t>
            </a:r>
            <a:r>
              <a:rPr lang="en-US" sz="1600" b="1" dirty="0" smtClean="0"/>
              <a:t>work for another</a:t>
            </a:r>
            <a:r>
              <a:rPr lang="en-US" sz="1600" dirty="0" smtClean="0"/>
              <a:t>…</a:t>
            </a:r>
            <a:br>
              <a:rPr lang="en-US" sz="1600" dirty="0" smtClean="0"/>
            </a:br>
            <a:endParaRPr lang="en-US" sz="1000" dirty="0" smtClean="0"/>
          </a:p>
          <a:p>
            <a:pPr eaLnBrk="1" hangingPunct="1">
              <a:buFontTx/>
              <a:buNone/>
            </a:pPr>
            <a:r>
              <a:rPr lang="en-US" sz="1800" b="1" u="sng" dirty="0" smtClean="0"/>
              <a:t>Definitions of Service:</a:t>
            </a:r>
          </a:p>
          <a:p>
            <a:pPr eaLnBrk="1" hangingPunct="1"/>
            <a:r>
              <a:rPr lang="en-US" sz="1600" dirty="0" smtClean="0"/>
              <a:t>An act of </a:t>
            </a:r>
            <a:r>
              <a:rPr lang="en-US" sz="1600" b="1" dirty="0" smtClean="0"/>
              <a:t>assistance </a:t>
            </a:r>
            <a:r>
              <a:rPr lang="en-US" sz="1600" dirty="0" smtClean="0"/>
              <a:t>or </a:t>
            </a:r>
            <a:r>
              <a:rPr lang="en-US" sz="1600" b="1" dirty="0" smtClean="0"/>
              <a:t>benefit</a:t>
            </a:r>
            <a:r>
              <a:rPr lang="en-US" sz="1600" dirty="0" smtClean="0"/>
              <a:t>; a favor</a:t>
            </a:r>
          </a:p>
          <a:p>
            <a:pPr eaLnBrk="1" hangingPunct="1"/>
            <a:r>
              <a:rPr lang="en-US" sz="1600" dirty="0" smtClean="0"/>
              <a:t>an act of </a:t>
            </a:r>
            <a:r>
              <a:rPr lang="en-US" sz="1600" b="1" dirty="0" smtClean="0"/>
              <a:t>helpful </a:t>
            </a:r>
            <a:r>
              <a:rPr lang="en-US" sz="1600" dirty="0" smtClean="0"/>
              <a:t>activity; </a:t>
            </a:r>
            <a:r>
              <a:rPr lang="en-US" sz="1600" b="1" dirty="0" smtClean="0"/>
              <a:t>help</a:t>
            </a:r>
            <a:r>
              <a:rPr lang="en-US" sz="1600" dirty="0" smtClean="0"/>
              <a:t>; </a:t>
            </a:r>
            <a:r>
              <a:rPr lang="en-US" sz="1600" b="1" dirty="0" smtClean="0"/>
              <a:t>aid</a:t>
            </a:r>
            <a:r>
              <a:rPr lang="en-US" sz="1600" dirty="0" smtClean="0"/>
              <a:t>.</a:t>
            </a:r>
          </a:p>
          <a:p>
            <a:pPr eaLnBrk="1" hangingPunct="1"/>
            <a:r>
              <a:rPr lang="en-US" sz="1600" dirty="0" smtClean="0"/>
              <a:t>work done by one person or group that </a:t>
            </a:r>
            <a:r>
              <a:rPr lang="en-US" sz="1600" b="1" dirty="0" smtClean="0"/>
              <a:t>benefits another</a:t>
            </a:r>
          </a:p>
          <a:p>
            <a:pPr eaLnBrk="1" hangingPunct="1"/>
            <a:r>
              <a:rPr lang="en-US" sz="1600" dirty="0" smtClean="0"/>
              <a:t>The performance of work or duties </a:t>
            </a:r>
            <a:r>
              <a:rPr lang="en-US" sz="1600" b="1" dirty="0" smtClean="0"/>
              <a:t>for a superior or as a servant</a:t>
            </a:r>
          </a:p>
          <a:p>
            <a:pPr eaLnBrk="1" hangingPunct="1"/>
            <a:r>
              <a:rPr lang="en-US" sz="1600" dirty="0" smtClean="0"/>
              <a:t>be of service, to be </a:t>
            </a:r>
            <a:r>
              <a:rPr lang="en-US" sz="1600" b="1" dirty="0" smtClean="0"/>
              <a:t>helpful </a:t>
            </a:r>
            <a:r>
              <a:rPr lang="en-US" sz="1600" dirty="0" smtClean="0"/>
              <a:t>or </a:t>
            </a:r>
            <a:r>
              <a:rPr lang="en-US" sz="1600" b="1" dirty="0" smtClean="0"/>
              <a:t>useful</a:t>
            </a:r>
            <a:endParaRPr lang="en-US" sz="1600" dirty="0" smtClean="0"/>
          </a:p>
          <a:p>
            <a:pPr eaLnBrk="1" hangingPunct="1">
              <a:buFontTx/>
              <a:buNone/>
            </a:pPr>
            <a:endParaRPr lang="en-US" sz="1600" baseline="30000" dirty="0" smtClean="0"/>
          </a:p>
        </p:txBody>
      </p:sp>
      <p:pic>
        <p:nvPicPr>
          <p:cNvPr id="7170" name="Picture 2" descr="http://t3.gstatic.com/images?q=tbn:ANd9GcRdCIkljwOakQZbiMeF7ZyGuVdIctQrJ8pd7qwx4h9jcoMalBj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6563" y="2895600"/>
            <a:ext cx="20574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3998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smtClean="0">
                <a:solidFill>
                  <a:schemeClr val="tx1">
                    <a:lumMod val="75000"/>
                    <a:lumOff val="25000"/>
                  </a:schemeClr>
                </a:solidFill>
                <a:latin typeface="Century Gothic" pitchFamily="34" charset="0"/>
              </a:rPr>
              <a:t>INTRODUCTION TO </a:t>
            </a:r>
            <a:r>
              <a:rPr lang="en-US" b="1" dirty="0" err="1" smtClean="0">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68680"/>
            <a:ext cx="7648341"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8862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895350" y="900660"/>
            <a:ext cx="7772400" cy="5602903"/>
          </a:xfrm>
        </p:spPr>
        <p:txBody>
          <a:bodyPr>
            <a:normAutofit/>
          </a:bodyPr>
          <a:lstStyle/>
          <a:p>
            <a:pPr eaLnBrk="1" hangingPunct="1"/>
            <a:r>
              <a:rPr lang="en-US" sz="2000" dirty="0" smtClean="0"/>
              <a:t>a person or thing that </a:t>
            </a:r>
            <a:r>
              <a:rPr lang="en-US" sz="2000" b="1" dirty="0" smtClean="0"/>
              <a:t>leads</a:t>
            </a:r>
            <a:r>
              <a:rPr lang="en-US" sz="2000" dirty="0" smtClean="0"/>
              <a:t>.</a:t>
            </a:r>
          </a:p>
          <a:p>
            <a:pPr eaLnBrk="1" hangingPunct="1"/>
            <a:r>
              <a:rPr lang="en-US" sz="2000" dirty="0" smtClean="0"/>
              <a:t>a </a:t>
            </a:r>
            <a:r>
              <a:rPr lang="en-US" sz="2000" b="1" dirty="0" smtClean="0"/>
              <a:t>guiding</a:t>
            </a:r>
            <a:r>
              <a:rPr lang="en-US" sz="2000" dirty="0" smtClean="0"/>
              <a:t> or </a:t>
            </a:r>
            <a:r>
              <a:rPr lang="en-US" sz="2000" b="1" dirty="0" smtClean="0"/>
              <a:t>directing</a:t>
            </a:r>
            <a:r>
              <a:rPr lang="en-US" sz="2000" dirty="0" smtClean="0"/>
              <a:t> head, as of an army, movement, or political group.</a:t>
            </a:r>
          </a:p>
          <a:p>
            <a:pPr eaLnBrk="1" hangingPunct="1"/>
            <a:r>
              <a:rPr lang="en-US" sz="2000" dirty="0" smtClean="0"/>
              <a:t>One that </a:t>
            </a:r>
            <a:r>
              <a:rPr lang="en-US" sz="2000" b="1" dirty="0" smtClean="0"/>
              <a:t>leads</a:t>
            </a:r>
            <a:r>
              <a:rPr lang="en-US" sz="2000" dirty="0" smtClean="0"/>
              <a:t> or </a:t>
            </a:r>
            <a:r>
              <a:rPr lang="en-US" sz="2000" b="1" dirty="0" smtClean="0"/>
              <a:t>guides</a:t>
            </a:r>
            <a:r>
              <a:rPr lang="en-US" sz="2000" dirty="0" smtClean="0"/>
              <a:t>.</a:t>
            </a:r>
          </a:p>
          <a:p>
            <a:pPr eaLnBrk="1" hangingPunct="1"/>
            <a:r>
              <a:rPr lang="en-US" sz="2000" dirty="0" smtClean="0"/>
              <a:t>One who is </a:t>
            </a:r>
            <a:r>
              <a:rPr lang="en-US" sz="2000" b="1" dirty="0" smtClean="0"/>
              <a:t>in charge</a:t>
            </a:r>
            <a:r>
              <a:rPr lang="en-US" sz="2000" dirty="0" smtClean="0"/>
              <a:t> or </a:t>
            </a:r>
            <a:r>
              <a:rPr lang="en-US" sz="2000" b="1" dirty="0" smtClean="0"/>
              <a:t>in command</a:t>
            </a:r>
            <a:r>
              <a:rPr lang="en-US" sz="2000" dirty="0" smtClean="0"/>
              <a:t> of </a:t>
            </a:r>
            <a:r>
              <a:rPr lang="en-US" sz="2000" b="1" dirty="0" smtClean="0"/>
              <a:t>others</a:t>
            </a:r>
            <a:r>
              <a:rPr lang="en-US" sz="2000" dirty="0" smtClean="0"/>
              <a:t>.</a:t>
            </a:r>
          </a:p>
          <a:p>
            <a:pPr eaLnBrk="1" hangingPunct="1"/>
            <a:r>
              <a:rPr lang="en-US" sz="2000" dirty="0" smtClean="0"/>
              <a:t>One who heads a political party or organization.</a:t>
            </a:r>
          </a:p>
          <a:p>
            <a:pPr eaLnBrk="1" hangingPunct="1"/>
            <a:r>
              <a:rPr lang="en-US" sz="2000" dirty="0" smtClean="0"/>
              <a:t>One who has </a:t>
            </a:r>
            <a:r>
              <a:rPr lang="en-US" sz="2000" b="1" dirty="0" smtClean="0"/>
              <a:t>influence or power</a:t>
            </a:r>
            <a:r>
              <a:rPr lang="en-US" sz="2000" dirty="0" smtClean="0"/>
              <a:t>, especially of a political nature.</a:t>
            </a:r>
          </a:p>
          <a:p>
            <a:pPr eaLnBrk="1" hangingPunct="1"/>
            <a:r>
              <a:rPr lang="en-US" sz="2000" dirty="0" smtClean="0"/>
              <a:t>a person who </a:t>
            </a:r>
            <a:r>
              <a:rPr lang="en-US" sz="2000" b="1" dirty="0" smtClean="0"/>
              <a:t>rules</a:t>
            </a:r>
            <a:r>
              <a:rPr lang="en-US" sz="2000" dirty="0" smtClean="0"/>
              <a:t> or </a:t>
            </a:r>
            <a:r>
              <a:rPr lang="en-US" sz="2000" b="1" dirty="0" smtClean="0"/>
              <a:t>guides</a:t>
            </a:r>
            <a:r>
              <a:rPr lang="en-US" sz="2000" dirty="0" smtClean="0"/>
              <a:t> or </a:t>
            </a:r>
            <a:r>
              <a:rPr lang="en-US" sz="2000" b="1" dirty="0" smtClean="0"/>
              <a:t>inspires others</a:t>
            </a:r>
          </a:p>
          <a:p>
            <a:pPr eaLnBrk="1" hangingPunct="1"/>
            <a:r>
              <a:rPr lang="en-US" sz="2000" dirty="0" smtClean="0"/>
              <a:t> a person who is </a:t>
            </a:r>
            <a:r>
              <a:rPr lang="en-US" sz="2000" b="1" dirty="0" smtClean="0"/>
              <a:t>in front</a:t>
            </a:r>
            <a:r>
              <a:rPr lang="en-US" sz="2000" dirty="0" smtClean="0"/>
              <a:t> or </a:t>
            </a:r>
            <a:r>
              <a:rPr lang="en-US" sz="2000" b="1" dirty="0" smtClean="0"/>
              <a:t>goes first</a:t>
            </a:r>
          </a:p>
          <a:p>
            <a:pPr eaLnBrk="1" hangingPunct="1"/>
            <a:r>
              <a:rPr lang="en-US" sz="2000" dirty="0" smtClean="0"/>
              <a:t>a person who is the </a:t>
            </a:r>
            <a:r>
              <a:rPr lang="en-US" sz="2000" b="1" dirty="0" smtClean="0"/>
              <a:t>head of</a:t>
            </a:r>
            <a:r>
              <a:rPr lang="en-US" sz="2000" dirty="0" smtClean="0"/>
              <a:t>, </a:t>
            </a:r>
            <a:r>
              <a:rPr lang="en-US" sz="2000" b="1" dirty="0" smtClean="0"/>
              <a:t>organizes</a:t>
            </a:r>
            <a:r>
              <a:rPr lang="en-US" sz="2000" dirty="0" smtClean="0"/>
              <a:t> or is </a:t>
            </a:r>
            <a:r>
              <a:rPr lang="en-US" sz="2000" b="1" dirty="0" smtClean="0"/>
              <a:t>in charge</a:t>
            </a:r>
            <a:r>
              <a:rPr lang="en-US" sz="2000" dirty="0" smtClean="0"/>
              <a:t> (of something)</a:t>
            </a:r>
          </a:p>
          <a:p>
            <a:pPr eaLnBrk="1" hangingPunct="1"/>
            <a:r>
              <a:rPr lang="en-US" sz="2000" dirty="0" smtClean="0"/>
              <a:t>The </a:t>
            </a:r>
            <a:r>
              <a:rPr lang="en-US" sz="2000" b="1" dirty="0" smtClean="0"/>
              <a:t>head</a:t>
            </a:r>
            <a:r>
              <a:rPr lang="en-US" sz="2000" dirty="0" smtClean="0"/>
              <a:t> …of any body… as of a tribe, clan, or family; a person in </a:t>
            </a:r>
            <a:r>
              <a:rPr lang="en-US" sz="2000" b="1" dirty="0" smtClean="0"/>
              <a:t>authority</a:t>
            </a:r>
            <a:r>
              <a:rPr lang="en-US" sz="2000" dirty="0" smtClean="0"/>
              <a:t> who </a:t>
            </a:r>
            <a:r>
              <a:rPr lang="en-US" sz="2000" b="1" dirty="0" smtClean="0"/>
              <a:t>directs</a:t>
            </a:r>
            <a:r>
              <a:rPr lang="en-US" sz="2000" dirty="0" smtClean="0"/>
              <a:t> the work of </a:t>
            </a:r>
            <a:r>
              <a:rPr lang="en-US" sz="2000" b="1" dirty="0" smtClean="0"/>
              <a:t>others</a:t>
            </a:r>
            <a:r>
              <a:rPr lang="en-US" sz="2000" dirty="0" smtClean="0"/>
              <a:t>…</a:t>
            </a:r>
          </a:p>
          <a:p>
            <a:pPr eaLnBrk="1" hangingPunct="1"/>
            <a:endParaRPr lang="en-US" sz="2000" dirty="0" smtClean="0"/>
          </a:p>
        </p:txBody>
      </p:sp>
      <p:sp>
        <p:nvSpPr>
          <p:cNvPr id="3" name="Rectangle 2"/>
          <p:cNvSpPr/>
          <p:nvPr/>
        </p:nvSpPr>
        <p:spPr>
          <a:xfrm>
            <a:off x="895350" y="433137"/>
            <a:ext cx="4391025" cy="523220"/>
          </a:xfrm>
          <a:prstGeom prst="rect">
            <a:avLst/>
          </a:prstGeom>
        </p:spPr>
        <p:txBody>
          <a:bodyPr wrap="square">
            <a:spAutoFit/>
          </a:bodyPr>
          <a:lstStyle/>
          <a:p>
            <a:pPr lvl="0"/>
            <a:r>
              <a:rPr lang="en-US" sz="2800" b="1" dirty="0">
                <a:solidFill>
                  <a:prstClr val="black"/>
                </a:solidFill>
              </a:rPr>
              <a:t>Definitions of </a:t>
            </a:r>
            <a:r>
              <a:rPr lang="en-US" sz="2800" b="1" dirty="0" smtClean="0">
                <a:solidFill>
                  <a:prstClr val="black"/>
                </a:solidFill>
              </a:rPr>
              <a:t>Leader:</a:t>
            </a:r>
            <a:endParaRPr lang="en-US" sz="2800" b="1" dirty="0">
              <a:solidFill>
                <a:prstClr val="black"/>
              </a:solidFill>
            </a:endParaRPr>
          </a:p>
        </p:txBody>
      </p:sp>
      <p:sp>
        <p:nvSpPr>
          <p:cNvPr id="4" name="AutoShape 5" descr="data:image/jpg;base64,/9j/4AAQSkZJRgABAQAAAQABAAD/2wBDAAkGBwgHBgkIBwgKCgkLDRYPDQwMDRsUFRAWIB0iIiAdHx8kKDQsJCYxJx8fLT0tMTU3Ojo6Iys/RD84QzQ5Ojf/2wBDAQoKCg0MDRoPDxo3JR8lNzc3Nzc3Nzc3Nzc3Nzc3Nzc3Nzc3Nzc3Nzc3Nzc3Nzc3Nzc3Nzc3Nzc3Nzc3Nzc3Nzf/wAARCABeAF4DASIAAhEBAxEB/8QAHAABAAIDAQEBAAAAAAAAAAAAAAYHAwQFAQII/8QAOhAAAQMDAwIDBQQIBwAAAAAAAQIDBAAFEQYSITFBBxNRFCIyYXEVFoHRCCNEcpGTodJCVJKjscHh/8QAGQEBAQEBAQEAAAAAAAAAAAAAAAQFAgYD/8QAJxEAAgIBAwMEAgMAAAAAAAAAAAECAwQREiExQWEFMpGhE1FxwfH/2gAMAwEAAhEDEQA/ALxpSlAK4151VYrHIbj3W6RozyxlKFq5x6kDoPma7NfmTWV1lw9VajYukRDsiQ+pKVuDlCB8G35bcUB+lo0hmUwh+M6h1lxO5DjagpKh6gjrWWqx8Bva0acltvOb4qXwWPRJIypI/ofxNWdQClKUApSlAKUpQER1R4i2LTMxUOcJbshABUhhndtyMjJJA6c9a9tHiNpu5IWVzfYVICVFM3DeQoZGFZwePQ5rsaj09bNSW/2G7sF5gLDiQFlJSodCCOR1I+hNcyz+H+mrVHLKba3Kyokrmfrlc9uegAwOPSgE/wAQ9JQWi47fYbnYIYX5ij+Cc1XuutT6U1XBZkC3yw5HltNuy3Im0oa3ZWncM9ugPTNWtD05Y4MgSIVogsPDo43HSFD6HGRVU+OkM22cxcYytqbkwpiSjspSCkpV9ccfRIoC09LSbJIs7P3bcjKt7eUIEfokjqCOoPOeeea69VZpuCdESdNvsqX9n3phuLMQT7qJBG5tY9M5KT9M1adAKUpQCleZr2gFKUoBSlKAVUv6Q4xY7Ss9BLUD/oP5VbVV14qQWLpe9JW+andEkzHW3E/VIx/WgOtqmG1cPDlewnLURqQwtIyUqQEqSR/Cu3py8sXu0RJrK0b3mEOONBQKmyRkgjtzmohoBEi9+Fv2Ut4IktIft61rTuCdqikAj90gVBvC3SmooWug89HLDEBa2pbwcSQTsH6vIPvZyk47deDQFoag17bbFcvZJDEl1ttSUyH2QlSY5V03DO7v2FRzxF13dbBe2odtSQrahbLSo3mJm7j8IVnI7jjnNcvV0XTMvxZiQ57MxDjyEGQtl0BC3cDZuHUJ2jBIx1HTBJ6+oblNja6h3RmfGRZocctrQ4RhW74gOODwnnPYfOvlZdXV73odwrnP2oxyoV9uPiYn2eSyG4i2X3HG5ZC2GlDllbecHOD0HcEkZqyXJTDS9jj7aFeilgGqkVc7c3cbnquE6lbjyNrrrDxUEp93jAPTgE55qPI1LcLjPVbWJ0WUJbCltuJZ2FlQ94BQ5yDjB69amWXKxN1x4T5b4+v8PvLHUGlN8vppz9lwXbWVphQlvQ5cWe6F+WlliU3nfgnBOcJ4Bpo3VjGqGJe2M5Fkw3fKfZUsLAJ6FKhwQcH+FUWxbvbHps7UaIrDEZkskMEIK154PGOfnnmrp8L4MCNo2A9b4qmBJb8x3coqUtXQqzk8HGQOwNVwsjNtR7E8oSilqS6lKV2cnw6tLaFLWcJSMk1WPiPdFqh2q7LZ2KtV0ZkHac5a3YOfn8NTy9PFSAwjp1V/0Kg+tWW16YuTTqkpS4wpIKugJ7n6dfwrIyM2ccmNdfTXksqoi6nKXXsbHhrcYUSy3hSpCR5t6lqQE+8SNwwcVGdD2a5acu71xduHnSZLZS8ACULJOSpRPJVnnOB1PrXL0CidHejmPGUq3ykqW64pJ2hfPvpPbJ90g88D61PPLCVZqP1P1C+ux1waS8dSrDxqZw3ST18mGQFuznJawkvuYC3AkBSgBgAn0qO66+0WYjEm2t+chKiJDOM70nHbv07etd2XcWY+RytQ7JqM6p1FFjRklxSlKyMMp6gnOCc/Q1n4LveTGcVq/Jbkxr/C4y4Ry9BJckTLxMmR24kWS0B5eMJPX/CeMYzyfWtCBJi2v7Yn2mK06YqQlboGUIS4dowc9MgdOuSO1baLU7I8NZd+k+dGKpHlQ4zQBDyVKA6de6sY9KlDGlo1sY0xpaZF3JnKXcrq7g7llpBIb45wCoJ/9Jr1Cxt05Ss79jFd+2KjDt3OFpzRsq+3e1xbqoKL+bjcG0qwWGDgNtkdivB46gH61fzLTbDSGmUJQ2hIShCRgJA6ADsKrnQV4tsvX+p1RHA4J/kux3cEBaUIAWnnkEFY4/KrJqsmFY33Ustla1BIHcnFZK59+iLnWmRHaA8xQBRk45ByP+K4tclBuPXQ6gk5JPoaT7iFkq3pJPzqN6nszV8hezOSHGQCcqbwcgjBBB69j9QPpWD7s3rtG/3k/nQ6bvY/Zlfg8n868vsylPeoNP8Ag2VVj6bXYmjLAhMW6EzDit7GWUBCB8h6/OvtVa33evg/ZXP5qf7q8+798/yjv81P91SzxMiT1cX8MpjZSuFNfJq3e0NXCK80hxcV1wYD7PxJ5Bz8+mPxqOXfSDkxix2ZhEeVLkTlefNZhhgtsBIJCyMpz8RyOu0d6lpsN8H7I9/MT/dWOxSUxNYw7bOdLUoqUA0vPJDZVjPTOCDjPetD0+WVRNQ2va/2v7JsuFFkHLetV5Otq5iMxdtGQEqDMJq5JHlAgJBS0rygR+8nAqPa7m3i162hXQPxnotsSt5LaBtcDS9oW2r1JAJBz19KzeLtjjyJce4pRKjPtN7/AGppSQhSk52JOeigcHORx0BI4ltgETWGl7fPvVqaW68z+sbkMjqCQrAIztJGR8iK9KYhox9IsSrvDv1uuriWFyBOAS2Mu7k9N2QMFJx8Ocd6mlfDLTbDSGmW0ttoSEoQgYCQOAAB0FfdAKUpQClKUApSlAKpnxlcEW8sz0WySzPjBCoU9lR2uKBCveG0pO05GMhXPcYFXNXmKA0LBPXdLJBnvR1xnJLCHFsrBBbJGSOa6FOlKAUpSgP/2Q==">
            <a:hlinkClick r:id="rId3"/>
          </p:cNvPr>
          <p:cNvSpPr>
            <a:spLocks noChangeAspect="1" noChangeArrowheads="1"/>
          </p:cNvSpPr>
          <p:nvPr/>
        </p:nvSpPr>
        <p:spPr bwMode="auto">
          <a:xfrm>
            <a:off x="77788" y="-427038"/>
            <a:ext cx="895350" cy="895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1" name="Picture 7" descr="http://farm3.static.flickr.com/2070/2137729430_11b29f91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9309"/>
            <a:ext cx="2543175" cy="140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3867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90800"/>
            <a:ext cx="8686800" cy="838200"/>
          </a:xfrm>
        </p:spPr>
        <p:txBody>
          <a:bodyPr>
            <a:normAutofit/>
          </a:bodyPr>
          <a:lstStyle/>
          <a:p>
            <a:r>
              <a:rPr lang="en-US" dirty="0" smtClean="0"/>
              <a:t>Characteristics of Servant Leadership</a:t>
            </a:r>
            <a:endParaRPr lang="en-US" dirty="0"/>
          </a:p>
        </p:txBody>
      </p:sp>
      <p:pic>
        <p:nvPicPr>
          <p:cNvPr id="7" name="Picture 6" descr="scale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581400"/>
            <a:ext cx="4648200"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6"/>
          <p:cNvSpPr txBox="1"/>
          <p:nvPr/>
        </p:nvSpPr>
        <p:spPr>
          <a:xfrm>
            <a:off x="2514600" y="5116961"/>
            <a:ext cx="1066800" cy="369888"/>
          </a:xfrm>
          <a:prstGeom prst="rect">
            <a:avLst/>
          </a:prstGeom>
          <a:noFill/>
        </p:spPr>
        <p:txBody>
          <a:bodyP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a:lstStyle>
          <a:p>
            <a:pPr>
              <a:defRPr/>
            </a:pPr>
            <a:r>
              <a:rPr lang="en-US" sz="1800" dirty="0">
                <a:solidFill>
                  <a:schemeClr val="accent6"/>
                </a:solidFill>
              </a:rPr>
              <a:t>Servant</a:t>
            </a:r>
          </a:p>
        </p:txBody>
      </p:sp>
      <p:sp>
        <p:nvSpPr>
          <p:cNvPr id="5" name="Rectangle 4"/>
          <p:cNvSpPr/>
          <p:nvPr/>
        </p:nvSpPr>
        <p:spPr>
          <a:xfrm>
            <a:off x="5715000" y="5258356"/>
            <a:ext cx="861133" cy="369332"/>
          </a:xfrm>
          <a:prstGeom prst="rect">
            <a:avLst/>
          </a:prstGeom>
        </p:spPr>
        <p:txBody>
          <a:bodyPr wrap="none">
            <a:spAutoFit/>
          </a:bodyPr>
          <a:lstStyle/>
          <a:p>
            <a:r>
              <a:rPr lang="en-US" dirty="0">
                <a:solidFill>
                  <a:schemeClr val="accent6"/>
                </a:solidFill>
              </a:rPr>
              <a:t>Leader</a:t>
            </a:r>
            <a:endParaRPr lang="en-US" dirty="0"/>
          </a:p>
        </p:txBody>
      </p:sp>
    </p:spTree>
    <p:extLst>
      <p:ext uri="{BB962C8B-B14F-4D97-AF65-F5344CB8AC3E}">
        <p14:creationId xmlns:p14="http://schemas.microsoft.com/office/powerpoint/2010/main" val="31128408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0" y="76200"/>
            <a:ext cx="7772400" cy="914400"/>
          </a:xfrm>
        </p:spPr>
        <p:txBody>
          <a:bodyPr/>
          <a:lstStyle/>
          <a:p>
            <a:pPr eaLnBrk="1" hangingPunct="1"/>
            <a:r>
              <a:rPr lang="en-US" dirty="0" smtClean="0"/>
              <a:t>Characteristic Breakout</a:t>
            </a:r>
          </a:p>
        </p:txBody>
      </p:sp>
      <p:graphicFrame>
        <p:nvGraphicFramePr>
          <p:cNvPr id="4" name="Content Placeholder 3"/>
          <p:cNvGraphicFramePr>
            <a:graphicFrameLocks noGrp="1"/>
          </p:cNvGraphicFramePr>
          <p:nvPr>
            <p:ph idx="1"/>
          </p:nvPr>
        </p:nvGraphicFramePr>
        <p:xfrm>
          <a:off x="762000" y="1447800"/>
          <a:ext cx="7696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4" name="TextBox 4"/>
          <p:cNvSpPr txBox="1">
            <a:spLocks noChangeArrowheads="1"/>
          </p:cNvSpPr>
          <p:nvPr/>
        </p:nvSpPr>
        <p:spPr bwMode="auto">
          <a:xfrm>
            <a:off x="5562600" y="2921000"/>
            <a:ext cx="2286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t>Awareness</a:t>
            </a:r>
          </a:p>
          <a:p>
            <a:pPr algn="r"/>
            <a:endParaRPr lang="en-US"/>
          </a:p>
          <a:p>
            <a:pPr algn="r"/>
            <a:r>
              <a:rPr lang="en-US"/>
              <a:t>Persuasion</a:t>
            </a:r>
          </a:p>
          <a:p>
            <a:pPr algn="r"/>
            <a:endParaRPr lang="en-US"/>
          </a:p>
          <a:p>
            <a:pPr algn="r"/>
            <a:r>
              <a:rPr lang="en-US"/>
              <a:t>Conceptualization</a:t>
            </a:r>
          </a:p>
          <a:p>
            <a:pPr algn="r"/>
            <a:endParaRPr lang="en-US"/>
          </a:p>
          <a:p>
            <a:pPr algn="r"/>
            <a:r>
              <a:rPr lang="en-US"/>
              <a:t>Foresight</a:t>
            </a:r>
          </a:p>
        </p:txBody>
      </p:sp>
      <p:sp>
        <p:nvSpPr>
          <p:cNvPr id="20485" name="TextBox 5"/>
          <p:cNvSpPr txBox="1">
            <a:spLocks noChangeArrowheads="1"/>
          </p:cNvSpPr>
          <p:nvPr/>
        </p:nvSpPr>
        <p:spPr bwMode="auto">
          <a:xfrm>
            <a:off x="1295400" y="2971800"/>
            <a:ext cx="2286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t>Listening</a:t>
            </a:r>
          </a:p>
          <a:p>
            <a:endParaRPr lang="en-US"/>
          </a:p>
          <a:p>
            <a:r>
              <a:rPr lang="en-US"/>
              <a:t>Empathy</a:t>
            </a:r>
          </a:p>
          <a:p>
            <a:endParaRPr lang="en-US"/>
          </a:p>
          <a:p>
            <a:r>
              <a:rPr lang="en-US"/>
              <a:t>Healing</a:t>
            </a:r>
          </a:p>
        </p:txBody>
      </p:sp>
      <p:sp>
        <p:nvSpPr>
          <p:cNvPr id="20486" name="TextBox 6"/>
          <p:cNvSpPr txBox="1">
            <a:spLocks noChangeArrowheads="1"/>
          </p:cNvSpPr>
          <p:nvPr/>
        </p:nvSpPr>
        <p:spPr bwMode="auto">
          <a:xfrm>
            <a:off x="3352800" y="2941638"/>
            <a:ext cx="25146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t>Stewardship</a:t>
            </a:r>
          </a:p>
          <a:p>
            <a:pPr algn="ctr"/>
            <a:endParaRPr lang="en-US"/>
          </a:p>
          <a:p>
            <a:pPr algn="ctr"/>
            <a:r>
              <a:rPr lang="en-US"/>
              <a:t>Commitment to People</a:t>
            </a:r>
          </a:p>
          <a:p>
            <a:pPr algn="ctr"/>
            <a:endParaRPr lang="en-US"/>
          </a:p>
          <a:p>
            <a:pPr algn="ctr"/>
            <a:r>
              <a:rPr lang="en-US"/>
              <a:t>Building Community</a:t>
            </a:r>
          </a:p>
        </p:txBody>
      </p:sp>
      <p:sp>
        <p:nvSpPr>
          <p:cNvPr id="20487" name="TextBox 4"/>
          <p:cNvSpPr txBox="1">
            <a:spLocks noChangeArrowheads="1"/>
          </p:cNvSpPr>
          <p:nvPr/>
        </p:nvSpPr>
        <p:spPr bwMode="auto">
          <a:xfrm>
            <a:off x="914400" y="1023144"/>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dirty="0"/>
              <a:t>Breaking out Spears’ characteristics into 3 dimensions…</a:t>
            </a:r>
          </a:p>
        </p:txBody>
      </p:sp>
      <p:sp>
        <p:nvSpPr>
          <p:cNvPr id="9" name="TextBox 8"/>
          <p:cNvSpPr txBox="1"/>
          <p:nvPr/>
        </p:nvSpPr>
        <p:spPr>
          <a:xfrm>
            <a:off x="762000" y="1447800"/>
            <a:ext cx="7696200" cy="400050"/>
          </a:xfrm>
          <a:prstGeom prst="rect">
            <a:avLst/>
          </a:prstGeom>
          <a:noFill/>
        </p:spPr>
        <p:txBody>
          <a:bodyPr>
            <a:spAutoFit/>
          </a:bodyPr>
          <a:lstStyle/>
          <a:p>
            <a:pPr algn="ctr" eaLnBrk="0" hangingPunct="0">
              <a:defRPr/>
            </a:pPr>
            <a:r>
              <a:rPr lang="en-US" sz="2000" b="1" dirty="0">
                <a:latin typeface="+mn-lt"/>
                <a:cs typeface="+mn-cs"/>
              </a:rPr>
              <a:t>SERVANT-LEADER</a:t>
            </a:r>
          </a:p>
        </p:txBody>
      </p:sp>
    </p:spTree>
    <p:extLst>
      <p:ext uri="{BB962C8B-B14F-4D97-AF65-F5344CB8AC3E}">
        <p14:creationId xmlns:p14="http://schemas.microsoft.com/office/powerpoint/2010/main" val="21513223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62000" y="228600"/>
            <a:ext cx="7772400" cy="762000"/>
          </a:xfrm>
        </p:spPr>
        <p:txBody>
          <a:bodyPr/>
          <a:lstStyle/>
          <a:p>
            <a:pPr eaLnBrk="1" hangingPunct="1"/>
            <a:r>
              <a:rPr lang="en-US" dirty="0" smtClean="0"/>
              <a:t>Characteristic Breakout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86779381"/>
              </p:ext>
            </p:extLst>
          </p:nvPr>
        </p:nvGraphicFramePr>
        <p:xfrm>
          <a:off x="762000" y="1447800"/>
          <a:ext cx="7696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562600" y="2921000"/>
            <a:ext cx="2286000" cy="2032000"/>
          </a:xfrm>
          <a:prstGeom prst="rect">
            <a:avLst/>
          </a:prstGeom>
          <a:noFill/>
        </p:spPr>
        <p:txBody>
          <a:bodyPr>
            <a:spAutoFit/>
          </a:bodyPr>
          <a:lstStyle/>
          <a:p>
            <a:pPr algn="r" eaLnBrk="0" hangingPunct="0">
              <a:defRPr/>
            </a:pPr>
            <a:r>
              <a:rPr lang="en-US" dirty="0">
                <a:solidFill>
                  <a:schemeClr val="bg2">
                    <a:lumMod val="60000"/>
                    <a:lumOff val="40000"/>
                  </a:schemeClr>
                </a:solidFill>
                <a:cs typeface="+mn-cs"/>
              </a:rPr>
              <a:t>Awareness</a:t>
            </a:r>
          </a:p>
          <a:p>
            <a:pPr algn="r" eaLnBrk="0" hangingPunct="0">
              <a:defRPr/>
            </a:pPr>
            <a:endParaRPr lang="en-US" dirty="0">
              <a:solidFill>
                <a:schemeClr val="bg2">
                  <a:lumMod val="60000"/>
                  <a:lumOff val="40000"/>
                </a:schemeClr>
              </a:solidFill>
              <a:cs typeface="+mn-cs"/>
            </a:endParaRPr>
          </a:p>
          <a:p>
            <a:pPr algn="r" eaLnBrk="0" hangingPunct="0">
              <a:defRPr/>
            </a:pPr>
            <a:r>
              <a:rPr lang="en-US" dirty="0">
                <a:solidFill>
                  <a:schemeClr val="bg2">
                    <a:lumMod val="60000"/>
                    <a:lumOff val="40000"/>
                  </a:schemeClr>
                </a:solidFill>
                <a:cs typeface="+mn-cs"/>
              </a:rPr>
              <a:t>Persuasion</a:t>
            </a:r>
          </a:p>
          <a:p>
            <a:pPr algn="r" eaLnBrk="0" hangingPunct="0">
              <a:defRPr/>
            </a:pPr>
            <a:endParaRPr lang="en-US" dirty="0">
              <a:solidFill>
                <a:schemeClr val="bg2">
                  <a:lumMod val="60000"/>
                  <a:lumOff val="40000"/>
                </a:schemeClr>
              </a:solidFill>
              <a:cs typeface="+mn-cs"/>
            </a:endParaRPr>
          </a:p>
          <a:p>
            <a:pPr algn="r" eaLnBrk="0" hangingPunct="0">
              <a:defRPr/>
            </a:pPr>
            <a:r>
              <a:rPr lang="en-US" dirty="0">
                <a:solidFill>
                  <a:schemeClr val="bg2">
                    <a:lumMod val="60000"/>
                    <a:lumOff val="40000"/>
                  </a:schemeClr>
                </a:solidFill>
                <a:cs typeface="+mn-cs"/>
              </a:rPr>
              <a:t>Conceptualization</a:t>
            </a:r>
          </a:p>
          <a:p>
            <a:pPr algn="r" eaLnBrk="0" hangingPunct="0">
              <a:defRPr/>
            </a:pPr>
            <a:endParaRPr lang="en-US" dirty="0">
              <a:solidFill>
                <a:schemeClr val="bg2">
                  <a:lumMod val="60000"/>
                  <a:lumOff val="40000"/>
                </a:schemeClr>
              </a:solidFill>
              <a:cs typeface="+mn-cs"/>
            </a:endParaRPr>
          </a:p>
          <a:p>
            <a:pPr algn="r" eaLnBrk="0" hangingPunct="0">
              <a:defRPr/>
            </a:pPr>
            <a:r>
              <a:rPr lang="en-US" dirty="0">
                <a:solidFill>
                  <a:schemeClr val="bg2">
                    <a:lumMod val="60000"/>
                    <a:lumOff val="40000"/>
                  </a:schemeClr>
                </a:solidFill>
                <a:cs typeface="+mn-cs"/>
              </a:rPr>
              <a:t>Foresight</a:t>
            </a:r>
          </a:p>
        </p:txBody>
      </p:sp>
      <p:sp>
        <p:nvSpPr>
          <p:cNvPr id="21509" name="TextBox 5"/>
          <p:cNvSpPr txBox="1">
            <a:spLocks noChangeArrowheads="1"/>
          </p:cNvSpPr>
          <p:nvPr/>
        </p:nvSpPr>
        <p:spPr bwMode="auto">
          <a:xfrm>
            <a:off x="1295400" y="2971800"/>
            <a:ext cx="2286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t>Listening</a:t>
            </a:r>
          </a:p>
          <a:p>
            <a:endParaRPr lang="en-US"/>
          </a:p>
          <a:p>
            <a:r>
              <a:rPr lang="en-US"/>
              <a:t>Empathy</a:t>
            </a:r>
          </a:p>
          <a:p>
            <a:endParaRPr lang="en-US"/>
          </a:p>
          <a:p>
            <a:r>
              <a:rPr lang="en-US"/>
              <a:t>Healing</a:t>
            </a:r>
          </a:p>
        </p:txBody>
      </p:sp>
      <p:sp>
        <p:nvSpPr>
          <p:cNvPr id="7" name="TextBox 6"/>
          <p:cNvSpPr txBox="1"/>
          <p:nvPr/>
        </p:nvSpPr>
        <p:spPr>
          <a:xfrm>
            <a:off x="3352800" y="2941638"/>
            <a:ext cx="2514600" cy="1477962"/>
          </a:xfrm>
          <a:prstGeom prst="rect">
            <a:avLst/>
          </a:prstGeom>
          <a:noFill/>
        </p:spPr>
        <p:txBody>
          <a:bodyPr>
            <a:spAutoFit/>
          </a:bodyPr>
          <a:lstStyle/>
          <a:p>
            <a:pPr algn="ctr" eaLnBrk="0" hangingPunct="0">
              <a:defRPr/>
            </a:pPr>
            <a:r>
              <a:rPr lang="en-US" dirty="0">
                <a:solidFill>
                  <a:schemeClr val="bg2">
                    <a:lumMod val="60000"/>
                    <a:lumOff val="40000"/>
                  </a:schemeClr>
                </a:solidFill>
                <a:cs typeface="+mn-cs"/>
              </a:rPr>
              <a:t>Stewardship</a:t>
            </a:r>
          </a:p>
          <a:p>
            <a:pPr algn="ctr" eaLnBrk="0" hangingPunct="0">
              <a:defRPr/>
            </a:pPr>
            <a:endParaRPr lang="en-US" dirty="0">
              <a:solidFill>
                <a:schemeClr val="bg2">
                  <a:lumMod val="60000"/>
                  <a:lumOff val="40000"/>
                </a:schemeClr>
              </a:solidFill>
              <a:cs typeface="+mn-cs"/>
            </a:endParaRPr>
          </a:p>
          <a:p>
            <a:pPr algn="ctr" eaLnBrk="0" hangingPunct="0">
              <a:defRPr/>
            </a:pPr>
            <a:r>
              <a:rPr lang="en-US" dirty="0">
                <a:solidFill>
                  <a:schemeClr val="bg2">
                    <a:lumMod val="60000"/>
                    <a:lumOff val="40000"/>
                  </a:schemeClr>
                </a:solidFill>
                <a:cs typeface="+mn-cs"/>
              </a:rPr>
              <a:t>Commitment to People</a:t>
            </a:r>
          </a:p>
          <a:p>
            <a:pPr algn="ctr" eaLnBrk="0" hangingPunct="0">
              <a:defRPr/>
            </a:pPr>
            <a:endParaRPr lang="en-US" dirty="0">
              <a:solidFill>
                <a:schemeClr val="bg2">
                  <a:lumMod val="60000"/>
                  <a:lumOff val="40000"/>
                </a:schemeClr>
              </a:solidFill>
              <a:cs typeface="+mn-cs"/>
            </a:endParaRPr>
          </a:p>
          <a:p>
            <a:pPr algn="ctr" eaLnBrk="0" hangingPunct="0">
              <a:defRPr/>
            </a:pPr>
            <a:r>
              <a:rPr lang="en-US" dirty="0">
                <a:solidFill>
                  <a:schemeClr val="bg2">
                    <a:lumMod val="60000"/>
                    <a:lumOff val="40000"/>
                  </a:schemeClr>
                </a:solidFill>
                <a:cs typeface="+mn-cs"/>
              </a:rPr>
              <a:t>Building Community</a:t>
            </a:r>
          </a:p>
        </p:txBody>
      </p:sp>
      <p:sp>
        <p:nvSpPr>
          <p:cNvPr id="21511" name="TextBox 4"/>
          <p:cNvSpPr txBox="1">
            <a:spLocks noChangeArrowheads="1"/>
          </p:cNvSpPr>
          <p:nvPr/>
        </p:nvSpPr>
        <p:spPr bwMode="auto">
          <a:xfrm>
            <a:off x="838200" y="838200"/>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t>Breaking out Spears’ characteristics into 3 dimensions…</a:t>
            </a:r>
          </a:p>
        </p:txBody>
      </p:sp>
      <p:sp>
        <p:nvSpPr>
          <p:cNvPr id="9" name="TextBox 8"/>
          <p:cNvSpPr txBox="1"/>
          <p:nvPr/>
        </p:nvSpPr>
        <p:spPr>
          <a:xfrm>
            <a:off x="762000" y="1447800"/>
            <a:ext cx="7696200" cy="400050"/>
          </a:xfrm>
          <a:prstGeom prst="rect">
            <a:avLst/>
          </a:prstGeom>
          <a:noFill/>
        </p:spPr>
        <p:txBody>
          <a:bodyPr>
            <a:spAutoFit/>
          </a:bodyPr>
          <a:lstStyle/>
          <a:p>
            <a:pPr algn="ctr" eaLnBrk="0" hangingPunct="0">
              <a:defRPr/>
            </a:pPr>
            <a:r>
              <a:rPr lang="en-US" sz="2000" b="1" dirty="0">
                <a:latin typeface="+mn-lt"/>
                <a:cs typeface="+mn-cs"/>
              </a:rPr>
              <a:t>SERVANT-LEADER</a:t>
            </a:r>
          </a:p>
        </p:txBody>
      </p:sp>
    </p:spTree>
    <p:extLst>
      <p:ext uri="{BB962C8B-B14F-4D97-AF65-F5344CB8AC3E}">
        <p14:creationId xmlns:p14="http://schemas.microsoft.com/office/powerpoint/2010/main" val="20151239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0" y="228600"/>
            <a:ext cx="7772400" cy="762000"/>
          </a:xfrm>
        </p:spPr>
        <p:txBody>
          <a:bodyPr/>
          <a:lstStyle/>
          <a:p>
            <a:pPr eaLnBrk="1" hangingPunct="1"/>
            <a:r>
              <a:rPr lang="en-US" dirty="0" smtClean="0"/>
              <a:t>Characteristic Breakout</a:t>
            </a:r>
          </a:p>
        </p:txBody>
      </p:sp>
      <p:sp>
        <p:nvSpPr>
          <p:cNvPr id="23555" name="TextBox 4"/>
          <p:cNvSpPr txBox="1">
            <a:spLocks noChangeArrowheads="1"/>
          </p:cNvSpPr>
          <p:nvPr/>
        </p:nvSpPr>
        <p:spPr bwMode="auto">
          <a:xfrm>
            <a:off x="838200" y="838200"/>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t>Breaking out Spears’ characteristics into 3 dimensions</a:t>
            </a:r>
          </a:p>
        </p:txBody>
      </p:sp>
      <p:graphicFrame>
        <p:nvGraphicFramePr>
          <p:cNvPr id="10" name="Content Placeholder 3"/>
          <p:cNvGraphicFramePr>
            <a:graphicFrameLocks noGrp="1"/>
          </p:cNvGraphicFramePr>
          <p:nvPr>
            <p:ph idx="1"/>
          </p:nvPr>
        </p:nvGraphicFramePr>
        <p:xfrm>
          <a:off x="762000" y="1447800"/>
          <a:ext cx="7696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7" name="TextBox 10"/>
          <p:cNvSpPr txBox="1">
            <a:spLocks noChangeArrowheads="1"/>
          </p:cNvSpPr>
          <p:nvPr/>
        </p:nvSpPr>
        <p:spPr bwMode="auto">
          <a:xfrm>
            <a:off x="5562600" y="2921000"/>
            <a:ext cx="2286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r>
              <a:rPr lang="en-US"/>
              <a:t>Awareness</a:t>
            </a:r>
          </a:p>
          <a:p>
            <a:pPr algn="r"/>
            <a:endParaRPr lang="en-US"/>
          </a:p>
          <a:p>
            <a:pPr algn="r"/>
            <a:r>
              <a:rPr lang="en-US"/>
              <a:t>Persuasion</a:t>
            </a:r>
          </a:p>
          <a:p>
            <a:pPr algn="r"/>
            <a:endParaRPr lang="en-US"/>
          </a:p>
          <a:p>
            <a:pPr algn="r"/>
            <a:r>
              <a:rPr lang="en-US"/>
              <a:t>Conceptualization</a:t>
            </a:r>
          </a:p>
          <a:p>
            <a:pPr algn="r"/>
            <a:endParaRPr lang="en-US"/>
          </a:p>
          <a:p>
            <a:pPr algn="r"/>
            <a:r>
              <a:rPr lang="en-US"/>
              <a:t>Foresight</a:t>
            </a:r>
          </a:p>
        </p:txBody>
      </p:sp>
      <p:sp>
        <p:nvSpPr>
          <p:cNvPr id="12" name="TextBox 11"/>
          <p:cNvSpPr txBox="1"/>
          <p:nvPr/>
        </p:nvSpPr>
        <p:spPr>
          <a:xfrm>
            <a:off x="1295400" y="2971800"/>
            <a:ext cx="2286000" cy="1477963"/>
          </a:xfrm>
          <a:prstGeom prst="rect">
            <a:avLst/>
          </a:prstGeom>
          <a:noFill/>
        </p:spPr>
        <p:txBody>
          <a:bodyPr>
            <a:spAutoFit/>
          </a:bodyPr>
          <a:lstStyle/>
          <a:p>
            <a:pPr eaLnBrk="0" hangingPunct="0">
              <a:defRPr/>
            </a:pPr>
            <a:r>
              <a:rPr lang="en-US" dirty="0">
                <a:solidFill>
                  <a:schemeClr val="bg2">
                    <a:lumMod val="60000"/>
                    <a:lumOff val="40000"/>
                  </a:schemeClr>
                </a:solidFill>
                <a:cs typeface="+mn-cs"/>
              </a:rPr>
              <a:t>Listening</a:t>
            </a:r>
          </a:p>
          <a:p>
            <a:pPr eaLnBrk="0" hangingPunct="0">
              <a:defRPr/>
            </a:pPr>
            <a:endParaRPr lang="en-US" dirty="0">
              <a:solidFill>
                <a:schemeClr val="bg2">
                  <a:lumMod val="60000"/>
                  <a:lumOff val="40000"/>
                </a:schemeClr>
              </a:solidFill>
              <a:cs typeface="+mn-cs"/>
            </a:endParaRPr>
          </a:p>
          <a:p>
            <a:pPr eaLnBrk="0" hangingPunct="0">
              <a:defRPr/>
            </a:pPr>
            <a:r>
              <a:rPr lang="en-US" dirty="0">
                <a:solidFill>
                  <a:schemeClr val="bg2">
                    <a:lumMod val="60000"/>
                    <a:lumOff val="40000"/>
                  </a:schemeClr>
                </a:solidFill>
                <a:cs typeface="+mn-cs"/>
              </a:rPr>
              <a:t>Empathy</a:t>
            </a:r>
          </a:p>
          <a:p>
            <a:pPr eaLnBrk="0" hangingPunct="0">
              <a:defRPr/>
            </a:pPr>
            <a:endParaRPr lang="en-US" dirty="0">
              <a:solidFill>
                <a:schemeClr val="bg2">
                  <a:lumMod val="60000"/>
                  <a:lumOff val="40000"/>
                </a:schemeClr>
              </a:solidFill>
              <a:cs typeface="+mn-cs"/>
            </a:endParaRPr>
          </a:p>
          <a:p>
            <a:pPr eaLnBrk="0" hangingPunct="0">
              <a:defRPr/>
            </a:pPr>
            <a:r>
              <a:rPr lang="en-US" dirty="0">
                <a:solidFill>
                  <a:schemeClr val="bg2">
                    <a:lumMod val="60000"/>
                    <a:lumOff val="40000"/>
                  </a:schemeClr>
                </a:solidFill>
                <a:cs typeface="+mn-cs"/>
              </a:rPr>
              <a:t>Healing</a:t>
            </a:r>
          </a:p>
        </p:txBody>
      </p:sp>
      <p:sp>
        <p:nvSpPr>
          <p:cNvPr id="13" name="TextBox 12"/>
          <p:cNvSpPr txBox="1"/>
          <p:nvPr/>
        </p:nvSpPr>
        <p:spPr>
          <a:xfrm>
            <a:off x="3352800" y="2941638"/>
            <a:ext cx="2514600" cy="1477962"/>
          </a:xfrm>
          <a:prstGeom prst="rect">
            <a:avLst/>
          </a:prstGeom>
          <a:noFill/>
        </p:spPr>
        <p:txBody>
          <a:bodyPr>
            <a:spAutoFit/>
          </a:bodyPr>
          <a:lstStyle/>
          <a:p>
            <a:pPr algn="ctr" eaLnBrk="0" hangingPunct="0">
              <a:defRPr/>
            </a:pPr>
            <a:r>
              <a:rPr lang="en-US" dirty="0">
                <a:solidFill>
                  <a:schemeClr val="bg2">
                    <a:lumMod val="60000"/>
                    <a:lumOff val="40000"/>
                  </a:schemeClr>
                </a:solidFill>
                <a:cs typeface="+mn-cs"/>
              </a:rPr>
              <a:t>Stewardship</a:t>
            </a:r>
          </a:p>
          <a:p>
            <a:pPr algn="ctr" eaLnBrk="0" hangingPunct="0">
              <a:defRPr/>
            </a:pPr>
            <a:endParaRPr lang="en-US" dirty="0">
              <a:solidFill>
                <a:schemeClr val="bg2">
                  <a:lumMod val="60000"/>
                  <a:lumOff val="40000"/>
                </a:schemeClr>
              </a:solidFill>
              <a:cs typeface="+mn-cs"/>
            </a:endParaRPr>
          </a:p>
          <a:p>
            <a:pPr algn="ctr" eaLnBrk="0" hangingPunct="0">
              <a:defRPr/>
            </a:pPr>
            <a:r>
              <a:rPr lang="en-US" dirty="0">
                <a:solidFill>
                  <a:schemeClr val="bg2">
                    <a:lumMod val="60000"/>
                    <a:lumOff val="40000"/>
                  </a:schemeClr>
                </a:solidFill>
                <a:cs typeface="+mn-cs"/>
              </a:rPr>
              <a:t>Commitment to People</a:t>
            </a:r>
          </a:p>
          <a:p>
            <a:pPr algn="ctr" eaLnBrk="0" hangingPunct="0">
              <a:defRPr/>
            </a:pPr>
            <a:endParaRPr lang="en-US" dirty="0">
              <a:solidFill>
                <a:schemeClr val="bg2">
                  <a:lumMod val="60000"/>
                  <a:lumOff val="40000"/>
                </a:schemeClr>
              </a:solidFill>
              <a:cs typeface="+mn-cs"/>
            </a:endParaRPr>
          </a:p>
          <a:p>
            <a:pPr algn="ctr" eaLnBrk="0" hangingPunct="0">
              <a:defRPr/>
            </a:pPr>
            <a:r>
              <a:rPr lang="en-US" dirty="0">
                <a:solidFill>
                  <a:schemeClr val="bg2">
                    <a:lumMod val="60000"/>
                    <a:lumOff val="40000"/>
                  </a:schemeClr>
                </a:solidFill>
                <a:cs typeface="+mn-cs"/>
              </a:rPr>
              <a:t>Building Community</a:t>
            </a:r>
          </a:p>
        </p:txBody>
      </p:sp>
      <p:sp>
        <p:nvSpPr>
          <p:cNvPr id="14" name="TextBox 13"/>
          <p:cNvSpPr txBox="1"/>
          <p:nvPr/>
        </p:nvSpPr>
        <p:spPr>
          <a:xfrm>
            <a:off x="762000" y="1447800"/>
            <a:ext cx="7696200" cy="400050"/>
          </a:xfrm>
          <a:prstGeom prst="rect">
            <a:avLst/>
          </a:prstGeom>
          <a:noFill/>
        </p:spPr>
        <p:txBody>
          <a:bodyPr>
            <a:spAutoFit/>
          </a:bodyPr>
          <a:lstStyle/>
          <a:p>
            <a:pPr algn="ctr" eaLnBrk="0" hangingPunct="0">
              <a:defRPr/>
            </a:pPr>
            <a:r>
              <a:rPr lang="en-US" sz="2000" b="1" dirty="0">
                <a:latin typeface="+mn-lt"/>
                <a:cs typeface="+mn-cs"/>
              </a:rPr>
              <a:t>SERVANT-LEADER</a:t>
            </a:r>
          </a:p>
        </p:txBody>
      </p:sp>
    </p:spTree>
    <p:extLst>
      <p:ext uri="{BB962C8B-B14F-4D97-AF65-F5344CB8AC3E}">
        <p14:creationId xmlns:p14="http://schemas.microsoft.com/office/powerpoint/2010/main" val="33519713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ubtitle 4"/>
          <p:cNvSpPr>
            <a:spLocks noGrp="1"/>
          </p:cNvSpPr>
          <p:nvPr>
            <p:ph type="subTitle" idx="1"/>
          </p:nvPr>
        </p:nvSpPr>
        <p:spPr>
          <a:xfrm>
            <a:off x="-76200" y="1066800"/>
            <a:ext cx="8915400" cy="990600"/>
          </a:xfrm>
        </p:spPr>
        <p:txBody>
          <a:bodyPr>
            <a:normAutofit/>
          </a:bodyPr>
          <a:lstStyle/>
          <a:p>
            <a:pPr algn="ctr" eaLnBrk="1" hangingPunct="1"/>
            <a:r>
              <a:rPr lang="en-US" sz="2400" dirty="0" smtClean="0">
                <a:solidFill>
                  <a:schemeClr val="tx1"/>
                </a:solidFill>
              </a:rPr>
              <a:t>Translating the concepts into real-world practice</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895600"/>
            <a:ext cx="3200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3099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762000" y="228600"/>
            <a:ext cx="7772400" cy="762000"/>
          </a:xfrm>
        </p:spPr>
        <p:txBody>
          <a:bodyPr/>
          <a:lstStyle/>
          <a:p>
            <a:pPr eaLnBrk="1" hangingPunct="1"/>
            <a:r>
              <a:rPr lang="en-US" dirty="0" smtClean="0"/>
              <a:t>Individuals</a:t>
            </a:r>
          </a:p>
        </p:txBody>
      </p:sp>
      <p:sp>
        <p:nvSpPr>
          <p:cNvPr id="39939" name="Content Placeholder 2"/>
          <p:cNvSpPr>
            <a:spLocks noGrp="1"/>
          </p:cNvSpPr>
          <p:nvPr>
            <p:ph idx="1"/>
          </p:nvPr>
        </p:nvSpPr>
        <p:spPr/>
        <p:txBody>
          <a:bodyPr/>
          <a:lstStyle/>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endParaRPr lang="en-US" sz="2400" dirty="0" smtClean="0"/>
          </a:p>
          <a:p>
            <a:pPr eaLnBrk="1" hangingPunct="1">
              <a:buFontTx/>
              <a:buNone/>
            </a:pPr>
            <a:endParaRPr lang="en-US" sz="2400" dirty="0" smtClean="0"/>
          </a:p>
          <a:p>
            <a:pPr eaLnBrk="1" hangingPunct="1"/>
            <a:endParaRPr lang="en-US" sz="2400" dirty="0" smtClean="0"/>
          </a:p>
        </p:txBody>
      </p:sp>
      <p:sp>
        <p:nvSpPr>
          <p:cNvPr id="39941" name="TextBox 4"/>
          <p:cNvSpPr txBox="1">
            <a:spLocks noChangeArrowheads="1"/>
          </p:cNvSpPr>
          <p:nvPr/>
        </p:nvSpPr>
        <p:spPr bwMode="auto">
          <a:xfrm>
            <a:off x="838200" y="838200"/>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t>Some examples of modern Servant-Leaders…</a:t>
            </a:r>
          </a:p>
        </p:txBody>
      </p:sp>
      <p:pic>
        <p:nvPicPr>
          <p:cNvPr id="399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900" y="1447517"/>
            <a:ext cx="12954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1788" y="3886200"/>
            <a:ext cx="1576387"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3581400"/>
            <a:ext cx="14668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9" name="TextBox 18"/>
          <p:cNvSpPr txBox="1">
            <a:spLocks noChangeArrowheads="1"/>
          </p:cNvSpPr>
          <p:nvPr/>
        </p:nvSpPr>
        <p:spPr bwMode="auto">
          <a:xfrm>
            <a:off x="2552700" y="3141349"/>
            <a:ext cx="14478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dirty="0"/>
              <a:t>Sam Walton</a:t>
            </a:r>
          </a:p>
        </p:txBody>
      </p:sp>
      <p:pic>
        <p:nvPicPr>
          <p:cNvPr id="3995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4900" y="1401715"/>
            <a:ext cx="1563687"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1" name="TextBox 22"/>
          <p:cNvSpPr txBox="1">
            <a:spLocks noChangeArrowheads="1"/>
          </p:cNvSpPr>
          <p:nvPr/>
        </p:nvSpPr>
        <p:spPr bwMode="auto">
          <a:xfrm>
            <a:off x="1600200" y="5497513"/>
            <a:ext cx="1676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t>Jimmy Carter</a:t>
            </a:r>
          </a:p>
        </p:txBody>
      </p:sp>
      <p:sp>
        <p:nvSpPr>
          <p:cNvPr id="39952" name="TextBox 23"/>
          <p:cNvSpPr txBox="1">
            <a:spLocks noChangeArrowheads="1"/>
          </p:cNvSpPr>
          <p:nvPr/>
        </p:nvSpPr>
        <p:spPr bwMode="auto">
          <a:xfrm>
            <a:off x="3810000" y="54975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t>The Dalai Lama</a:t>
            </a:r>
          </a:p>
        </p:txBody>
      </p:sp>
      <p:sp>
        <p:nvSpPr>
          <p:cNvPr id="39953" name="TextBox 24"/>
          <p:cNvSpPr txBox="1">
            <a:spLocks noChangeArrowheads="1"/>
          </p:cNvSpPr>
          <p:nvPr/>
        </p:nvSpPr>
        <p:spPr bwMode="auto">
          <a:xfrm>
            <a:off x="4799940" y="3114627"/>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dirty="0"/>
              <a:t>Nelson Mandela</a:t>
            </a:r>
          </a:p>
        </p:txBody>
      </p:sp>
      <p:sp>
        <p:nvSpPr>
          <p:cNvPr id="39954" name="TextBox 27"/>
          <p:cNvSpPr txBox="1">
            <a:spLocks noChangeArrowheads="1"/>
          </p:cNvSpPr>
          <p:nvPr/>
        </p:nvSpPr>
        <p:spPr bwMode="auto">
          <a:xfrm>
            <a:off x="6295931" y="5486400"/>
            <a:ext cx="2362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dirty="0"/>
              <a:t>Countless Unknown</a:t>
            </a:r>
          </a:p>
        </p:txBody>
      </p:sp>
      <p:pic>
        <p:nvPicPr>
          <p:cNvPr id="39955" name="Picture 11" descr="C:\Users\Benjamin Lichtenwaln\AppData\Local\Microsoft\Windows\Temporary Internet Files\Content.IE5\YSNFMWB8\MPj03826740000[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3581400"/>
            <a:ext cx="1371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6" name="Text Box 8"/>
          <p:cNvSpPr txBox="1">
            <a:spLocks noChangeArrowheads="1"/>
          </p:cNvSpPr>
          <p:nvPr/>
        </p:nvSpPr>
        <p:spPr bwMode="auto">
          <a:xfrm>
            <a:off x="304800" y="6627813"/>
            <a:ext cx="685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50000"/>
              </a:spcBef>
            </a:pPr>
            <a:r>
              <a:rPr lang="en-US" sz="800"/>
              <a:t>†</a:t>
            </a:r>
          </a:p>
        </p:txBody>
      </p:sp>
    </p:spTree>
    <p:extLst>
      <p:ext uri="{BB962C8B-B14F-4D97-AF65-F5344CB8AC3E}">
        <p14:creationId xmlns:p14="http://schemas.microsoft.com/office/powerpoint/2010/main" val="138621363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3276600"/>
          </a:xfrm>
        </p:spPr>
        <p:txBody>
          <a:bodyPr>
            <a:normAutofit fontScale="925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sz="5200" dirty="0" smtClean="0"/>
              <a:t>“</a:t>
            </a:r>
            <a:r>
              <a:rPr lang="en-US" sz="5200" dirty="0"/>
              <a:t>A servant-leader loves people, and wants to help </a:t>
            </a:r>
            <a:r>
              <a:rPr lang="en-US" sz="5200" dirty="0" smtClean="0"/>
              <a:t>them”.</a:t>
            </a:r>
            <a:endParaRPr lang="en-US" sz="52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04800"/>
            <a:ext cx="192405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6149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400" dirty="0" smtClean="0"/>
              <a:t>What is the connection to Research Administration </a:t>
            </a:r>
            <a:endParaRPr lang="en-US" sz="2400" dirty="0"/>
          </a:p>
        </p:txBody>
      </p:sp>
      <p:sp>
        <p:nvSpPr>
          <p:cNvPr id="3" name="Content Placeholder 2"/>
          <p:cNvSpPr>
            <a:spLocks noGrp="1"/>
          </p:cNvSpPr>
          <p:nvPr>
            <p:ph idx="1"/>
          </p:nvPr>
        </p:nvSpPr>
        <p:spPr>
          <a:xfrm>
            <a:off x="304800" y="1524000"/>
            <a:ext cx="8686800" cy="4525963"/>
          </a:xfrm>
        </p:spPr>
        <p:txBody>
          <a:bodyPr>
            <a:normAutofit/>
          </a:bodyPr>
          <a:lstStyle/>
          <a:p>
            <a:pPr marL="0" indent="0">
              <a:buNone/>
            </a:pPr>
            <a:r>
              <a:rPr lang="en-US" dirty="0" smtClean="0"/>
              <a:t> </a:t>
            </a:r>
            <a:endParaRPr lang="en-US" dirty="0"/>
          </a:p>
        </p:txBody>
      </p:sp>
      <p:pic>
        <p:nvPicPr>
          <p:cNvPr id="1028" name="Picture 4" descr="http://www.srainternational.org/redesign/images/sralogo2.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438400"/>
            <a:ext cx="6934200" cy="1409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1435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History of Service</a:t>
            </a:r>
            <a:endParaRPr lang="en-US" dirty="0"/>
          </a:p>
        </p:txBody>
      </p:sp>
      <p:sp>
        <p:nvSpPr>
          <p:cNvPr id="3" name="Content Placeholder 2"/>
          <p:cNvSpPr>
            <a:spLocks noGrp="1"/>
          </p:cNvSpPr>
          <p:nvPr>
            <p:ph idx="1"/>
          </p:nvPr>
        </p:nvSpPr>
        <p:spPr>
          <a:xfrm>
            <a:off x="220224" y="4191000"/>
            <a:ext cx="8686800" cy="2574925"/>
          </a:xfrm>
        </p:spPr>
        <p:txBody>
          <a:bodyPr>
            <a:normAutofit/>
          </a:bodyPr>
          <a:lstStyle/>
          <a:p>
            <a:endParaRPr lang="en-US" dirty="0"/>
          </a:p>
          <a:p>
            <a:pPr marL="0" indent="0">
              <a:buNone/>
            </a:pPr>
            <a:r>
              <a:rPr lang="en-US" sz="2000" dirty="0" smtClean="0"/>
              <a:t>The Office </a:t>
            </a:r>
            <a:r>
              <a:rPr lang="en-US" sz="2000" dirty="0"/>
              <a:t>of Management and Budget (OMB) Circular A21 in the United </a:t>
            </a:r>
            <a:r>
              <a:rPr lang="en-US" sz="2000" dirty="0" smtClean="0"/>
              <a:t>States, created the need for </a:t>
            </a:r>
            <a:r>
              <a:rPr lang="en-US" sz="2000" dirty="0"/>
              <a:t>additional monitoring of awards, which increased the services required from research administration offices.</a:t>
            </a:r>
          </a:p>
          <a:p>
            <a:endParaRPr lang="en-US" dirty="0" smtClean="0"/>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430" y="1366855"/>
            <a:ext cx="3309233" cy="2736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73148" y="1981200"/>
            <a:ext cx="1801968" cy="369332"/>
          </a:xfrm>
          <a:prstGeom prst="rect">
            <a:avLst/>
          </a:prstGeom>
          <a:noFill/>
        </p:spPr>
        <p:txBody>
          <a:bodyPr wrap="none" rtlCol="0">
            <a:spAutoFit/>
          </a:bodyPr>
          <a:lstStyle/>
          <a:p>
            <a:r>
              <a:rPr lang="en-US" dirty="0" smtClean="0"/>
              <a:t>Funding Sources</a:t>
            </a:r>
            <a:endParaRPr lang="en-US" dirty="0"/>
          </a:p>
        </p:txBody>
      </p:sp>
      <p:sp>
        <p:nvSpPr>
          <p:cNvPr id="6" name="TextBox 5"/>
          <p:cNvSpPr txBox="1"/>
          <p:nvPr/>
        </p:nvSpPr>
        <p:spPr>
          <a:xfrm>
            <a:off x="5720801" y="3124200"/>
            <a:ext cx="2331279" cy="369332"/>
          </a:xfrm>
          <a:prstGeom prst="rect">
            <a:avLst/>
          </a:prstGeom>
          <a:noFill/>
        </p:spPr>
        <p:txBody>
          <a:bodyPr wrap="none" rtlCol="0">
            <a:spAutoFit/>
          </a:bodyPr>
          <a:lstStyle/>
          <a:p>
            <a:r>
              <a:rPr lang="en-US" dirty="0" smtClean="0"/>
              <a:t>Requesting guidelines</a:t>
            </a:r>
            <a:endParaRPr lang="en-US" dirty="0"/>
          </a:p>
        </p:txBody>
      </p:sp>
      <p:sp>
        <p:nvSpPr>
          <p:cNvPr id="7" name="TextBox 6"/>
          <p:cNvSpPr txBox="1"/>
          <p:nvPr/>
        </p:nvSpPr>
        <p:spPr>
          <a:xfrm>
            <a:off x="3083958" y="4103132"/>
            <a:ext cx="1964449" cy="369332"/>
          </a:xfrm>
          <a:prstGeom prst="rect">
            <a:avLst/>
          </a:prstGeom>
          <a:noFill/>
        </p:spPr>
        <p:txBody>
          <a:bodyPr wrap="none" rtlCol="0">
            <a:spAutoFit/>
          </a:bodyPr>
          <a:lstStyle/>
          <a:p>
            <a:r>
              <a:rPr lang="en-US" dirty="0" smtClean="0"/>
              <a:t>Preparing budgets</a:t>
            </a:r>
            <a:endParaRPr lang="en-US" dirty="0"/>
          </a:p>
        </p:txBody>
      </p:sp>
      <p:sp>
        <p:nvSpPr>
          <p:cNvPr id="8" name="TextBox 7"/>
          <p:cNvSpPr txBox="1"/>
          <p:nvPr/>
        </p:nvSpPr>
        <p:spPr>
          <a:xfrm>
            <a:off x="6091190" y="1981200"/>
            <a:ext cx="1590500" cy="369332"/>
          </a:xfrm>
          <a:prstGeom prst="rect">
            <a:avLst/>
          </a:prstGeom>
          <a:noFill/>
        </p:spPr>
        <p:txBody>
          <a:bodyPr wrap="none" rtlCol="0">
            <a:spAutoFit/>
          </a:bodyPr>
          <a:lstStyle/>
          <a:p>
            <a:r>
              <a:rPr lang="en-US" dirty="0" smtClean="0"/>
              <a:t>Making copies</a:t>
            </a:r>
            <a:endParaRPr lang="en-US" dirty="0"/>
          </a:p>
        </p:txBody>
      </p:sp>
      <p:sp>
        <p:nvSpPr>
          <p:cNvPr id="9" name="TextBox 8"/>
          <p:cNvSpPr txBox="1"/>
          <p:nvPr/>
        </p:nvSpPr>
        <p:spPr>
          <a:xfrm>
            <a:off x="304800" y="2971854"/>
            <a:ext cx="1897314" cy="369332"/>
          </a:xfrm>
          <a:prstGeom prst="rect">
            <a:avLst/>
          </a:prstGeom>
          <a:noFill/>
        </p:spPr>
        <p:txBody>
          <a:bodyPr wrap="none" rtlCol="0">
            <a:spAutoFit/>
          </a:bodyPr>
          <a:lstStyle/>
          <a:p>
            <a:r>
              <a:rPr lang="en-US" dirty="0" smtClean="0"/>
              <a:t>Mailing proposals</a:t>
            </a:r>
            <a:endParaRPr lang="en-US" dirty="0"/>
          </a:p>
        </p:txBody>
      </p:sp>
    </p:spTree>
    <p:extLst>
      <p:ext uri="{BB962C8B-B14F-4D97-AF65-F5344CB8AC3E}">
        <p14:creationId xmlns:p14="http://schemas.microsoft.com/office/powerpoint/2010/main" val="2132531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smtClean="0">
                <a:solidFill>
                  <a:schemeClr val="tx1">
                    <a:lumMod val="75000"/>
                    <a:lumOff val="25000"/>
                  </a:schemeClr>
                </a:solidFill>
                <a:latin typeface="Century Gothic" pitchFamily="34" charset="0"/>
              </a:rPr>
              <a:t>INTRODUCTION TO </a:t>
            </a:r>
            <a:r>
              <a:rPr lang="en-US" b="1" dirty="0" err="1" smtClean="0">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pic>
        <p:nvPicPr>
          <p:cNvPr id="7" name="Picture 2" descr="C:\Users\nnisbett\AppData\Local\Microsoft\Windows\Temporary Internet Files\Content.Outlook\IOUXZ61S\Part2_ProposalDevelopment_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68680"/>
            <a:ext cx="7642678" cy="484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6620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Servant and Leader</a:t>
            </a:r>
            <a:endParaRPr lang="en-US" dirty="0"/>
          </a:p>
        </p:txBody>
      </p:sp>
      <p:sp>
        <p:nvSpPr>
          <p:cNvPr id="3" name="Content Placeholder 2"/>
          <p:cNvSpPr>
            <a:spLocks noGrp="1"/>
          </p:cNvSpPr>
          <p:nvPr>
            <p:ph idx="1"/>
          </p:nvPr>
        </p:nvSpPr>
        <p:spPr>
          <a:xfrm>
            <a:off x="381000" y="1219201"/>
            <a:ext cx="8686800" cy="4914902"/>
          </a:xfrm>
        </p:spPr>
        <p:txBody>
          <a:bodyPr>
            <a:normAutofit/>
          </a:bodyPr>
          <a:lstStyle/>
          <a:p>
            <a:pPr marL="0" indent="0">
              <a:buNone/>
            </a:pPr>
            <a:endParaRPr lang="en-US" dirty="0" smtClean="0"/>
          </a:p>
          <a:p>
            <a:pPr marL="0" indent="0">
              <a:buNone/>
            </a:pPr>
            <a:r>
              <a:rPr lang="en-US" dirty="0" smtClean="0"/>
              <a:t>                                     </a:t>
            </a:r>
            <a:r>
              <a:rPr lang="en-US" b="1" dirty="0" smtClean="0"/>
              <a:t>Servant</a:t>
            </a:r>
          </a:p>
          <a:p>
            <a:pPr marL="0" indent="0">
              <a:buNone/>
            </a:pPr>
            <a:r>
              <a:rPr lang="en-US" dirty="0" smtClean="0"/>
              <a:t>        </a:t>
            </a:r>
            <a:endParaRPr lang="en-US" b="1" dirty="0" smtClean="0"/>
          </a:p>
          <a:p>
            <a:pPr marL="0" indent="0">
              <a:buNone/>
            </a:pPr>
            <a:r>
              <a:rPr lang="en-US" dirty="0" smtClean="0"/>
              <a:t>                              </a:t>
            </a:r>
          </a:p>
          <a:p>
            <a:pPr marL="0" indent="0">
              <a:buNone/>
            </a:pPr>
            <a:r>
              <a:rPr lang="en-US" dirty="0"/>
              <a:t>	</a:t>
            </a:r>
            <a:r>
              <a:rPr lang="en-US" dirty="0" smtClean="0"/>
              <a:t>		</a:t>
            </a:r>
            <a:r>
              <a:rPr lang="en-US" b="1" dirty="0" smtClean="0"/>
              <a:t>Leader</a:t>
            </a:r>
          </a:p>
          <a:p>
            <a:pPr>
              <a:buFont typeface="Wingdings" pitchFamily="2" charset="2"/>
              <a:buChar char="Ø"/>
            </a:pPr>
            <a:endParaRPr lang="en-US" dirty="0"/>
          </a:p>
        </p:txBody>
      </p:sp>
      <p:sp>
        <p:nvSpPr>
          <p:cNvPr id="4" name="TextBox 3"/>
          <p:cNvSpPr txBox="1"/>
          <p:nvPr/>
        </p:nvSpPr>
        <p:spPr>
          <a:xfrm>
            <a:off x="2667000" y="4892865"/>
            <a:ext cx="3534301" cy="523220"/>
          </a:xfrm>
          <a:prstGeom prst="rect">
            <a:avLst/>
          </a:prstGeom>
          <a:noFill/>
        </p:spPr>
        <p:txBody>
          <a:bodyPr wrap="none" rtlCol="0">
            <a:spAutoFit/>
          </a:bodyPr>
          <a:lstStyle/>
          <a:p>
            <a:r>
              <a:rPr lang="en-US" sz="2800" b="1" dirty="0" smtClean="0"/>
              <a:t>    Servant and Leader</a:t>
            </a:r>
            <a:endParaRPr lang="en-US" sz="2800" b="1" dirty="0"/>
          </a:p>
        </p:txBody>
      </p:sp>
      <p:pic>
        <p:nvPicPr>
          <p:cNvPr id="9218" name="Picture 2" descr="http://t2.gstatic.com/images?q=tbn:ANd9GcRa0RGtLSAxu5CJro1xqUd8owTKw-ysUAZAtuAL3KdrDOBfuf6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990600"/>
            <a:ext cx="2536107" cy="16764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t3.gstatic.com/images?q=tbn:ANd9GcQNFzLE__7iwSypWdzXmxuHXLzCBokhaG6l4BG2ecyavEXQyu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742" y="2438400"/>
            <a:ext cx="2362200" cy="182631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t0.gstatic.com/images?q=tbn:ANd9GcRCpuMm0qDPat0ikgw8QGK76R6fbNQQSi4dRx6Q7UC9ztpF1-L8q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767" y="4163875"/>
            <a:ext cx="2090586"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1284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1162"/>
          </a:xfrm>
        </p:spPr>
        <p:txBody>
          <a:bodyPr>
            <a:normAutofit fontScale="90000"/>
          </a:bodyPr>
          <a:lstStyle/>
          <a:p>
            <a:pPr algn="ctr"/>
            <a:r>
              <a:rPr lang="en-US" sz="2000" b="1" dirty="0" smtClean="0"/>
              <a:t>How does this concept fit with Research Administration?</a:t>
            </a:r>
            <a:endParaRPr lang="en-US" sz="2000" b="1" dirty="0"/>
          </a:p>
        </p:txBody>
      </p:sp>
      <p:sp>
        <p:nvSpPr>
          <p:cNvPr id="3" name="Content Placeholder 2"/>
          <p:cNvSpPr>
            <a:spLocks noGrp="1"/>
          </p:cNvSpPr>
          <p:nvPr>
            <p:ph idx="1"/>
          </p:nvPr>
        </p:nvSpPr>
        <p:spPr>
          <a:xfrm>
            <a:off x="609600" y="5638800"/>
            <a:ext cx="8229600" cy="990600"/>
          </a:xfrm>
        </p:spPr>
        <p:txBody>
          <a:bodyPr>
            <a:normAutofit/>
          </a:bodyPr>
          <a:lstStyle/>
          <a:p>
            <a:pPr marL="0" indent="0" algn="ctr">
              <a:buNone/>
            </a:pPr>
            <a:r>
              <a:rPr lang="en-US" b="1" dirty="0" smtClean="0"/>
              <a:t>Researchers drive the research enterprise</a:t>
            </a:r>
            <a:endParaRPr lang="en-US" b="1" dirty="0"/>
          </a:p>
        </p:txBody>
      </p:sp>
      <p:pic>
        <p:nvPicPr>
          <p:cNvPr id="10242" name="Picture 2" descr="http://t1.gstatic.com/images?q=tbn:ANd9GcQcJF5OsoJGwk_rZPdjABg6iW0AMKhhylK90X9L7PU1NYjtMJu5FTGcV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6850" y="1066800"/>
            <a:ext cx="26670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730817"/>
            <a:ext cx="34671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3849" y="820579"/>
            <a:ext cx="3533775" cy="232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2344" y="3141820"/>
            <a:ext cx="2628900" cy="2102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2252531"/>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72538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7467600" cy="639762"/>
          </a:xfrm>
        </p:spPr>
        <p:txBody>
          <a:bodyPr>
            <a:noAutofit/>
          </a:bodyPr>
          <a:lstStyle/>
          <a:p>
            <a:r>
              <a:rPr lang="en-US" sz="2000" b="1" dirty="0"/>
              <a:t>Research Administrators are the Navigators</a:t>
            </a:r>
            <a:br>
              <a:rPr lang="en-US" sz="2000" b="1" dirty="0"/>
            </a:br>
            <a:endParaRPr lang="en-US" sz="2000" b="1" dirty="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838200"/>
            <a:ext cx="5181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3599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Servant-Leader</a:t>
            </a:r>
            <a:endParaRPr lang="en-US" dirty="0"/>
          </a:p>
        </p:txBody>
      </p:sp>
      <p:sp>
        <p:nvSpPr>
          <p:cNvPr id="3" name="Content Placeholder 2"/>
          <p:cNvSpPr>
            <a:spLocks noGrp="1"/>
          </p:cNvSpPr>
          <p:nvPr>
            <p:ph idx="1"/>
          </p:nvPr>
        </p:nvSpPr>
        <p:spPr>
          <a:xfrm>
            <a:off x="457200" y="1143000"/>
            <a:ext cx="7467600" cy="5330952"/>
          </a:xfrm>
        </p:spPr>
        <p:txBody>
          <a:bodyPr>
            <a:normAutofit/>
          </a:bodyPr>
          <a:lstStyle/>
          <a:p>
            <a:pPr marL="0" indent="0">
              <a:buNone/>
            </a:pPr>
            <a:r>
              <a:rPr lang="en-US" dirty="0" smtClean="0"/>
              <a:t>One </a:t>
            </a:r>
            <a:r>
              <a:rPr lang="en-US" dirty="0"/>
              <a:t>of the most common definitions of serve is </a:t>
            </a:r>
            <a:endParaRPr lang="en-US" dirty="0" smtClean="0"/>
          </a:p>
          <a:p>
            <a:pPr>
              <a:buFont typeface="Wingdings" pitchFamily="2" charset="2"/>
              <a:buChar char="q"/>
            </a:pPr>
            <a:r>
              <a:rPr lang="en-US" dirty="0" smtClean="0"/>
              <a:t>to </a:t>
            </a:r>
            <a:r>
              <a:rPr lang="en-US" dirty="0"/>
              <a:t>work </a:t>
            </a:r>
            <a:r>
              <a:rPr lang="en-US" dirty="0" smtClean="0"/>
              <a:t>for</a:t>
            </a:r>
          </a:p>
          <a:p>
            <a:pPr>
              <a:buFont typeface="Wingdings" pitchFamily="2" charset="2"/>
              <a:buChar char="q"/>
            </a:pPr>
            <a:r>
              <a:rPr lang="en-US" dirty="0" smtClean="0"/>
              <a:t>to prepare</a:t>
            </a:r>
          </a:p>
          <a:p>
            <a:pPr>
              <a:buFont typeface="Wingdings" pitchFamily="2" charset="2"/>
              <a:buChar char="q"/>
            </a:pPr>
            <a:r>
              <a:rPr lang="en-US" dirty="0" smtClean="0"/>
              <a:t>offer </a:t>
            </a:r>
            <a:r>
              <a:rPr lang="en-US" dirty="0"/>
              <a:t>something to </a:t>
            </a:r>
            <a:r>
              <a:rPr lang="en-US" dirty="0" smtClean="0"/>
              <a:t>another </a:t>
            </a:r>
          </a:p>
          <a:p>
            <a:endParaRPr lang="en-US" dirty="0"/>
          </a:p>
          <a:p>
            <a:pPr marL="0" indent="0">
              <a:buNone/>
            </a:pPr>
            <a:r>
              <a:rPr lang="en-US" dirty="0" smtClean="0"/>
              <a:t>Consider</a:t>
            </a:r>
            <a:r>
              <a:rPr lang="en-US" dirty="0"/>
              <a:t>, however, another definition of serve: </a:t>
            </a:r>
            <a:endParaRPr lang="en-US" dirty="0" smtClean="0"/>
          </a:p>
          <a:p>
            <a:pPr>
              <a:buFont typeface="Wingdings" pitchFamily="2" charset="2"/>
              <a:buChar char="q"/>
            </a:pPr>
            <a:r>
              <a:rPr lang="en-US" dirty="0" smtClean="0"/>
              <a:t>to </a:t>
            </a:r>
            <a:r>
              <a:rPr lang="en-US" dirty="0"/>
              <a:t>be of assistance </a:t>
            </a:r>
            <a:endParaRPr lang="en-US" dirty="0" smtClean="0"/>
          </a:p>
          <a:p>
            <a:pPr>
              <a:buFont typeface="Wingdings" pitchFamily="2" charset="2"/>
              <a:buChar char="q"/>
            </a:pPr>
            <a:r>
              <a:rPr lang="en-US" dirty="0" smtClean="0"/>
              <a:t>to </a:t>
            </a:r>
            <a:r>
              <a:rPr lang="en-US" dirty="0"/>
              <a:t>promote the interests </a:t>
            </a:r>
            <a:r>
              <a:rPr lang="en-US" dirty="0" smtClean="0"/>
              <a:t>of</a:t>
            </a:r>
          </a:p>
          <a:p>
            <a:pPr>
              <a:buFont typeface="Wingdings" pitchFamily="2" charset="2"/>
              <a:buChar char="q"/>
            </a:pPr>
            <a:r>
              <a:rPr lang="en-US" dirty="0" smtClean="0"/>
              <a:t> </a:t>
            </a:r>
            <a:r>
              <a:rPr lang="en-US" dirty="0"/>
              <a:t>fight for, or aid, </a:t>
            </a:r>
            <a:r>
              <a:rPr lang="en-US" dirty="0" smtClean="0"/>
              <a:t>another </a:t>
            </a:r>
            <a:endParaRPr lang="en-US" dirty="0"/>
          </a:p>
        </p:txBody>
      </p:sp>
    </p:spTree>
    <p:extLst>
      <p:ext uri="{BB962C8B-B14F-4D97-AF65-F5344CB8AC3E}">
        <p14:creationId xmlns:p14="http://schemas.microsoft.com/office/powerpoint/2010/main" val="7406871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5638800" cy="609600"/>
          </a:xfrm>
        </p:spPr>
        <p:txBody>
          <a:bodyPr>
            <a:normAutofit fontScale="90000"/>
          </a:bodyPr>
          <a:lstStyle/>
          <a:p>
            <a:pPr algn="ctr"/>
            <a:r>
              <a:rPr lang="en-US" sz="2800" dirty="0"/>
              <a:t>Earning Trust and Authority</a:t>
            </a:r>
            <a:r>
              <a:rPr lang="en-US" dirty="0"/>
              <a:t/>
            </a:r>
            <a:br>
              <a:rPr lang="en-US" dirty="0"/>
            </a:br>
            <a:endParaRPr lang="en-US" dirty="0"/>
          </a:p>
        </p:txBody>
      </p:sp>
      <p:sp>
        <p:nvSpPr>
          <p:cNvPr id="3" name="Content Placeholder 2"/>
          <p:cNvSpPr>
            <a:spLocks noGrp="1"/>
          </p:cNvSpPr>
          <p:nvPr>
            <p:ph idx="1"/>
          </p:nvPr>
        </p:nvSpPr>
        <p:spPr>
          <a:xfrm>
            <a:off x="304800" y="838201"/>
            <a:ext cx="8686800" cy="4800600"/>
          </a:xfrm>
        </p:spPr>
        <p:txBody>
          <a:bodyPr>
            <a:normAutofit fontScale="92500"/>
          </a:bodyPr>
          <a:lstStyle/>
          <a:p>
            <a:pPr marL="0" indent="0">
              <a:buNone/>
            </a:pPr>
            <a:r>
              <a:rPr lang="en-US" sz="2200" dirty="0" smtClean="0"/>
              <a:t>our </a:t>
            </a:r>
            <a:r>
              <a:rPr lang="en-US" sz="2200" dirty="0"/>
              <a:t>servant responsibilities to our researchers, to those who sponsor the research and the community as a whole, we have a far greater role as leaders in the research </a:t>
            </a:r>
            <a:r>
              <a:rPr lang="en-US" sz="2200" dirty="0" smtClean="0"/>
              <a:t>process:</a:t>
            </a:r>
          </a:p>
          <a:p>
            <a:endParaRPr lang="en-US" sz="2200" dirty="0" smtClean="0"/>
          </a:p>
          <a:p>
            <a:pPr>
              <a:buFont typeface="Wingdings" pitchFamily="2" charset="2"/>
              <a:buChar char="q"/>
            </a:pPr>
            <a:r>
              <a:rPr lang="en-US" sz="2200" dirty="0" smtClean="0"/>
              <a:t>Commitment </a:t>
            </a:r>
            <a:r>
              <a:rPr lang="en-US" sz="2200" dirty="0"/>
              <a:t>to serve </a:t>
            </a:r>
            <a:r>
              <a:rPr lang="en-US" sz="2200" dirty="0" smtClean="0"/>
              <a:t>first. </a:t>
            </a:r>
          </a:p>
          <a:p>
            <a:pPr>
              <a:buFont typeface="Wingdings" pitchFamily="2" charset="2"/>
              <a:buChar char="q"/>
            </a:pPr>
            <a:endParaRPr lang="en-US" sz="2200" dirty="0" smtClean="0"/>
          </a:p>
          <a:p>
            <a:pPr>
              <a:buFont typeface="Wingdings" pitchFamily="2" charset="2"/>
              <a:buChar char="q"/>
            </a:pPr>
            <a:r>
              <a:rPr lang="en-US" sz="2200" dirty="0" smtClean="0"/>
              <a:t>Gains the customer/researcher trust </a:t>
            </a:r>
            <a:r>
              <a:rPr lang="en-US" sz="2200" dirty="0"/>
              <a:t>and </a:t>
            </a:r>
            <a:r>
              <a:rPr lang="en-US" sz="2200" dirty="0" smtClean="0"/>
              <a:t>confidence.</a:t>
            </a:r>
          </a:p>
          <a:p>
            <a:pPr>
              <a:buFont typeface="Wingdings" pitchFamily="2" charset="2"/>
              <a:buChar char="q"/>
            </a:pPr>
            <a:endParaRPr lang="en-US" sz="2200" dirty="0" smtClean="0"/>
          </a:p>
          <a:p>
            <a:pPr>
              <a:buFont typeface="Wingdings" pitchFamily="2" charset="2"/>
              <a:buChar char="q"/>
            </a:pPr>
            <a:r>
              <a:rPr lang="en-US" sz="2200" dirty="0" smtClean="0"/>
              <a:t>Hierarchical </a:t>
            </a:r>
            <a:r>
              <a:rPr lang="en-US" sz="2200" dirty="0"/>
              <a:t>authority no longer commands automatic respect; rather, respect that is given freely is needed to achieve real authority</a:t>
            </a:r>
            <a:r>
              <a:rPr lang="en-US" sz="2200" dirty="0" smtClean="0"/>
              <a:t>.</a:t>
            </a:r>
          </a:p>
          <a:p>
            <a:pPr>
              <a:buFont typeface="Wingdings" pitchFamily="2" charset="2"/>
              <a:buChar char="q"/>
            </a:pPr>
            <a:endParaRPr lang="en-US" sz="2200" dirty="0" smtClean="0"/>
          </a:p>
          <a:p>
            <a:pPr>
              <a:buFont typeface="Wingdings" pitchFamily="2" charset="2"/>
              <a:buChar char="q"/>
            </a:pPr>
            <a:r>
              <a:rPr lang="en-US" sz="2200" dirty="0" smtClean="0"/>
              <a:t> </a:t>
            </a:r>
            <a:r>
              <a:rPr lang="en-US" sz="2200" dirty="0"/>
              <a:t>Our new and under-acknowledged role of leadership must be earned in order to be most effective.</a:t>
            </a:r>
          </a:p>
          <a:p>
            <a:pPr>
              <a:buFont typeface="Wingdings" pitchFamily="2" charset="2"/>
              <a:buChar char="q"/>
            </a:pP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181600"/>
            <a:ext cx="28575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4967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Basic needs</a:t>
            </a:r>
            <a:endParaRPr lang="en-US" dirty="0"/>
          </a:p>
        </p:txBody>
      </p:sp>
      <p:sp>
        <p:nvSpPr>
          <p:cNvPr id="3" name="Content Placeholder 2"/>
          <p:cNvSpPr>
            <a:spLocks noGrp="1"/>
          </p:cNvSpPr>
          <p:nvPr>
            <p:ph idx="1"/>
          </p:nvPr>
        </p:nvSpPr>
        <p:spPr>
          <a:xfrm>
            <a:off x="381000" y="1600201"/>
            <a:ext cx="8077200" cy="3581400"/>
          </a:xfrm>
        </p:spPr>
        <p:txBody>
          <a:bodyPr>
            <a:normAutofit/>
          </a:bodyPr>
          <a:lstStyle/>
          <a:p>
            <a:pPr marL="0" indent="0">
              <a:buNone/>
            </a:pPr>
            <a:r>
              <a:rPr lang="en-US" dirty="0"/>
              <a:t>As Greenleaf notes, one of the best ways to gain the </a:t>
            </a:r>
            <a:endParaRPr lang="en-US" dirty="0" smtClean="0"/>
          </a:p>
          <a:p>
            <a:pPr marL="0" indent="0">
              <a:buNone/>
            </a:pPr>
            <a:r>
              <a:rPr lang="en-US" dirty="0" smtClean="0"/>
              <a:t>trust </a:t>
            </a:r>
            <a:r>
              <a:rPr lang="en-US" dirty="0"/>
              <a:t>needed to perform our jobs is to help ensure that </a:t>
            </a:r>
            <a:endParaRPr lang="en-US" dirty="0" smtClean="0"/>
          </a:p>
          <a:p>
            <a:pPr marL="0" indent="0">
              <a:buNone/>
            </a:pPr>
            <a:r>
              <a:rPr lang="en-US" dirty="0" smtClean="0"/>
              <a:t>our  </a:t>
            </a:r>
            <a:r>
              <a:rPr lang="en-US" dirty="0"/>
              <a:t>basic needs are met</a:t>
            </a:r>
            <a:r>
              <a:rPr lang="en-US" dirty="0" smtClean="0"/>
              <a:t>.</a:t>
            </a:r>
          </a:p>
          <a:p>
            <a:pPr marL="0" indent="0">
              <a:buNone/>
            </a:pPr>
            <a:endParaRPr lang="en-US" dirty="0"/>
          </a:p>
        </p:txBody>
      </p:sp>
    </p:spTree>
    <p:extLst>
      <p:ext uri="{BB962C8B-B14F-4D97-AF65-F5344CB8AC3E}">
        <p14:creationId xmlns:p14="http://schemas.microsoft.com/office/powerpoint/2010/main" val="22993902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2.bp.blogspot.com/_rPjenF2s2Ag/TSaSOXVpBXI/AAAAAAAAAC8/2XHs7RJQNPA/s1600/Maslow%2527s_hierarchy_of_needs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344065" cy="5029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000" y="457200"/>
            <a:ext cx="7543800" cy="400110"/>
          </a:xfrm>
          <a:prstGeom prst="rect">
            <a:avLst/>
          </a:prstGeom>
          <a:noFill/>
        </p:spPr>
        <p:txBody>
          <a:bodyPr wrap="square" rtlCol="0">
            <a:spAutoFit/>
          </a:bodyPr>
          <a:lstStyle/>
          <a:p>
            <a:r>
              <a:rPr lang="en-US" sz="2000" b="1" dirty="0" smtClean="0"/>
              <a:t>Typically, we would talk about Maslow’s Hierarchy of Needs</a:t>
            </a:r>
            <a:endParaRPr lang="en-US" sz="2000" b="1" dirty="0"/>
          </a:p>
        </p:txBody>
      </p:sp>
    </p:spTree>
    <p:extLst>
      <p:ext uri="{BB962C8B-B14F-4D97-AF65-F5344CB8AC3E}">
        <p14:creationId xmlns:p14="http://schemas.microsoft.com/office/powerpoint/2010/main" val="25285186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Basic Needs of researchers</a:t>
            </a:r>
            <a:endParaRPr lang="en-US" dirty="0"/>
          </a:p>
        </p:txBody>
      </p:sp>
      <p:sp>
        <p:nvSpPr>
          <p:cNvPr id="3" name="Content Placeholder 2"/>
          <p:cNvSpPr>
            <a:spLocks noGrp="1"/>
          </p:cNvSpPr>
          <p:nvPr>
            <p:ph idx="1"/>
          </p:nvPr>
        </p:nvSpPr>
        <p:spPr>
          <a:xfrm>
            <a:off x="304800" y="990600"/>
            <a:ext cx="8686800" cy="5089525"/>
          </a:xfrm>
        </p:spPr>
        <p:txBody>
          <a:bodyPr>
            <a:normAutofit/>
          </a:bodyPr>
          <a:lstStyle/>
          <a:p>
            <a:r>
              <a:rPr lang="en-US" dirty="0" smtClean="0"/>
              <a:t>But </a:t>
            </a:r>
            <a:r>
              <a:rPr lang="en-US" dirty="0"/>
              <a:t>for our purposes, basic needs are</a:t>
            </a:r>
            <a:r>
              <a:rPr lang="en-US" dirty="0" smtClean="0"/>
              <a:t>:</a:t>
            </a:r>
          </a:p>
          <a:p>
            <a:pPr lvl="1"/>
            <a:r>
              <a:rPr lang="en-US" dirty="0" smtClean="0"/>
              <a:t> </a:t>
            </a:r>
            <a:r>
              <a:rPr lang="en-US" dirty="0"/>
              <a:t>administrative support </a:t>
            </a:r>
          </a:p>
          <a:p>
            <a:pPr lvl="1"/>
            <a:r>
              <a:rPr lang="en-US" dirty="0"/>
              <a:t>budgeting assistance</a:t>
            </a:r>
          </a:p>
          <a:p>
            <a:pPr lvl="1"/>
            <a:r>
              <a:rPr lang="en-US" dirty="0"/>
              <a:t>interpretation of guidelines </a:t>
            </a:r>
            <a:endParaRPr lang="en-US" dirty="0" smtClean="0"/>
          </a:p>
          <a:p>
            <a:pPr lvl="1"/>
            <a:r>
              <a:rPr lang="en-US" dirty="0" smtClean="0"/>
              <a:t>terms </a:t>
            </a:r>
            <a:r>
              <a:rPr lang="en-US" dirty="0"/>
              <a:t>and conditions</a:t>
            </a:r>
          </a:p>
          <a:p>
            <a:pPr lvl="1"/>
            <a:r>
              <a:rPr lang="en-US" dirty="0"/>
              <a:t>proposal review, </a:t>
            </a:r>
            <a:r>
              <a:rPr lang="en-US" dirty="0" smtClean="0"/>
              <a:t>compliance and much more. </a:t>
            </a:r>
            <a:endParaRPr lang="en-US" dirty="0"/>
          </a:p>
          <a:p>
            <a:endParaRPr lang="en-US" dirty="0"/>
          </a:p>
          <a:p>
            <a:r>
              <a:rPr lang="en-US" dirty="0" smtClean="0"/>
              <a:t>Guidance </a:t>
            </a:r>
            <a:r>
              <a:rPr lang="en-US" dirty="0"/>
              <a:t>and support in these areas must be given by research administrators regardless of </a:t>
            </a:r>
            <a:r>
              <a:rPr lang="en-US" dirty="0" smtClean="0"/>
              <a:t>your </a:t>
            </a:r>
            <a:r>
              <a:rPr lang="en-US" dirty="0"/>
              <a:t>level within the institution. </a:t>
            </a:r>
          </a:p>
          <a:p>
            <a:endParaRPr lang="en-US" dirty="0"/>
          </a:p>
        </p:txBody>
      </p:sp>
      <p:pic>
        <p:nvPicPr>
          <p:cNvPr id="4" name="Picture 2" descr="C:\Users\dwalker\AppData\Local\Microsoft\Windows\Temporary Internet Files\Content.IE5\I7GM2DLU\MP90044217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542" y="1066800"/>
            <a:ext cx="2439656" cy="198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893242" y="1903543"/>
            <a:ext cx="1564958" cy="584775"/>
          </a:xfrm>
          <a:prstGeom prst="rect">
            <a:avLst/>
          </a:prstGeom>
          <a:noFill/>
        </p:spPr>
        <p:txBody>
          <a:bodyPr wrap="square" rtlCol="0">
            <a:spAutoFit/>
          </a:bodyPr>
          <a:lstStyle/>
          <a:p>
            <a:r>
              <a:rPr lang="en-US" sz="1400" dirty="0" err="1" smtClean="0"/>
              <a:t>Please..help</a:t>
            </a:r>
            <a:r>
              <a:rPr lang="en-US" sz="1400" dirty="0" smtClean="0"/>
              <a:t>!</a:t>
            </a:r>
          </a:p>
          <a:p>
            <a:r>
              <a:rPr lang="en-US" dirty="0" smtClean="0"/>
              <a:t>!</a:t>
            </a:r>
            <a:endParaRPr lang="en-US" dirty="0"/>
          </a:p>
        </p:txBody>
      </p:sp>
      <p:sp>
        <p:nvSpPr>
          <p:cNvPr id="6" name="Left Arrow 5"/>
          <p:cNvSpPr/>
          <p:nvPr/>
        </p:nvSpPr>
        <p:spPr>
          <a:xfrm>
            <a:off x="7010400" y="2195929"/>
            <a:ext cx="978408" cy="3964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8813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Building Relationships</a:t>
            </a:r>
            <a:endParaRPr lang="en-US" dirty="0"/>
          </a:p>
        </p:txBody>
      </p:sp>
      <p:sp>
        <p:nvSpPr>
          <p:cNvPr id="3" name="Content Placeholder 2"/>
          <p:cNvSpPr>
            <a:spLocks noGrp="1"/>
          </p:cNvSpPr>
          <p:nvPr>
            <p:ph idx="1"/>
          </p:nvPr>
        </p:nvSpPr>
        <p:spPr>
          <a:xfrm>
            <a:off x="381000" y="1219200"/>
            <a:ext cx="8686800" cy="3475038"/>
          </a:xfrm>
        </p:spPr>
        <p:txBody>
          <a:bodyPr>
            <a:normAutofit/>
          </a:bodyPr>
          <a:lstStyle/>
          <a:p>
            <a:pPr marL="0" indent="0">
              <a:buNone/>
            </a:pPr>
            <a:r>
              <a:rPr lang="en-US" sz="3600" dirty="0"/>
              <a:t>Another way to gain trust and build a relationship is to demonstrate that you care about the person and his/her work. </a:t>
            </a:r>
            <a:endParaRPr lang="en-US" sz="3600" dirty="0" smtClean="0"/>
          </a:p>
          <a:p>
            <a:endParaRPr lang="en-US" sz="4000" dirty="0" smtClean="0"/>
          </a:p>
          <a:p>
            <a:endParaRPr lang="en-US" sz="4000" dirty="0" smtClean="0"/>
          </a:p>
          <a:p>
            <a:endParaRPr lang="en-US" dirty="0"/>
          </a:p>
          <a:p>
            <a:endParaRPr lang="en-US" dirty="0"/>
          </a:p>
        </p:txBody>
      </p:sp>
      <p:pic>
        <p:nvPicPr>
          <p:cNvPr id="11266" name="Picture 2" descr="http://t0.gstatic.com/images?q=tbn:ANd9GcTgRZ98AJ8GgQSbIYyx3IrP0_gzx1aAAlG5LVw0UuEY2uZbyK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733800"/>
            <a:ext cx="3048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279189"/>
            <a:ext cx="2628900" cy="198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3136106"/>
            <a:ext cx="2895600" cy="195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6367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Visit researchers</a:t>
            </a:r>
            <a:endParaRPr lang="en-US" dirty="0"/>
          </a:p>
        </p:txBody>
      </p:sp>
      <p:pic>
        <p:nvPicPr>
          <p:cNvPr id="5" name="Picture 2" descr="http://t0.gstatic.com/images?q=tbn:ANd9GcTgRZ98AJ8GgQSbIYyx3IrP0_gzx1aAAlG5LVw0UuEY2uZbyK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733800"/>
            <a:ext cx="3048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t1.gstatic.com/images?q=tbn:ANd9GcTs3_eJXngG3HExNiNmfDvFCjfClF-iNLG4sDGuZ-2m2GYGs9d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2114549"/>
            <a:ext cx="291465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t3.gstatic.com/images?q=tbn:ANd9GcROfgbRivpTyRNp_lQDF1UCxt2CplzWnz6XSSDXi1zbMoNB2kdIZ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304924"/>
            <a:ext cx="2762250" cy="1657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226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smtClean="0">
                <a:solidFill>
                  <a:schemeClr val="tx1">
                    <a:lumMod val="75000"/>
                    <a:lumOff val="25000"/>
                  </a:schemeClr>
                </a:solidFill>
                <a:latin typeface="Century Gothic" pitchFamily="34" charset="0"/>
              </a:rPr>
              <a:t>INTRODUCTION TO </a:t>
            </a:r>
            <a:r>
              <a:rPr lang="en-US" b="1" dirty="0" err="1" smtClean="0">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pic>
        <p:nvPicPr>
          <p:cNvPr id="7" name="Picture 2" descr="C:\Users\nnisbett\AppData\Local\Microsoft\Windows\Temporary Internet Files\Content.Outlook\IOUXZ61S\AwardNotification_all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68680"/>
            <a:ext cx="7642679" cy="484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6137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Building working Relationships </a:t>
            </a:r>
            <a:endParaRPr lang="en-US" dirty="0"/>
          </a:p>
        </p:txBody>
      </p:sp>
      <p:sp>
        <p:nvSpPr>
          <p:cNvPr id="3" name="AutoShape 2" descr="data:image/jpg;base64,/9j/4AAQSkZJRgABAQAAAQABAAD/2wCEAAkGBhMSERUUEhQUDxUUEA8UDxAPEBAUEBAQFBQVFBQQFBUXHCYeFxkjGRQUHy8gIycpLCwsFR4xNTAqNSYrLCkBCQoKDgwOFw8PGCwcHBwpKSkpKSkpKSkpKSkpKSksKSkpKSkpLCwpLCksLCkpKSwsKSwpLCwpLCksKSkpKSwpKf/AABEIAOEA4QMBIgACEQEDEQH/xAAcAAABBQEBAQAAAAAAAAAAAAADAAECBAUGBwj/xABFEAABAwIDBAYHBQYFAwUAAAABAAIDBBESITEFBhNBIlFhcYGRBxQyk6HB0SNCU7HwM0NScoLhFWKSsvEWF+Jjc3Szwv/EABoBAAMBAQEBAAAAAAAAAAAAAAABAgMEBQb/xAAqEQACAgEDAwMEAwEBAAAAAAAAAQIRAxIhUTGB8AQTFQUUQaEyYdFxQv/aAAwDAQACEQMRAD8A9LrtovD3Nbo0AkhgcR0b+zcEt6yNEBm2CcV2g4buu12XDFulnqc9FOcscek1ru0tBPUkYWHMtbre+Ea9fwHkq0sjUgcu2LYThs0k2zBJFnWy+7mOfJEk2w4Ws3WTACXDMh4a4dmuqIylZn0W53v0Rne4P5nzTRUTGnJovcm5Avrf4ZeSVBZA7bJaSGaEtN3DKQAm1uYy1Vik2lfDibhBxDEHA9NrcThbq1z7EeDZ7Cb4W3zzwi+ev5nzR/UIm6MZewHsN0FrDTsHkmBTG1DYfZ5lnEA4jP2WEOxdhsRl8U8O29DgIaSOljHsmThYrW67ZdStigitbhste9sDbX60V1Mwi2Bvdhb14v8Adn3pDKTduEPjBwgPzcD7Qa8kRW8hf+ZM7bzsbehZjoeIBcFxbmb35ZC9s9FpRQNzGFtjhuMIscOl+6wUmbPiabiNgOdyGNvnrnbmkUZn+PkOdZhc0ROkHSA+zaTd3bcWIC22lBFFH/Az2cHsN9jTBp7NuSOEAJJJJACSTYksSAHSTYkxegCSYlDdMgvmQKwj5EF5UMak1UibHZGpyZBSD0CfNMAMs6zKitKsyMVGojWkUjOTZSnnulTyXUJ4SrOzqTrXQ6UTBW5B0lb4ASXPqRvRUhZiVtsFlGjZYK0ZAlJjSBMYrEUClC0K7GxRdFJWRY2yFIFasgylTZVAEWNqZoRcQCQwjW2UmuVR9SngqEBZcTqAkCZ8qBjuehvmVeWdU5ahIVlx1So+tLLfUIRqU6Js2DWKBq1kespCoToLNb1hMZVmioUvWUybNASqXHWZ6ym9ZTCzV46g+dZvrKY1CEKy2+RVZChunQzIrQmWIgDqrLGWVCKWxVsVl02JBbpIPFSU0MC+VEp3ElREN0QRFq02onezSgCsiSyy2TIrZli0bJmkHocjlV9YQJqxRQ7LJmQ5KhZ76pBMxToVlySZCFVZVnPUCVVEWakNeiSViyWlLGk4j1F2SqVWSouhOchlyKFZJz0MuTFxT4Cq0isiXJYkRrERtPdFBZX4hTcZWXUZQzRORQAxMptuUWGgK16ehACfQKsyBCURsK2TTjqQ/VUWFGc2lup+qLQEVkntyRYUZpgTtp0fK6kmID6ukrF0kh0Fpaa2qPLAEwlTPqErZe1FCobYoQmRaiS6DwlTRFhQSVF0ae6gblLSOyDmBQsrIpSmdTkK4wshyoE2JHZRXVyiouZWhHTgJSqOxUU2ZI2WlJs3CFuYUOYCyz1Gmk5aWA3UWUvWtl1OLqElPZWZlJlMFN0YRHCyhjToAbYFYhjCA6RRE6QGm0BOQFnNqUVs11NDsvMaEW4VNkinxwjSx6kixiSLwqpnCbiJ6WGpE55OpCLrqeFICyEibKskZTNcrTnBBe8LREsjxElHihJFf0LUjw3Y/pOq4LDi8ZvKOo6Qt2O9oea7bZfpgp3gCojfTk5FzPtI79uhHxXipClHMRz5+CwUmjocUz6b2btGGoF4JWTZXsxwxDvbqPJaLaUr5gpq4sOJpLXDQsJaRzyI0Xbbv+l2sgsJCKtnVN+0t2SDPzutPd/oz9rg9sjo7lW3UYAXK7u+lWhqbNc71V5+5PYNJ7HjLzsuy4gcAQQ4HQg3BHWDzUubZShRTwpxETyVtsYUgEtQ9JFgsEhKlKUBzkuo+gZ0yryToUkirOlVpENlgOTOQ4ijiIpsRXnbkqLlt+rXQzs8JqSE4sxbXUmwLXGzQptoAi0GlmQ2nKK2Ky1vVVB1MmpIlpmW4lBcStOSJBdEtlkS/Bk8bf5KWAp+IVdFOoupke5yHt8AY5SmLyi8JLhKdSvoVpdAXFBcrRYk5gt+Z5BCmkJwbKaSb/EYPxoffR/VJV7qJ9pnzAHJEqCfEuE7yYepNlIQgc0roAutqP8AldJu7vxV0n7KU4RrG7pRHvadPCy5EORo5etAH1NulvOytpWTNGEm7ZGfwSNycO7QjsIWy6ULzX0HyE0Mo5CqfbxjZf5L0R8IPYmIjJUhV3VQQ6qgeASDewvbQrNilurSM22aEk6E3Mqo5yv0bhZV0J6luCO2qsiUKhLUBV/XLKasq6NeSawQ4q4ErJlriUBshQohqOoBBTrO2dKSM1aMimi0yxZMWoTJlPihIewxiCGYwEXihBlemrEybWhM9oQzIq1VXNjaXyODGtF3PeQGtHWSUyQxYEComZG0ue5rGjVzyGtHeSvNd6PTSxl2UTOMdOPKCIgf8rdXd5sO9eXbb3lqat2KoldL1NJtG3+VgyCdhpPXN4/S7SQ3bTg1b9AR0YAe1+rvAeK8q3h31q6wniykN5RR9CIdmEa+N1hl6G9yTZSihXSUcSSRRrtoGyCwDb21awNLcy0EFpzzGhvks2lpLgF18yQ0Agc7XJPbkFZl3ieWlrY2xEixe3M+Hn26qvQVzWDDIHFtwWuZ7TTe9u6+akCVXRYAHDNpNjexsewjIjXyVayt1+02OY2OIODWm7nP1cc7D4lUgUASDUVoKEHIjCgD3z0MQlmzr/xzzOHb7LPzaV6EHrivRvHg2dTNOV4y/wD1OLh+a7DiZIAK5wwnuP5Lh4Kg2yJGq6fbdZw4Hu54S1v8zuiPzXGwONrdma5c8qao7PTxtOzRG0HWzIP9I+SJHtQjq+KoDlqmIz/XJZrNPk1eCHBq/wCJ31aPMp49ptB6TbjsOazGOvZXRSt53KpZp8kv0+Pg3Y4I3txMNx8R2EckWGjb1g+IXOiqazIZX1z1RxWt1GvYtvuGjB+lVnQ2w6J8ysyl2hiyJz5dv91oNmyXRGSkrRyyi4umCeSEmkpzOFS2jt2CAYppGRDljcAT3DU+AV2Zm1TtQa+oawFziGgaucQAO8leX7x+m1jLto2cQjLiygtYD2M1PjbuXmG3t7amrdeeV8g5MJtG3uYMh+ak0o9h3h9L9LBdsV6p4y6BtED2vOvgCvJd5d9qmtdeV/RBu2JlxE3ubzPablc8XqJcixpEzMVEyKBSSGSxqLimITWQArpJJJAV21I7lL1hqBgSwJAWROOsKQkBVPhpcJAF+6LCzEQBqSAO8mwWWAetdz6Kdj8WodK9oe2Jow4rECZx6JtzIAJ8kAe77GiEcTGcmRsYP6Ght/gVph2ayKZ1h1K3FPYXNu9IoyN8dpC8cN9SZHdzcmg+JPkswPwhcztTbRmqny54ScMXYxuTfmfFaFFtDF0TmeS4MkrkelihpgjUFRn3fmjNPWs/iWPiM/BHEuWXh2rI1LNG6+d+enNaMklm5oNPBA1tyQXa4r5g9i5zeHeZrSQD2ADrW9UJKwu0togOsHDlf/LfRVtm7YOdzy59eYt8Fz1Lsaaoc57pOGXaWF7dWqvUVE6FwZKbuLsj91zdSR8VLDY7mjlJF1u7NquJ0XGxtkf4v7rlqWqFrK9BWYXAg5ghawk4vY5MkFJbnWtpG87nvKZ0TAQcLb6XsMQHUDqmEwPiP1+uxCc+5H6z/V13HBRz2+24EFfGThbFOAcEzAASeQkt7TdNetfPe1dmSU8ropWljmmxHLvHYvq2/wAR+vh+S849K26QqIhMwfaMuCR94dR8R8U+o0eGYkxKUjSDYixBIIOoI1CjdQMldK6hdLGgCRKgZFFxUcSAJ40kPEkiwBkpXTXTJASCcOUUrIAIva9wtlerUzGnJ7unJ/O7l4NsPNeX7k7DNTVNFrtZZ8nVkei3xK9tp6NwGfndSy4o1Y578vJYW/G8TYYOGx32koLQBqxn3n/LxRNqbbipYnSyOsAOWpPJoHMkryep286qmdK/V2TW3yYzk1ZyextCKvc6XZ8oe3PIjy71ad0dMlj0MoaAOeXgtD1gG9+XNcTR6KNymqA8Krtl8gjOA2PLwVKjlLTc6c+oK/JVXGgcORSDozkZNuVRyt43KubK2U97sUpLievQFa/qrSQQFfpogNFergTt9XYXZ8VgFdq6YPb2j2Xc2lBjkw8r87KbK1hBsc+bScwkOrKFNWOBLXZFuXf2hX2VawtrT2HEHI2d3daBHtG4+A7STZWmZyR6tTVPRb/KP9pVqOX/AHH5/VYlO+wA7AD5EKwKjLX73z/svSPINeaqAHcf18CqNTKHMIIvf6AqlNW8tcx/+VCaryIHZ+TQgKPEvSDsjg1LiBYO1t15gH4Llrr0L0lRYiXcwG/DP5rzolJjHumJUS5NdICV0ya6V0gHSSukgAJYkvZ6ihjk9uNkn87Gk+ZF1lVO59I791h/9t7x815kfqMH/JNDo8supxsLiAASSQABqScgAu7m9H8Lj0JHs/mDXj5FX93dy2U8nEc7jPH7Po2az/Nbm78lrL12JRtdeAoubsbvvpYhZwa91nS5AjFyb4aea3hLLb27dwULpYl5D9VlbvUCtfkwtrDju9Xf/E1znHQgaAefwWFtvd5tM9ro/ZcbEcg7UELq6+jxuDgcLgLE2uHNvexHeqm1NkcSJ3Efm0XYfZa1w6+u+niu7H6uNLU9zsjkxuO/UwYpbC+uY/4WnT2+KsbubotkaOPIWucLtYy3RA6yRqibX2KaRws4yRuyDiBia7qdb81u1wdcf7K5lJy05nP4IsExYcJ9k/BVQ+58laMeIfPtUFmhHMW6i45dysQvJzAssunnt0Xf03Vin2s1psTZIKs0JH2HNZNcGl174TpfrVraFc0NuDe+llgVdRcs7XH8lSQfxNaMAtLScQOTu1TpNljEwW/eM8gb/JVoDYeIW1sya72jkHXPlZVD+SM8jqLZ07XWOfx8Pooia9v1y/8AJVX1Ov61/wCVETDlyH9/ovRPJotB9z4n52+SUjr+ZP5/2Qo5gPAfr8kOo2kyNt3ENAGZcQBy6+4qhHHb+Uv2cjibWDrdvK3wXlJK7vfTeJkrXNa8OyOTASL9+lsyuESYDJJXTKQEVElSTEIAbEkmSQB7WJEi4Kq2S6njXylFBWorHKmya5R+Ik0AYyqQeqzSnLjZKgCmRUNszHA3+cX8irDCVKopQ9paefMag9a0xyUZpsrG6kmzGhrnx9IGxGnaOxA2zvQ6VoYbZuafAG91a/waTTG23XYk+SxKLdl0sxxvIGI3yFxblmvXxzhPoz0nlTVR3LPrWZw8x8v7q3SbQ+6ug2XsKliHscZ3MuJcR8gs/enYMUQ40HRt+0ZfIg5YgORCqkzRN0ZtZVNI1seRWbKDbXPrTGYc/wBBO55zt1ZJpUJuyEEj75kkI9cw4A4fccCe7QlU6KYubnrz7Cr8M4tY6HIjsKb2ZKdovUtRdquw1FhcZW5rlqOrwOcwn2chfmOR8ldFU+VwjZmXHMjRrefgparcNa07ne0kjfvvaMr5uB+DblTqahtujKABn9nC573W6sZA+CzQ3IDqAHlknES5n9Tl/wCYo8p7mBV+kikaSMNZKQbHE6OGxGosLkKlJ6T6W9xQcQjnNUYr99mqrv1uuT9vE0k/vmtGZ6pAPz8CuEsvUw51mipImjqtub9vqWmNkENMx3tcJpL3C+hcVzqHC3+3atzZu6dRNnh4Tf45ej5N1KueSMVcnQGMpwwOecLGl55NaCT5Bd/QbiQMzkJnd29FnkMz4lb1LRsjFo2NYOpgA8+tefk+owW0Ff6HRwVBuNO/OS0I6j0n/wCkZDxK6LZ25tPEbuBmP/qWwj+kZed10OFRNl5+T1mWf5r/AIFFb1SL8Nn+hv0SVjCElhqfIblcMsiMYq+acyEIAt8PqUmxKtG8owcoY7JFOEEAogYkAUZJjMhl6i+S6AsJxFQrA5ri9gJB9sN1B61YZdTctMc3jlaKhNwdo5yTbxZcteBflz+CnUVk8sLiRZpsSSD0mjWyFPsRzH4mNDhe7dPIhXKqonMeERG5FsrEDt7F7CyQaVM9KOVNO2YVXT4HNeMwQA7sdyRGTZrTg2BI9mGQhmVwdTiGlxyCG3deX+KMZ9Z+in38fRyMfcinszKkZw5DzDhiHYeY/XWiB1+dua6qm2DG1mF/2hPtOI/29SnT7twNN7YurG64HgsX63Hv1I95GVs/YDZWY34mk+yRa5aOZB7VsbP2XHDfAMzq4626uxWy0BDxLhyZ5zvfbg55ZGyT3pNkUC5RIKxozssjNc5tPcanlfjGKIk3cI7YSeux08Fr2citictITljdxdBZR2fu/DAPs2AH+N2bz4n5K2WozGlT4SmU3J3J2MA1TxWRCxDkUgLiXUuGoMUnu6kwFgSUM0kgKLwVJjUg66i5/UtSCwxikVXY4pnSWS0lWi0CpNKo8dTjnuloBMsFuaI2MKoAbo7bpNUNB2Rp3hQxEKJkUUNki0Jw0IeIJ8SKJJ3SaEMlRxlOhlgoZcbqIcU90UIbAbojowkyTrUrgoChoiNFIgIRGale6GMZzkeN+SiIVLFZSMG55UGzEInETSOTQMkJSVCQlCbIU0hKoLIucVWM5urUbetVi3pq40Qx+IUkeyZFhTNv/t3W/ht97F9Uw9HVb+G33sf1XsKS9r7DHy/OwHkLPR7Wj9233sX1UX+jmsP7tvvY/qvYEkfY4+X52A8gZ6OaznG33sf1RG+j2sH7tvvY/qvW0kfYY+X+v8A8kO4Nb+G33sf1TjcKt/Db72P6r1pJL4/Fy/OwHk//AEJW/ht97H9UE+j+u/Db72L6r15JP4/Fy/OwHj//AG+rvw2+9i+qINwK38NvvY/qvXEkfYY+X52A8oZuJWc42+9j+qINxav8NvvY/qvU0lPx2Ll+dh2eRT7uStdheYWOFrtdUwBwvYjIuvzCINzKo4bMYcQuy00XSFr3b0sxbqXoVfRYqundgxANqcbsIIBLYw258D5LjvUKuJtG1nrLWeoxGo6MsgjmBjBYQ3pM6N2kMzAuQCQj47Fy/OwWZ7tyKsWBY0EmzQZosza9hnnkD5KR3GqxmWNAGpMsdgPNdPX+supKewnjeJJBIWtfLKIwJGhxFmvwkYeQeA7+LWrRUtRIHmQVGHjUzGMe6UsdA6RzZjheAXNLD98EgWzuLp/HYuX52CzEG41WdI2nulj+qkdx6vlG33sf1XTxwSQ0TmMbNcVcoIBlxtjdUk4xhBe5mAg9DMgmxGZFGilqsUWL1l1pcOBzJ2Dh+tSDHjzafsSy4l1a0YXXJR8di5fnYLMaPcqt5xt97H9U7tx6v8Me9j+q39vSVYnl4fFNsBp2xCWzohEOIL24YcX8TN13DoWByBovlqg14BqSGyF0QEdYOIHQR2AeQZGniCSxcC298QF2pfHYuX52CzKduNWfht97H9UKbcWuOkTfexfVdvsKWd1RIyQvwQYx0nA8R05ErWuI1MTOj/UsNs1USb+ssa5kbngx1bw2QSuxxucAHeyWgmIWtawIBIa+n4l+X52CzAj3JrGkB0bATewM8NzbW3SzRTuTWEkBjbixI40VwDexIv2HyXSbbgnlgpLsnFsLp2gudIML4iC8taCTYONrA5aXCsbXikFY5xE4gdDEHOphLjdK0TYG/ZjFYYjplctuh/T8XL87BZyEu49YM+G0C4FzNEBcmwGvWVAbg11/2TffRfVb8sNY+NjXic1PrMZlxNkNKIG4TG44egbOEZOE4sWPQXV6B9SJoMQqSfsWyscJAzFxZGzSiRoMbmZ3wvDei1mA3ICa9BiX5fnYRzP/AEJWfht97H9U69Vskl8fi5f6/wAHZJJJJegISSSSAEkkkgBJJJIASSSSAEkkkgBJJJIAYpkkkAJJJJADj5pD6JJIAYpH6pJIAyN2fZn/APnVn/2lbH9kkkAMU5SSQAydJJADpJJIA//Z"/>
          <p:cNvSpPr>
            <a:spLocks noChangeAspect="1" noChangeArrowheads="1"/>
          </p:cNvSpPr>
          <p:nvPr/>
        </p:nvSpPr>
        <p:spPr bwMode="auto">
          <a:xfrm>
            <a:off x="77788" y="-1028700"/>
            <a:ext cx="2143125"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001" y="1524000"/>
            <a:ext cx="2667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5245" y="2328333"/>
            <a:ext cx="220980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9" name="Picture 7" descr="http://t1.gstatic.com/images?q=tbn:ANd9GcTlhGkVJBRJ03k54US8je1J0kH7IH-b9bfeDp3r-vX2N0vYBPrv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128226"/>
            <a:ext cx="2667000" cy="2043974"/>
          </a:xfrm>
          <a:prstGeom prst="rect">
            <a:avLst/>
          </a:prstGeom>
          <a:noFill/>
          <a:extLst>
            <a:ext uri="{909E8E84-426E-40DD-AFC4-6F175D3DCCD1}">
              <a14:hiddenFill xmlns:a14="http://schemas.microsoft.com/office/drawing/2010/main">
                <a:solidFill>
                  <a:srgbClr val="FFFFFF"/>
                </a:solidFill>
              </a14:hiddenFill>
            </a:ext>
          </a:extLst>
        </p:spPr>
      </p:pic>
      <p:pic>
        <p:nvPicPr>
          <p:cNvPr id="13321" name="Picture 9" descr="http://t2.gstatic.com/images?q=tbn:ANd9GcS1XjWOVNDtdB90EaRugvs2VNn98u1-OVGoXURRHrY-KodAHIv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70375" y="928688"/>
            <a:ext cx="2432050" cy="1738312"/>
          </a:xfrm>
          <a:prstGeom prst="rect">
            <a:avLst/>
          </a:prstGeom>
          <a:noFill/>
          <a:extLst>
            <a:ext uri="{909E8E84-426E-40DD-AFC4-6F175D3DCCD1}">
              <a14:hiddenFill xmlns:a14="http://schemas.microsoft.com/office/drawing/2010/main">
                <a:solidFill>
                  <a:srgbClr val="FFFFFF"/>
                </a:solidFill>
              </a14:hiddenFill>
            </a:ext>
          </a:extLst>
        </p:spPr>
      </p:pic>
      <p:pic>
        <p:nvPicPr>
          <p:cNvPr id="13323" name="Picture 11" descr="http://t3.gstatic.com/images?q=tbn:ANd9GcSV8SdUTC595JxRkW0tM11OfzYiyOYYlvd9qcW48Zb9332wVQ3qa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2946245"/>
            <a:ext cx="2743200" cy="24288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2083191"/>
            <a:ext cx="3965574" cy="3477875"/>
          </a:xfrm>
          <a:prstGeom prst="rect">
            <a:avLst/>
          </a:prstGeom>
        </p:spPr>
        <p:txBody>
          <a:bodyPr wrap="square">
            <a:spAutoFit/>
          </a:bodyPr>
          <a:lstStyle/>
          <a:p>
            <a:r>
              <a:rPr lang="en-US" sz="2000" dirty="0" smtClean="0"/>
              <a:t>Research Administrator Role:</a:t>
            </a:r>
          </a:p>
          <a:p>
            <a:endParaRPr lang="en-US" sz="2000" dirty="0" smtClean="0"/>
          </a:p>
          <a:p>
            <a:r>
              <a:rPr lang="en-US" sz="2000" dirty="0" smtClean="0"/>
              <a:t>Subject </a:t>
            </a:r>
            <a:r>
              <a:rPr lang="en-US" sz="2000" dirty="0"/>
              <a:t>Matter Experts (SME</a:t>
            </a:r>
            <a:r>
              <a:rPr lang="en-US" sz="2000" dirty="0" smtClean="0"/>
              <a:t>)</a:t>
            </a:r>
          </a:p>
          <a:p>
            <a:endParaRPr lang="en-US" sz="2000" dirty="0"/>
          </a:p>
          <a:p>
            <a:r>
              <a:rPr lang="en-US" sz="2000" dirty="0" smtClean="0"/>
              <a:t>Facilitators</a:t>
            </a:r>
          </a:p>
          <a:p>
            <a:endParaRPr lang="en-US" sz="2000" dirty="0"/>
          </a:p>
          <a:p>
            <a:r>
              <a:rPr lang="en-US" sz="2000" dirty="0"/>
              <a:t>Translators &amp; </a:t>
            </a:r>
            <a:r>
              <a:rPr lang="en-US" sz="2000" dirty="0" smtClean="0"/>
              <a:t>Interpreters</a:t>
            </a:r>
          </a:p>
          <a:p>
            <a:endParaRPr lang="en-US" sz="2000" dirty="0"/>
          </a:p>
          <a:p>
            <a:r>
              <a:rPr lang="en-US" sz="2000" dirty="0" smtClean="0"/>
              <a:t>Mediators</a:t>
            </a:r>
          </a:p>
          <a:p>
            <a:endParaRPr lang="en-US" sz="2000" dirty="0"/>
          </a:p>
          <a:p>
            <a:r>
              <a:rPr lang="en-US" sz="2000" dirty="0"/>
              <a:t>Resources of knowledge</a:t>
            </a:r>
          </a:p>
        </p:txBody>
      </p:sp>
    </p:spTree>
    <p:extLst>
      <p:ext uri="{BB962C8B-B14F-4D97-AF65-F5344CB8AC3E}">
        <p14:creationId xmlns:p14="http://schemas.microsoft.com/office/powerpoint/2010/main" val="36604283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990600"/>
          </a:xfrm>
        </p:spPr>
        <p:txBody>
          <a:bodyPr/>
          <a:lstStyle/>
          <a:p>
            <a:pPr algn="ctr"/>
            <a:r>
              <a:rPr lang="en-US" dirty="0" smtClean="0"/>
              <a:t>Leadership Role</a:t>
            </a:r>
            <a:endParaRPr lang="en-US" dirty="0"/>
          </a:p>
        </p:txBody>
      </p:sp>
      <p:sp>
        <p:nvSpPr>
          <p:cNvPr id="3" name="Content Placeholder 2"/>
          <p:cNvSpPr>
            <a:spLocks noGrp="1"/>
          </p:cNvSpPr>
          <p:nvPr>
            <p:ph idx="1"/>
          </p:nvPr>
        </p:nvSpPr>
        <p:spPr>
          <a:xfrm>
            <a:off x="57150" y="2133600"/>
            <a:ext cx="8686800" cy="3733800"/>
          </a:xfrm>
        </p:spPr>
        <p:txBody>
          <a:bodyPr>
            <a:normAutofit/>
          </a:bodyPr>
          <a:lstStyle/>
          <a:p>
            <a:pPr marL="0" indent="0" algn="ctr">
              <a:buNone/>
            </a:pPr>
            <a:r>
              <a:rPr lang="en-US" dirty="0"/>
              <a:t>As part of our leadership role, we are called upon to enforce policies, rules and </a:t>
            </a:r>
            <a:r>
              <a:rPr lang="en-US" dirty="0" smtClean="0"/>
              <a:t>regulations-sometimes will contradict </a:t>
            </a:r>
            <a:r>
              <a:rPr lang="en-US" dirty="0"/>
              <a:t>the atmosphere of service needed in our profession</a:t>
            </a:r>
            <a:r>
              <a:rPr lang="en-US" dirty="0" smtClean="0"/>
              <a:t>.</a:t>
            </a:r>
          </a:p>
          <a:p>
            <a:pPr marL="0" indent="0">
              <a:buNone/>
            </a:pPr>
            <a:r>
              <a:rPr lang="en-US" dirty="0" smtClean="0"/>
              <a:t> </a:t>
            </a:r>
          </a:p>
        </p:txBody>
      </p:sp>
      <p:pic>
        <p:nvPicPr>
          <p:cNvPr id="6153" name="Picture 9" descr="http://ts1.mm.bing.net/images/thumbnail.aspx?q=876572448884&amp;id=dceaf243a4db0e49e711cfd65a193575&amp;url=http%3a%2f%2farrowsinthehandsofawarrior.files.wordpress.com%2f2011%2f02%2fleadership-street-sig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810000"/>
            <a:ext cx="28575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7917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 overcome this obstacle we </a:t>
            </a:r>
            <a:r>
              <a:rPr lang="en-US" dirty="0" smtClean="0"/>
              <a:t>must:</a:t>
            </a:r>
            <a:endParaRPr lang="en-US" dirty="0"/>
          </a:p>
        </p:txBody>
      </p:sp>
      <p:sp>
        <p:nvSpPr>
          <p:cNvPr id="3" name="Content Placeholder 2"/>
          <p:cNvSpPr>
            <a:spLocks noGrp="1"/>
          </p:cNvSpPr>
          <p:nvPr>
            <p:ph idx="1"/>
          </p:nvPr>
        </p:nvSpPr>
        <p:spPr>
          <a:xfrm>
            <a:off x="152400" y="1600200"/>
            <a:ext cx="8686800" cy="4267200"/>
          </a:xfrm>
        </p:spPr>
        <p:txBody>
          <a:bodyPr>
            <a:normAutofit/>
          </a:bodyPr>
          <a:lstStyle/>
          <a:p>
            <a:r>
              <a:rPr lang="en-US" dirty="0" smtClean="0"/>
              <a:t>gain </a:t>
            </a:r>
            <a:r>
              <a:rPr lang="en-US" dirty="0"/>
              <a:t>the trust of the </a:t>
            </a:r>
            <a:r>
              <a:rPr lang="en-US" dirty="0" smtClean="0"/>
              <a:t>researcher</a:t>
            </a:r>
          </a:p>
          <a:p>
            <a:pPr marL="0" indent="0">
              <a:buNone/>
            </a:pPr>
            <a:endParaRPr lang="en-US" dirty="0" smtClean="0"/>
          </a:p>
          <a:p>
            <a:r>
              <a:rPr lang="en-US" dirty="0" smtClean="0"/>
              <a:t>showing </a:t>
            </a:r>
            <a:r>
              <a:rPr lang="en-US" dirty="0"/>
              <a:t>our concern for their </a:t>
            </a:r>
            <a:r>
              <a:rPr lang="en-US" dirty="0" smtClean="0"/>
              <a:t>work</a:t>
            </a:r>
          </a:p>
          <a:p>
            <a:pPr marL="0" indent="0">
              <a:buNone/>
            </a:pPr>
            <a:endParaRPr lang="en-US" dirty="0" smtClean="0"/>
          </a:p>
          <a:p>
            <a:r>
              <a:rPr lang="en-US" dirty="0" smtClean="0"/>
              <a:t>Providing good service, when we</a:t>
            </a:r>
          </a:p>
          <a:p>
            <a:pPr marL="0" indent="0">
              <a:buNone/>
            </a:pPr>
            <a:r>
              <a:rPr lang="en-US" dirty="0" smtClean="0"/>
              <a:t>    enforce compliance and responsibility </a:t>
            </a:r>
            <a:endParaRPr lang="en-US" dirty="0"/>
          </a:p>
          <a:p>
            <a:endParaRPr lang="en-US"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133600"/>
            <a:ext cx="23622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4364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404" y="457200"/>
            <a:ext cx="8686800" cy="838200"/>
          </a:xfrm>
        </p:spPr>
        <p:txBody>
          <a:bodyPr/>
          <a:lstStyle/>
          <a:p>
            <a:pPr algn="ctr"/>
            <a:r>
              <a:rPr lang="en-US" dirty="0" smtClean="0"/>
              <a:t>Serve and Lead</a:t>
            </a:r>
            <a:endParaRPr lang="en-US" dirty="0"/>
          </a:p>
        </p:txBody>
      </p:sp>
      <p:sp>
        <p:nvSpPr>
          <p:cNvPr id="3" name="Content Placeholder 2"/>
          <p:cNvSpPr>
            <a:spLocks noGrp="1"/>
          </p:cNvSpPr>
          <p:nvPr>
            <p:ph idx="1"/>
          </p:nvPr>
        </p:nvSpPr>
        <p:spPr>
          <a:xfrm>
            <a:off x="457200" y="1600200"/>
            <a:ext cx="7848600" cy="4495800"/>
          </a:xfrm>
        </p:spPr>
        <p:txBody>
          <a:bodyPr>
            <a:normAutofit/>
          </a:bodyPr>
          <a:lstStyle/>
          <a:p>
            <a:pPr marL="0" indent="0" algn="ctr">
              <a:buNone/>
            </a:pPr>
            <a:r>
              <a:rPr lang="en-US" dirty="0"/>
              <a:t>Greenleaf's servant leadership concept defines the essence of the profession of </a:t>
            </a:r>
            <a:r>
              <a:rPr lang="en-US" dirty="0" smtClean="0"/>
              <a:t>research </a:t>
            </a:r>
            <a:r>
              <a:rPr lang="en-US" dirty="0"/>
              <a:t>administration. </a:t>
            </a:r>
            <a:endParaRPr lang="en-US" dirty="0" smtClean="0"/>
          </a:p>
          <a:p>
            <a:pPr algn="ctr"/>
            <a:endParaRPr lang="en-US" dirty="0"/>
          </a:p>
          <a:p>
            <a:pPr marL="0" indent="0" algn="ctr">
              <a:buNone/>
            </a:pPr>
            <a:r>
              <a:rPr lang="en-US" dirty="0" smtClean="0"/>
              <a:t>We </a:t>
            </a:r>
            <a:r>
              <a:rPr lang="en-US" dirty="0"/>
              <a:t>serve and we lead. </a:t>
            </a:r>
            <a:endParaRPr lang="en-US" dirty="0" smtClean="0"/>
          </a:p>
        </p:txBody>
      </p:sp>
      <p:pic>
        <p:nvPicPr>
          <p:cNvPr id="11266" name="Picture 2" descr="http://ts2.mm.bing.net/images/thumbnail.aspx?q=545238025817&amp;id=bf2addf164dedce0bb5b3c2b3b9860d0&amp;url=http%3a%2f%2fi43.photobucket.com%2falbums%2fe389%2fHeidiandJay%2fFCHM%2520Newsletter%2520Clipart%2fbeing1atbeing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044" y="3733800"/>
            <a:ext cx="28194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4416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bwMode="auto">
          <a:xfrm>
            <a:off x="533400" y="457200"/>
            <a:ext cx="8229600" cy="609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en-US" sz="2400" dirty="0"/>
              <a:t>Servant Leadership &amp; Research Administration</a:t>
            </a:r>
          </a:p>
        </p:txBody>
      </p:sp>
      <p:sp>
        <p:nvSpPr>
          <p:cNvPr id="120835" name="Rectangle 3"/>
          <p:cNvSpPr>
            <a:spLocks noGrp="1" noChangeArrowheads="1"/>
          </p:cNvSpPr>
          <p:nvPr>
            <p:ph type="body" idx="1"/>
          </p:nvPr>
        </p:nvSpPr>
        <p:spPr>
          <a:xfrm>
            <a:off x="685800" y="1447800"/>
            <a:ext cx="8153400" cy="4114800"/>
          </a:xfrm>
        </p:spPr>
        <p:txBody>
          <a:bodyPr/>
          <a:lstStyle/>
          <a:p>
            <a:pPr marL="533400" indent="-533400">
              <a:lnSpc>
                <a:spcPct val="120000"/>
              </a:lnSpc>
              <a:buClr>
                <a:schemeClr val="tx2"/>
              </a:buClr>
              <a:buFontTx/>
              <a:buChar char="•"/>
            </a:pPr>
            <a:r>
              <a:rPr lang="en-US" sz="2000" dirty="0">
                <a:solidFill>
                  <a:schemeClr val="tx2"/>
                </a:solidFill>
                <a:latin typeface="Times New Roman" pitchFamily="18" charset="0"/>
              </a:rPr>
              <a:t>Devoted to meeting the needs of others    </a:t>
            </a:r>
          </a:p>
          <a:p>
            <a:pPr marL="533400" indent="-533400">
              <a:lnSpc>
                <a:spcPct val="120000"/>
              </a:lnSpc>
              <a:buClr>
                <a:schemeClr val="tx2"/>
              </a:buClr>
              <a:buFontTx/>
              <a:buChar char="•"/>
            </a:pPr>
            <a:r>
              <a:rPr lang="en-US" sz="2000" dirty="0">
                <a:solidFill>
                  <a:schemeClr val="tx2"/>
                </a:solidFill>
                <a:latin typeface="Times New Roman" pitchFamily="18" charset="0"/>
              </a:rPr>
              <a:t>Focus efforts on bringing out the best in others</a:t>
            </a:r>
          </a:p>
          <a:p>
            <a:pPr marL="533400" indent="-533400">
              <a:lnSpc>
                <a:spcPct val="120000"/>
              </a:lnSpc>
              <a:buClr>
                <a:schemeClr val="tx2"/>
              </a:buClr>
              <a:buFontTx/>
              <a:buChar char="•"/>
            </a:pPr>
            <a:r>
              <a:rPr lang="en-US" sz="2000" dirty="0">
                <a:solidFill>
                  <a:schemeClr val="tx2"/>
                </a:solidFill>
                <a:latin typeface="Times New Roman" pitchFamily="18" charset="0"/>
              </a:rPr>
              <a:t>Coach others to express their talents</a:t>
            </a:r>
          </a:p>
          <a:p>
            <a:pPr marL="533400" indent="-533400">
              <a:lnSpc>
                <a:spcPct val="120000"/>
              </a:lnSpc>
              <a:buClr>
                <a:schemeClr val="tx2"/>
              </a:buClr>
              <a:buFontTx/>
              <a:buChar char="•"/>
            </a:pPr>
            <a:r>
              <a:rPr lang="en-US" sz="2000" dirty="0">
                <a:solidFill>
                  <a:schemeClr val="tx2"/>
                </a:solidFill>
                <a:latin typeface="Times New Roman" pitchFamily="18" charset="0"/>
              </a:rPr>
              <a:t>Facilitate the growth of those who work with them</a:t>
            </a:r>
          </a:p>
          <a:p>
            <a:pPr marL="533400" indent="-533400">
              <a:lnSpc>
                <a:spcPct val="120000"/>
              </a:lnSpc>
              <a:buClr>
                <a:schemeClr val="tx2"/>
              </a:buClr>
              <a:buFontTx/>
              <a:buChar char="•"/>
            </a:pPr>
            <a:r>
              <a:rPr lang="en-US" sz="2000" dirty="0">
                <a:solidFill>
                  <a:schemeClr val="tx2"/>
                </a:solidFill>
                <a:latin typeface="Times New Roman" pitchFamily="18" charset="0"/>
              </a:rPr>
              <a:t>Learn from the past, understand the present, foresee the consequences of future decisions</a:t>
            </a:r>
          </a:p>
          <a:p>
            <a:pPr marL="533400" indent="-533400">
              <a:lnSpc>
                <a:spcPct val="120000"/>
              </a:lnSpc>
              <a:buClr>
                <a:schemeClr val="tx2"/>
              </a:buClr>
              <a:buFontTx/>
              <a:buChar char="•"/>
            </a:pPr>
            <a:r>
              <a:rPr lang="en-US" sz="2000" dirty="0">
                <a:solidFill>
                  <a:schemeClr val="tx2"/>
                </a:solidFill>
                <a:latin typeface="Times New Roman" pitchFamily="18" charset="0"/>
              </a:rPr>
              <a:t>Listen and develop community of </a:t>
            </a:r>
            <a:r>
              <a:rPr lang="en-US" sz="2000" dirty="0" smtClean="0">
                <a:solidFill>
                  <a:schemeClr val="tx2"/>
                </a:solidFill>
                <a:latin typeface="Times New Roman" pitchFamily="18" charset="0"/>
              </a:rPr>
              <a:t>collaborators-researchers and research administrators</a:t>
            </a:r>
            <a:endParaRPr lang="en-US" sz="2000" dirty="0">
              <a:solidFill>
                <a:schemeClr val="tx2"/>
              </a:solidFill>
              <a:latin typeface="Times New Roman" pitchFamily="18" charset="0"/>
            </a:endParaRPr>
          </a:p>
          <a:p>
            <a:pPr marL="533400" indent="-533400">
              <a:lnSpc>
                <a:spcPct val="120000"/>
              </a:lnSpc>
              <a:buClr>
                <a:schemeClr val="tx2"/>
              </a:buClr>
              <a:buFontTx/>
              <a:buNone/>
            </a:pPr>
            <a:endParaRPr lang="en-US" sz="1400" dirty="0">
              <a:solidFill>
                <a:schemeClr val="tx2"/>
              </a:solidFill>
              <a:latin typeface="Times New Roman" pitchFamily="18" charset="0"/>
            </a:endParaRPr>
          </a:p>
          <a:p>
            <a:pPr marL="533400" indent="-533400">
              <a:lnSpc>
                <a:spcPct val="120000"/>
              </a:lnSpc>
              <a:buClr>
                <a:schemeClr val="tx2"/>
              </a:buClr>
              <a:buFontTx/>
              <a:buNone/>
            </a:pPr>
            <a:endParaRPr lang="en-US" sz="1400" dirty="0">
              <a:solidFill>
                <a:schemeClr val="tx2"/>
              </a:solidFill>
              <a:latin typeface="Times New Roman" pitchFamily="18" charset="0"/>
            </a:endParaRPr>
          </a:p>
        </p:txBody>
      </p:sp>
      <p:sp>
        <p:nvSpPr>
          <p:cNvPr id="120836" name="Text Box 4"/>
          <p:cNvSpPr txBox="1">
            <a:spLocks noChangeArrowheads="1"/>
          </p:cNvSpPr>
          <p:nvPr/>
        </p:nvSpPr>
        <p:spPr bwMode="auto">
          <a:xfrm>
            <a:off x="1066800" y="5562600"/>
            <a:ext cx="7543800" cy="922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20000"/>
              </a:spcBef>
              <a:buClr>
                <a:schemeClr val="tx2"/>
              </a:buClr>
              <a:buSzPct val="75000"/>
            </a:pPr>
            <a:r>
              <a:rPr lang="en-US" sz="1400">
                <a:solidFill>
                  <a:schemeClr val="tx2"/>
                </a:solidFill>
              </a:rPr>
              <a:t>Acknowledgement:  Robert K. Greenleaf “The Servant as Leaders” 1970; </a:t>
            </a:r>
            <a:r>
              <a:rPr lang="en-US" sz="1400" b="1">
                <a:hlinkClick r:id="rId2"/>
              </a:rPr>
              <a:t>www.greenleaf.org</a:t>
            </a:r>
            <a:r>
              <a:rPr lang="en-US" sz="1400"/>
              <a:t> </a:t>
            </a:r>
            <a:r>
              <a:rPr lang="en-US" sz="1400">
                <a:solidFill>
                  <a:schemeClr val="tx2"/>
                </a:solidFill>
              </a:rPr>
              <a:t>(Greenleaf Center for Servant Leadership)</a:t>
            </a:r>
          </a:p>
          <a:p>
            <a:pPr>
              <a:spcBef>
                <a:spcPct val="50000"/>
              </a:spcBef>
            </a:pPr>
            <a:endParaRPr lang="en-US" sz="1400"/>
          </a:p>
        </p:txBody>
      </p:sp>
    </p:spTree>
    <p:extLst>
      <p:ext uri="{BB962C8B-B14F-4D97-AF65-F5344CB8AC3E}">
        <p14:creationId xmlns:p14="http://schemas.microsoft.com/office/powerpoint/2010/main" val="19963328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Bottom Line</a:t>
            </a:r>
            <a:endParaRPr lang="en-US" dirty="0"/>
          </a:p>
        </p:txBody>
      </p:sp>
      <p:sp>
        <p:nvSpPr>
          <p:cNvPr id="3" name="Content Placeholder 2"/>
          <p:cNvSpPr>
            <a:spLocks noGrp="1"/>
          </p:cNvSpPr>
          <p:nvPr>
            <p:ph idx="1"/>
          </p:nvPr>
        </p:nvSpPr>
        <p:spPr>
          <a:xfrm>
            <a:off x="304800" y="1752600"/>
            <a:ext cx="8686800" cy="4327525"/>
          </a:xfrm>
        </p:spPr>
        <p:txBody>
          <a:bodyPr/>
          <a:lstStyle/>
          <a:p>
            <a:pPr marL="0" indent="0">
              <a:buNone/>
            </a:pPr>
            <a:r>
              <a:rPr lang="en-US" dirty="0" smtClean="0"/>
              <a:t>In </a:t>
            </a:r>
            <a:r>
              <a:rPr lang="en-US" dirty="0"/>
              <a:t>our business is ultimately to improve society as a whole through the success of our researchers, and that our role is to guide this process by being both good servants and good leaders.</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352800"/>
            <a:ext cx="1668325" cy="162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28800" y="5334000"/>
            <a:ext cx="5867400" cy="646331"/>
          </a:xfrm>
          <a:prstGeom prst="rect">
            <a:avLst/>
          </a:prstGeom>
        </p:spPr>
        <p:txBody>
          <a:bodyPr wrap="square">
            <a:spAutoFit/>
          </a:bodyPr>
          <a:lstStyle/>
          <a:p>
            <a:r>
              <a:rPr lang="en-US" dirty="0">
                <a:solidFill>
                  <a:srgbClr val="002060"/>
                </a:solidFill>
                <a:hlinkClick r:id="rId4"/>
              </a:rPr>
              <a:t>http://</a:t>
            </a:r>
            <a:r>
              <a:rPr lang="en-US" dirty="0" smtClean="0">
                <a:solidFill>
                  <a:srgbClr val="002060">
                    <a:alpha val="46000"/>
                  </a:srgbClr>
                </a:solidFill>
                <a:hlinkClick r:id="rId4"/>
              </a:rPr>
              <a:t>www.youtube.com/watch?v=mDVDXPo0ytM</a:t>
            </a:r>
            <a:endParaRPr lang="en-US" dirty="0" smtClean="0">
              <a:solidFill>
                <a:srgbClr val="002060">
                  <a:alpha val="46000"/>
                </a:srgbClr>
              </a:solidFill>
            </a:endParaRPr>
          </a:p>
          <a:p>
            <a:endParaRPr lang="en-US" dirty="0"/>
          </a:p>
        </p:txBody>
      </p:sp>
    </p:spTree>
    <p:extLst>
      <p:ext uri="{BB962C8B-B14F-4D97-AF65-F5344CB8AC3E}">
        <p14:creationId xmlns:p14="http://schemas.microsoft.com/office/powerpoint/2010/main" val="7289396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7398" y="1066800"/>
            <a:ext cx="8333954" cy="69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paradoxicalcommandments.com/images/revolut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904999"/>
            <a:ext cx="1581150" cy="23241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4495800"/>
            <a:ext cx="7010400" cy="1200329"/>
          </a:xfrm>
          <a:prstGeom prst="rect">
            <a:avLst/>
          </a:prstGeom>
        </p:spPr>
        <p:txBody>
          <a:bodyPr wrap="square">
            <a:spAutoFit/>
          </a:bodyPr>
          <a:lstStyle/>
          <a:p>
            <a:r>
              <a:rPr lang="en-US" dirty="0"/>
              <a:t>The Paradoxical Commandments were written by Kent Keith in 1968, when he was 19, a sophomore at Harvard College. They were part of </a:t>
            </a:r>
            <a:r>
              <a:rPr lang="en-US" i="1" dirty="0"/>
              <a:t>The Silent Revolution: Dynamic Leadership in the Student Council</a:t>
            </a:r>
            <a:r>
              <a:rPr lang="en-US" dirty="0"/>
              <a:t>, his first booklet for high school student leaders</a:t>
            </a:r>
          </a:p>
        </p:txBody>
      </p:sp>
    </p:spTree>
    <p:extLst>
      <p:ext uri="{BB962C8B-B14F-4D97-AF65-F5344CB8AC3E}">
        <p14:creationId xmlns:p14="http://schemas.microsoft.com/office/powerpoint/2010/main" val="201514090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9193"/>
            <a:ext cx="8229600" cy="5668963"/>
          </a:xfrm>
          <a:ln>
            <a:solidFill>
              <a:schemeClr val="accent1"/>
            </a:solidFill>
          </a:ln>
        </p:spPr>
        <p:txBody>
          <a:bodyPr>
            <a:normAutofit/>
          </a:bodyPr>
          <a:lstStyle/>
          <a:p>
            <a:pPr marL="0" indent="0">
              <a:buNone/>
            </a:pPr>
            <a:r>
              <a:rPr lang="en-US" dirty="0" smtClean="0"/>
              <a:t>People are illogical, unreasonable, and self-centered.</a:t>
            </a:r>
          </a:p>
          <a:p>
            <a:pPr marL="0" indent="0">
              <a:buNone/>
            </a:pPr>
            <a:r>
              <a:rPr lang="en-US" dirty="0" smtClean="0"/>
              <a:t>       </a:t>
            </a:r>
            <a:r>
              <a:rPr lang="en-US" b="1" dirty="0" smtClean="0">
                <a:solidFill>
                  <a:srgbClr val="FF0000"/>
                </a:solidFill>
              </a:rPr>
              <a:t>Love </a:t>
            </a:r>
            <a:r>
              <a:rPr lang="en-US" b="1" dirty="0">
                <a:solidFill>
                  <a:srgbClr val="FF0000"/>
                </a:solidFill>
              </a:rPr>
              <a:t>them anyway</a:t>
            </a:r>
            <a:r>
              <a:rPr lang="en-US" b="1" dirty="0" smtClean="0">
                <a:solidFill>
                  <a:srgbClr val="FF0000"/>
                </a:solidFill>
              </a:rPr>
              <a:t>.</a:t>
            </a:r>
          </a:p>
          <a:p>
            <a:pPr marL="0" indent="0">
              <a:buNone/>
            </a:pPr>
            <a:r>
              <a:rPr lang="en-US" dirty="0" smtClean="0"/>
              <a:t>If </a:t>
            </a:r>
            <a:r>
              <a:rPr lang="en-US" dirty="0"/>
              <a:t>you do good, people will accuse you of </a:t>
            </a:r>
            <a:r>
              <a:rPr lang="en-US" dirty="0" smtClean="0"/>
              <a:t>selfish ulterior motives.</a:t>
            </a:r>
          </a:p>
          <a:p>
            <a:pPr marL="0" indent="0">
              <a:buNone/>
            </a:pPr>
            <a:r>
              <a:rPr lang="en-US" dirty="0" smtClean="0"/>
              <a:t>        </a:t>
            </a:r>
            <a:r>
              <a:rPr lang="en-US" b="1" dirty="0" smtClean="0">
                <a:solidFill>
                  <a:srgbClr val="FF0000"/>
                </a:solidFill>
              </a:rPr>
              <a:t>Do </a:t>
            </a:r>
            <a:r>
              <a:rPr lang="en-US" b="1" dirty="0">
                <a:solidFill>
                  <a:srgbClr val="FF0000"/>
                </a:solidFill>
              </a:rPr>
              <a:t>good anyway</a:t>
            </a:r>
            <a:r>
              <a:rPr lang="en-US" b="1" dirty="0" smtClean="0">
                <a:solidFill>
                  <a:srgbClr val="FF0000"/>
                </a:solidFill>
              </a:rPr>
              <a:t>.</a:t>
            </a:r>
          </a:p>
          <a:p>
            <a:pPr marL="0" indent="0">
              <a:buNone/>
            </a:pPr>
            <a:r>
              <a:rPr lang="en-US" dirty="0" smtClean="0"/>
              <a:t>If </a:t>
            </a:r>
            <a:r>
              <a:rPr lang="en-US" dirty="0"/>
              <a:t>you are successful, you will win false friends </a:t>
            </a:r>
            <a:r>
              <a:rPr lang="en-US" dirty="0" smtClean="0"/>
              <a:t>and true </a:t>
            </a:r>
            <a:r>
              <a:rPr lang="en-US" dirty="0"/>
              <a:t>enemies.</a:t>
            </a:r>
          </a:p>
          <a:p>
            <a:pPr marL="0" indent="0">
              <a:buNone/>
            </a:pPr>
            <a:r>
              <a:rPr lang="en-US" dirty="0"/>
              <a:t>     </a:t>
            </a:r>
            <a:r>
              <a:rPr lang="en-US" b="1" dirty="0">
                <a:solidFill>
                  <a:srgbClr val="FF0000"/>
                </a:solidFill>
              </a:rPr>
              <a:t>Succeed anyway.</a:t>
            </a:r>
          </a:p>
          <a:p>
            <a:pPr marL="0"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25" y="76200"/>
            <a:ext cx="74993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554190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sz="2400" b="1" dirty="0"/>
              <a:t>The Paradoxical Commandments of Leadership</a:t>
            </a:r>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r>
              <a:rPr lang="en-US" dirty="0" smtClean="0"/>
              <a:t>The </a:t>
            </a:r>
            <a:r>
              <a:rPr lang="en-US" dirty="0"/>
              <a:t>good you do today will be forgotten tomorrow.</a:t>
            </a:r>
          </a:p>
          <a:p>
            <a:pPr marL="0" indent="0">
              <a:buNone/>
            </a:pPr>
            <a:r>
              <a:rPr lang="en-US" dirty="0" smtClean="0">
                <a:solidFill>
                  <a:srgbClr val="FF0000"/>
                </a:solidFill>
              </a:rPr>
              <a:t>     </a:t>
            </a:r>
            <a:r>
              <a:rPr lang="en-US" b="1" dirty="0" smtClean="0">
                <a:solidFill>
                  <a:srgbClr val="FF0000"/>
                </a:solidFill>
              </a:rPr>
              <a:t>Do </a:t>
            </a:r>
            <a:r>
              <a:rPr lang="en-US" b="1" dirty="0">
                <a:solidFill>
                  <a:srgbClr val="FF0000"/>
                </a:solidFill>
              </a:rPr>
              <a:t>good anyway</a:t>
            </a:r>
            <a:r>
              <a:rPr lang="en-US" dirty="0" smtClean="0">
                <a:solidFill>
                  <a:srgbClr val="FF0000"/>
                </a:solidFill>
              </a:rPr>
              <a:t>.</a:t>
            </a:r>
          </a:p>
          <a:p>
            <a:pPr marL="0" indent="0">
              <a:buNone/>
            </a:pPr>
            <a:r>
              <a:rPr lang="en-US" dirty="0" smtClean="0"/>
              <a:t>Honesty </a:t>
            </a:r>
            <a:r>
              <a:rPr lang="en-US" dirty="0"/>
              <a:t>and frankness make you vulnerable.</a:t>
            </a:r>
          </a:p>
          <a:p>
            <a:pPr marL="0" indent="0">
              <a:buNone/>
            </a:pPr>
            <a:r>
              <a:rPr lang="en-US" b="1" dirty="0" smtClean="0">
                <a:solidFill>
                  <a:srgbClr val="FF0000"/>
                </a:solidFill>
              </a:rPr>
              <a:t>      Be </a:t>
            </a:r>
            <a:r>
              <a:rPr lang="en-US" b="1" dirty="0">
                <a:solidFill>
                  <a:srgbClr val="FF0000"/>
                </a:solidFill>
              </a:rPr>
              <a:t>honest and frank anyway</a:t>
            </a:r>
            <a:r>
              <a:rPr lang="en-US" b="1" dirty="0" smtClean="0">
                <a:solidFill>
                  <a:srgbClr val="FF0000"/>
                </a:solidFill>
              </a:rPr>
              <a:t>.</a:t>
            </a:r>
          </a:p>
          <a:p>
            <a:pPr marL="0" indent="0">
              <a:buNone/>
            </a:pPr>
            <a:r>
              <a:rPr lang="en-US" dirty="0" smtClean="0"/>
              <a:t>The </a:t>
            </a:r>
            <a:r>
              <a:rPr lang="en-US" dirty="0"/>
              <a:t>biggest men and women with the biggest </a:t>
            </a:r>
            <a:r>
              <a:rPr lang="en-US" dirty="0" smtClean="0"/>
              <a:t>ideas  can </a:t>
            </a:r>
            <a:r>
              <a:rPr lang="en-US" dirty="0"/>
              <a:t>be shot down by the smallest men and </a:t>
            </a:r>
            <a:r>
              <a:rPr lang="en-US" dirty="0" smtClean="0"/>
              <a:t>women with </a:t>
            </a:r>
            <a:r>
              <a:rPr lang="en-US" dirty="0"/>
              <a:t>the smallest minds.</a:t>
            </a:r>
          </a:p>
          <a:p>
            <a:pPr>
              <a:buFont typeface="Wingdings" pitchFamily="2" charset="2"/>
              <a:buChar char="Ø"/>
            </a:pPr>
            <a:r>
              <a:rPr lang="en-US" dirty="0" smtClean="0">
                <a:solidFill>
                  <a:srgbClr val="FF0000"/>
                </a:solidFill>
              </a:rPr>
              <a:t>        </a:t>
            </a:r>
            <a:r>
              <a:rPr lang="en-US" b="1" dirty="0" smtClean="0">
                <a:solidFill>
                  <a:srgbClr val="FF0000"/>
                </a:solidFill>
              </a:rPr>
              <a:t>Think </a:t>
            </a:r>
            <a:r>
              <a:rPr lang="en-US" b="1" dirty="0">
                <a:solidFill>
                  <a:srgbClr val="FF0000"/>
                </a:solidFill>
              </a:rPr>
              <a:t>big anyway</a:t>
            </a:r>
            <a:r>
              <a:rPr lang="en-US" b="1" dirty="0" smtClean="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12543900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7924800" cy="990600"/>
          </a:xfrm>
        </p:spPr>
        <p:txBody>
          <a:bodyPr>
            <a:normAutofit/>
          </a:bodyPr>
          <a:lstStyle/>
          <a:p>
            <a:r>
              <a:rPr lang="en-US" sz="2400" b="1" dirty="0"/>
              <a:t>The Paradoxical Commandments of Leadership</a:t>
            </a:r>
          </a:p>
        </p:txBody>
      </p:sp>
      <p:sp>
        <p:nvSpPr>
          <p:cNvPr id="3" name="Content Placeholder 2"/>
          <p:cNvSpPr>
            <a:spLocks noGrp="1"/>
          </p:cNvSpPr>
          <p:nvPr>
            <p:ph idx="1"/>
          </p:nvPr>
        </p:nvSpPr>
        <p:spPr>
          <a:xfrm>
            <a:off x="457200" y="1066800"/>
            <a:ext cx="8229600" cy="5334000"/>
          </a:xfrm>
        </p:spPr>
        <p:txBody>
          <a:bodyPr>
            <a:normAutofit/>
          </a:bodyPr>
          <a:lstStyle/>
          <a:p>
            <a:pPr marL="0" indent="0">
              <a:buNone/>
            </a:pPr>
            <a:r>
              <a:rPr lang="en-US" b="1" dirty="0"/>
              <a:t>People favor underdogs but follow only top dogs.</a:t>
            </a:r>
          </a:p>
          <a:p>
            <a:pPr marL="0" indent="0">
              <a:buNone/>
            </a:pPr>
            <a:r>
              <a:rPr lang="en-US" b="1" dirty="0" smtClean="0"/>
              <a:t>      </a:t>
            </a:r>
            <a:r>
              <a:rPr lang="en-US" b="1" dirty="0" smtClean="0">
                <a:solidFill>
                  <a:srgbClr val="FF0000"/>
                </a:solidFill>
              </a:rPr>
              <a:t>Fight </a:t>
            </a:r>
            <a:r>
              <a:rPr lang="en-US" b="1" dirty="0">
                <a:solidFill>
                  <a:srgbClr val="FF0000"/>
                </a:solidFill>
              </a:rPr>
              <a:t>for a few underdogs anyway.</a:t>
            </a:r>
          </a:p>
          <a:p>
            <a:pPr marL="0" indent="0">
              <a:buNone/>
            </a:pPr>
            <a:r>
              <a:rPr lang="en-US" b="1" dirty="0" smtClean="0"/>
              <a:t>What </a:t>
            </a:r>
            <a:r>
              <a:rPr lang="en-US" b="1" dirty="0"/>
              <a:t>you spend years building may be destroyed</a:t>
            </a:r>
          </a:p>
          <a:p>
            <a:pPr marL="0" indent="0">
              <a:buNone/>
            </a:pPr>
            <a:r>
              <a:rPr lang="en-US" b="1" dirty="0" smtClean="0"/>
              <a:t> overnight</a:t>
            </a:r>
            <a:r>
              <a:rPr lang="en-US" b="1" dirty="0"/>
              <a:t>.</a:t>
            </a:r>
          </a:p>
          <a:p>
            <a:pPr marL="0" indent="0">
              <a:buNone/>
            </a:pPr>
            <a:r>
              <a:rPr lang="en-US" b="1" dirty="0" smtClean="0">
                <a:solidFill>
                  <a:srgbClr val="FF0000"/>
                </a:solidFill>
              </a:rPr>
              <a:t>      Build </a:t>
            </a:r>
            <a:r>
              <a:rPr lang="en-US" b="1" dirty="0">
                <a:solidFill>
                  <a:srgbClr val="FF0000"/>
                </a:solidFill>
              </a:rPr>
              <a:t>anyway.</a:t>
            </a:r>
          </a:p>
          <a:p>
            <a:pPr marL="0" indent="0">
              <a:buNone/>
            </a:pPr>
            <a:r>
              <a:rPr lang="en-US" b="1" dirty="0" smtClean="0"/>
              <a:t>People </a:t>
            </a:r>
            <a:r>
              <a:rPr lang="en-US" b="1" dirty="0"/>
              <a:t>really need help but may attack you if you </a:t>
            </a:r>
            <a:r>
              <a:rPr lang="en-US" b="1" dirty="0" smtClean="0"/>
              <a:t>do help </a:t>
            </a:r>
            <a:r>
              <a:rPr lang="en-US" b="1" dirty="0"/>
              <a:t>them.</a:t>
            </a:r>
          </a:p>
          <a:p>
            <a:pPr marL="0" indent="0">
              <a:buNone/>
            </a:pPr>
            <a:r>
              <a:rPr lang="en-US" b="1" dirty="0" smtClean="0"/>
              <a:t>       </a:t>
            </a:r>
            <a:r>
              <a:rPr lang="en-US" b="1" dirty="0" smtClean="0">
                <a:solidFill>
                  <a:srgbClr val="FF0000"/>
                </a:solidFill>
              </a:rPr>
              <a:t>Help </a:t>
            </a:r>
            <a:r>
              <a:rPr lang="en-US" b="1" dirty="0">
                <a:solidFill>
                  <a:srgbClr val="FF0000"/>
                </a:solidFill>
              </a:rPr>
              <a:t>people anyway.</a:t>
            </a:r>
          </a:p>
          <a:p>
            <a:pPr marL="0" indent="0">
              <a:buNone/>
            </a:pPr>
            <a:r>
              <a:rPr lang="en-US" b="1" dirty="0" smtClean="0"/>
              <a:t>Give </a:t>
            </a:r>
            <a:r>
              <a:rPr lang="en-US" b="1" dirty="0"/>
              <a:t>the world the best you have and you’ll get </a:t>
            </a:r>
            <a:r>
              <a:rPr lang="en-US" b="1" dirty="0" smtClean="0"/>
              <a:t>kicked in </a:t>
            </a:r>
            <a:r>
              <a:rPr lang="en-US" b="1" dirty="0"/>
              <a:t>the teeth.</a:t>
            </a:r>
          </a:p>
          <a:p>
            <a:pPr marL="0" indent="0">
              <a:buNone/>
            </a:pPr>
            <a:r>
              <a:rPr lang="en-US" b="1" dirty="0" smtClean="0"/>
              <a:t>       </a:t>
            </a:r>
            <a:r>
              <a:rPr lang="en-US" b="1" dirty="0" smtClean="0">
                <a:solidFill>
                  <a:srgbClr val="FF0000"/>
                </a:solidFill>
              </a:rPr>
              <a:t>Give </a:t>
            </a:r>
            <a:r>
              <a:rPr lang="en-US" b="1" dirty="0">
                <a:solidFill>
                  <a:srgbClr val="FF0000"/>
                </a:solidFill>
              </a:rPr>
              <a:t>the world the best you have anyway.</a:t>
            </a:r>
          </a:p>
          <a:p>
            <a:pPr>
              <a:buFont typeface="Wingdings" pitchFamily="2" charset="2"/>
              <a:buChar char="Ø"/>
            </a:pPr>
            <a:endParaRPr lang="en-US" dirty="0"/>
          </a:p>
        </p:txBody>
      </p:sp>
    </p:spTree>
    <p:extLst>
      <p:ext uri="{BB962C8B-B14F-4D97-AF65-F5344CB8AC3E}">
        <p14:creationId xmlns:p14="http://schemas.microsoft.com/office/powerpoint/2010/main" val="198359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OVERVIEW</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smtClean="0">
                <a:solidFill>
                  <a:schemeClr val="tx1">
                    <a:lumMod val="75000"/>
                    <a:lumOff val="25000"/>
                  </a:schemeClr>
                </a:solidFill>
                <a:latin typeface="Century Gothic" pitchFamily="34" charset="0"/>
              </a:rPr>
              <a:t>INTRODUCTION TO </a:t>
            </a:r>
            <a:r>
              <a:rPr lang="en-US" b="1" dirty="0" err="1" smtClean="0">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68680"/>
            <a:ext cx="7644384" cy="484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95888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pPr algn="ctr"/>
            <a:r>
              <a:rPr lang="en-US" sz="3200" dirty="0"/>
              <a:t>The “paradoxical commandments</a:t>
            </a:r>
            <a:r>
              <a:rPr lang="en-US" dirty="0"/>
              <a:t>” </a:t>
            </a:r>
          </a:p>
        </p:txBody>
      </p:sp>
      <p:sp>
        <p:nvSpPr>
          <p:cNvPr id="3" name="Content Placeholder 2"/>
          <p:cNvSpPr>
            <a:spLocks noGrp="1"/>
          </p:cNvSpPr>
          <p:nvPr>
            <p:ph idx="1"/>
          </p:nvPr>
        </p:nvSpPr>
        <p:spPr>
          <a:xfrm>
            <a:off x="914400" y="1752600"/>
            <a:ext cx="7772400" cy="4373563"/>
          </a:xfrm>
        </p:spPr>
        <p:txBody>
          <a:bodyPr>
            <a:normAutofit lnSpcReduction="10000"/>
          </a:bodyPr>
          <a:lstStyle/>
          <a:p>
            <a:pPr marL="0" indent="0">
              <a:buNone/>
            </a:pPr>
            <a:r>
              <a:rPr lang="en-US" b="1" dirty="0"/>
              <a:t>The “paradoxical commandments” describe perfectly </a:t>
            </a:r>
            <a:r>
              <a:rPr lang="en-US" b="1" dirty="0" smtClean="0"/>
              <a:t>what servant-leadership </a:t>
            </a:r>
            <a:r>
              <a:rPr lang="en-US" b="1" dirty="0"/>
              <a:t>is all about. </a:t>
            </a:r>
            <a:endParaRPr lang="en-US" b="1" dirty="0" smtClean="0"/>
          </a:p>
          <a:p>
            <a:pPr marL="0" indent="0" algn="ctr">
              <a:buNone/>
            </a:pPr>
            <a:endParaRPr lang="en-US" b="1" dirty="0" smtClean="0"/>
          </a:p>
          <a:p>
            <a:pPr marL="0" indent="0">
              <a:buNone/>
            </a:pPr>
            <a:r>
              <a:rPr lang="en-US" b="1" dirty="0"/>
              <a:t>According to </a:t>
            </a:r>
            <a:r>
              <a:rPr lang="en-US" b="1" dirty="0" smtClean="0"/>
              <a:t>Keith: </a:t>
            </a:r>
          </a:p>
          <a:p>
            <a:pPr marL="0" indent="0">
              <a:buNone/>
            </a:pPr>
            <a:endParaRPr lang="en-US" b="1" dirty="0" smtClean="0"/>
          </a:p>
          <a:p>
            <a:pPr marL="0" indent="0">
              <a:buNone/>
            </a:pPr>
            <a:r>
              <a:rPr lang="en-US" b="1" dirty="0"/>
              <a:t>“by confronting the worst in the world with the best in ourselves. In the end, it is not the circumstances that determine how the world looks; it is our reactions—and these reactions can always be positive”!</a:t>
            </a:r>
          </a:p>
          <a:p>
            <a:pPr marL="0" indent="0" algn="ctr">
              <a:buNone/>
            </a:pPr>
            <a:r>
              <a:rPr lang="en-US" dirty="0" smtClean="0"/>
              <a:t>.</a:t>
            </a:r>
          </a:p>
          <a:p>
            <a:endParaRPr lang="en-US" dirty="0"/>
          </a:p>
        </p:txBody>
      </p:sp>
    </p:spTree>
    <p:extLst>
      <p:ext uri="{BB962C8B-B14F-4D97-AF65-F5344CB8AC3E}">
        <p14:creationId xmlns:p14="http://schemas.microsoft.com/office/powerpoint/2010/main" val="10424642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or comments</a:t>
            </a:r>
          </a:p>
        </p:txBody>
      </p:sp>
      <p:pic>
        <p:nvPicPr>
          <p:cNvPr id="10242" name="Picture 2" descr="C:\Users\Doshie\Desktop\Thank y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2" y="1524000"/>
            <a:ext cx="860107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3574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dirty="0" smtClean="0"/>
              <a:t>References </a:t>
            </a:r>
            <a:endParaRPr lang="en-US" dirty="0"/>
          </a:p>
        </p:txBody>
      </p:sp>
      <p:sp>
        <p:nvSpPr>
          <p:cNvPr id="3" name="Content Placeholder 2"/>
          <p:cNvSpPr>
            <a:spLocks noGrp="1"/>
          </p:cNvSpPr>
          <p:nvPr>
            <p:ph idx="1"/>
          </p:nvPr>
        </p:nvSpPr>
        <p:spPr>
          <a:xfrm>
            <a:off x="457200" y="1219200"/>
            <a:ext cx="8229600" cy="4906963"/>
          </a:xfrm>
        </p:spPr>
        <p:txBody>
          <a:bodyPr>
            <a:normAutofit fontScale="55000" lnSpcReduction="20000"/>
          </a:bodyPr>
          <a:lstStyle/>
          <a:p>
            <a:r>
              <a:rPr lang="en-US" dirty="0"/>
              <a:t>Autry, J.A. (2001). The servant leader: How to build a creative team, develop great morale, and improve bottom-line performance. New York, NY: Three Rivers Press.</a:t>
            </a:r>
          </a:p>
          <a:p>
            <a:endParaRPr lang="en-US" dirty="0"/>
          </a:p>
          <a:p>
            <a:r>
              <a:rPr lang="en-US" dirty="0"/>
              <a:t>Erickson, S., Hansen, C., Howard, C-L, Norris, J.T., Wyatt </a:t>
            </a:r>
            <a:r>
              <a:rPr lang="en-US" dirty="0" err="1"/>
              <a:t>Sedwick</a:t>
            </a:r>
            <a:r>
              <a:rPr lang="en-US" dirty="0"/>
              <a:t>, S.,&amp; Wilson, T.E. (2007). The role of research administration. Second edition. Washington, DC: National Council of University Research Administrators</a:t>
            </a:r>
            <a:r>
              <a:rPr lang="en-US" dirty="0" smtClean="0"/>
              <a:t>.</a:t>
            </a:r>
          </a:p>
          <a:p>
            <a:pPr marL="0" indent="0">
              <a:buNone/>
            </a:pPr>
            <a:endParaRPr lang="en-US" dirty="0"/>
          </a:p>
          <a:p>
            <a:r>
              <a:rPr lang="en-US" dirty="0"/>
              <a:t>Greenleaf, R.K. (1991). Servant leadership: A journey into the nature of legitimate power and greatness. Mahwah, NJ: </a:t>
            </a:r>
            <a:r>
              <a:rPr lang="en-US" dirty="0" err="1"/>
              <a:t>Paulist</a:t>
            </a:r>
            <a:r>
              <a:rPr lang="en-US" dirty="0"/>
              <a:t> Press.</a:t>
            </a:r>
          </a:p>
          <a:p>
            <a:endParaRPr lang="en-US" dirty="0"/>
          </a:p>
          <a:p>
            <a:r>
              <a:rPr lang="en-US" dirty="0" err="1"/>
              <a:t>Krauser</a:t>
            </a:r>
            <a:r>
              <a:rPr lang="en-US" dirty="0"/>
              <a:t>, P.A. (2003). The research administrator as servant-leader. The journal of research administration, volume xxxiv, number 1, (pp. 14-18).</a:t>
            </a:r>
          </a:p>
          <a:p>
            <a:endParaRPr lang="en-US" dirty="0"/>
          </a:p>
          <a:p>
            <a:r>
              <a:rPr lang="en-US" dirty="0"/>
              <a:t>Spears, L.C. (Ed.). (1995). Reflections on Leadership: How Robert K. Greenleaf's theory of servant-leadership influenced today's top management thinkers. New York, NY: John Wiley &amp; </a:t>
            </a:r>
            <a:endParaRPr lang="en-US" dirty="0" smtClean="0"/>
          </a:p>
          <a:p>
            <a:r>
              <a:rPr lang="en-US" dirty="0" smtClean="0"/>
              <a:t>Sons</a:t>
            </a:r>
            <a:r>
              <a:rPr lang="en-US" dirty="0"/>
              <a:t>, Inc</a:t>
            </a:r>
            <a:r>
              <a:rPr lang="en-US" dirty="0" smtClean="0"/>
              <a:t>.</a:t>
            </a:r>
          </a:p>
          <a:p>
            <a:endParaRPr lang="en-US" dirty="0" smtClean="0"/>
          </a:p>
          <a:p>
            <a:r>
              <a:rPr lang="en-US" dirty="0"/>
              <a:t>Spears, L.C. (Ed.). (1998). Insights on Leadership: Service, Stewardship, Spirit and</a:t>
            </a:r>
          </a:p>
          <a:p>
            <a:r>
              <a:rPr lang="en-US" dirty="0"/>
              <a:t>Servant-Leadership. New York: John Wiley &amp; Sons.</a:t>
            </a:r>
            <a:endParaRPr lang="en-US" dirty="0" smtClean="0"/>
          </a:p>
          <a:p>
            <a:endParaRPr lang="en-US" dirty="0" smtClean="0"/>
          </a:p>
          <a:p>
            <a:r>
              <a:rPr lang="en-US" dirty="0" err="1" smtClean="0"/>
              <a:t>Trompenaars</a:t>
            </a:r>
            <a:r>
              <a:rPr lang="en-US" dirty="0" smtClean="0"/>
              <a:t>, F. &amp; </a:t>
            </a:r>
            <a:r>
              <a:rPr lang="en-US" dirty="0" err="1" smtClean="0"/>
              <a:t>Voerman</a:t>
            </a:r>
            <a:r>
              <a:rPr lang="en-US" dirty="0" smtClean="0"/>
              <a:t>, E. (2010). Servant-Leadership across cultures: harnessing the strengths of the world’s most powerful management </a:t>
            </a:r>
            <a:r>
              <a:rPr lang="en-US" dirty="0" err="1" smtClean="0"/>
              <a:t>philosophy.New</a:t>
            </a:r>
            <a:r>
              <a:rPr lang="en-US" dirty="0" smtClean="0"/>
              <a:t> York, NY: McGraw-Hill.</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92704279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762000" y="228600"/>
            <a:ext cx="7772400" cy="762000"/>
          </a:xfrm>
        </p:spPr>
        <p:txBody>
          <a:bodyPr/>
          <a:lstStyle/>
          <a:p>
            <a:pPr eaLnBrk="1" hangingPunct="1"/>
            <a:r>
              <a:rPr lang="en-US" smtClean="0"/>
              <a:t>References</a:t>
            </a:r>
          </a:p>
        </p:txBody>
      </p:sp>
      <p:sp>
        <p:nvSpPr>
          <p:cNvPr id="44035" name="Content Placeholder 2"/>
          <p:cNvSpPr>
            <a:spLocks noGrp="1"/>
          </p:cNvSpPr>
          <p:nvPr>
            <p:ph idx="1"/>
          </p:nvPr>
        </p:nvSpPr>
        <p:spPr>
          <a:xfrm>
            <a:off x="762000" y="1371600"/>
            <a:ext cx="7772400" cy="4724400"/>
          </a:xfrm>
        </p:spPr>
        <p:txBody>
          <a:bodyPr>
            <a:normAutofit fontScale="92500" lnSpcReduction="10000"/>
          </a:bodyPr>
          <a:lstStyle/>
          <a:p>
            <a:pPr eaLnBrk="1" hangingPunct="1">
              <a:buFontTx/>
              <a:buNone/>
            </a:pPr>
            <a:r>
              <a:rPr lang="en-US" sz="1400" dirty="0" smtClean="0"/>
              <a:t>Autry, James A.; </a:t>
            </a:r>
            <a:r>
              <a:rPr lang="en-US" sz="1400" u="sng" dirty="0" smtClean="0"/>
              <a:t>The Servant Leader: How to Build a Creative Team, Develop Great Morale, And Improve Bottom-Line Performance.</a:t>
            </a:r>
            <a:r>
              <a:rPr lang="en-US" sz="1400" dirty="0" smtClean="0"/>
              <a:t>  Three Rivers Press, New York, NY 2001.</a:t>
            </a:r>
          </a:p>
          <a:p>
            <a:pPr eaLnBrk="1" hangingPunct="1">
              <a:buFontTx/>
              <a:buNone/>
            </a:pPr>
            <a:endParaRPr lang="en-US" sz="1400" dirty="0" smtClean="0"/>
          </a:p>
          <a:p>
            <a:pPr eaLnBrk="1" hangingPunct="1">
              <a:buFontTx/>
              <a:buNone/>
            </a:pPr>
            <a:r>
              <a:rPr lang="en-US" sz="1400" dirty="0" err="1" smtClean="0"/>
              <a:t>DeGraaf</a:t>
            </a:r>
            <a:r>
              <a:rPr lang="en-US" sz="1400" dirty="0" smtClean="0"/>
              <a:t>, Don; Tilley, Colin; Neal, Larry; </a:t>
            </a:r>
            <a:r>
              <a:rPr lang="en-US" sz="1400" u="sng" dirty="0" smtClean="0"/>
              <a:t>Servant-Leadership Characteristics in Organizational Life.</a:t>
            </a:r>
            <a:r>
              <a:rPr lang="en-US" sz="1400" dirty="0" smtClean="0"/>
              <a:t>  Greenleaf Center for Servant-Leadership.  Westfield, Indiana. 2001.</a:t>
            </a:r>
          </a:p>
          <a:p>
            <a:pPr eaLnBrk="1" hangingPunct="1">
              <a:buFontTx/>
              <a:buNone/>
            </a:pPr>
            <a:endParaRPr lang="en-US" sz="1400" dirty="0" smtClean="0"/>
          </a:p>
          <a:p>
            <a:pPr eaLnBrk="1" hangingPunct="1">
              <a:buFontTx/>
              <a:buNone/>
            </a:pPr>
            <a:r>
              <a:rPr lang="en-US" sz="1400" dirty="0" smtClean="0"/>
              <a:t>Greenleaf, Robert K.; </a:t>
            </a:r>
            <a:r>
              <a:rPr lang="en-US" sz="1400" u="sng" dirty="0" smtClean="0"/>
              <a:t>Servant Leadership: A Journey into the Nature of Legitimate Power &amp; Greatness.</a:t>
            </a:r>
            <a:r>
              <a:rPr lang="en-US" sz="1400" dirty="0" smtClean="0"/>
              <a:t>  </a:t>
            </a:r>
            <a:r>
              <a:rPr lang="en-US" sz="1400" dirty="0" err="1" smtClean="0"/>
              <a:t>Paulist</a:t>
            </a:r>
            <a:r>
              <a:rPr lang="en-US" sz="1400" dirty="0" smtClean="0"/>
              <a:t> Press, </a:t>
            </a:r>
            <a:r>
              <a:rPr lang="en-US" sz="1400" dirty="0" err="1" smtClean="0"/>
              <a:t>Mawah</a:t>
            </a:r>
            <a:r>
              <a:rPr lang="en-US" sz="1400" dirty="0" smtClean="0"/>
              <a:t>, NJ. 1977, 1991, 2002.</a:t>
            </a:r>
          </a:p>
          <a:p>
            <a:pPr eaLnBrk="1" hangingPunct="1">
              <a:buFontTx/>
              <a:buNone/>
            </a:pPr>
            <a:endParaRPr lang="en-US" sz="1400" dirty="0" smtClean="0"/>
          </a:p>
          <a:p>
            <a:pPr eaLnBrk="1" hangingPunct="1">
              <a:buFontTx/>
              <a:buNone/>
            </a:pPr>
            <a:r>
              <a:rPr lang="en-US" sz="1400" dirty="0" smtClean="0"/>
              <a:t>Hansel, T. ; </a:t>
            </a:r>
            <a:r>
              <a:rPr lang="en-US" sz="1400" u="sng" dirty="0" smtClean="0"/>
              <a:t>Holy Sweat.</a:t>
            </a:r>
            <a:r>
              <a:rPr lang="en-US" sz="1400" dirty="0" smtClean="0"/>
              <a:t>  Word. Dallas, TX.  1987.</a:t>
            </a:r>
          </a:p>
          <a:p>
            <a:pPr eaLnBrk="1" hangingPunct="1">
              <a:buFontTx/>
              <a:buNone/>
            </a:pPr>
            <a:endParaRPr lang="en-US" sz="1400" dirty="0" smtClean="0"/>
          </a:p>
          <a:p>
            <a:pPr eaLnBrk="1" hangingPunct="1">
              <a:buFontTx/>
              <a:buNone/>
            </a:pPr>
            <a:r>
              <a:rPr lang="en-US" sz="1400" dirty="0" smtClean="0"/>
              <a:t>Hunter, James C.; </a:t>
            </a:r>
            <a:r>
              <a:rPr lang="en-US" sz="1400" u="sng" dirty="0" smtClean="0"/>
              <a:t>The World’s Most Powerful Leadership Principle: How to Become a Servant Leader</a:t>
            </a:r>
            <a:r>
              <a:rPr lang="en-US" sz="1400" dirty="0" smtClean="0"/>
              <a:t>.  Crown Business, New York, NY.  2004.</a:t>
            </a:r>
          </a:p>
          <a:p>
            <a:pPr eaLnBrk="1" hangingPunct="1">
              <a:buFontTx/>
              <a:buNone/>
            </a:pPr>
            <a:endParaRPr lang="en-US" sz="1400" dirty="0" smtClean="0"/>
          </a:p>
          <a:p>
            <a:pPr eaLnBrk="1" hangingPunct="1">
              <a:buFontTx/>
              <a:buNone/>
            </a:pPr>
            <a:r>
              <a:rPr lang="en-US" sz="1400" dirty="0" smtClean="0"/>
              <a:t>Spears, Larry C., Lawrence, Michelle (et al); </a:t>
            </a:r>
            <a:r>
              <a:rPr lang="en-US" sz="1400" u="sng" dirty="0" smtClean="0"/>
              <a:t>Practicing Servant Leadership: Succeeding Through Trust, Bravery, And Forgiveness</a:t>
            </a:r>
            <a:r>
              <a:rPr lang="en-US" sz="1400" dirty="0" smtClean="0"/>
              <a:t>.  </a:t>
            </a:r>
            <a:r>
              <a:rPr lang="en-US" sz="1400" dirty="0" err="1" smtClean="0"/>
              <a:t>Jossey</a:t>
            </a:r>
            <a:r>
              <a:rPr lang="en-US" sz="1400" dirty="0" smtClean="0"/>
              <a:t>-Bass, San </a:t>
            </a:r>
            <a:r>
              <a:rPr lang="en-US" sz="1400" dirty="0" err="1" smtClean="0"/>
              <a:t>Fransisco</a:t>
            </a:r>
            <a:r>
              <a:rPr lang="en-US" sz="1400" dirty="0" smtClean="0"/>
              <a:t>, CA . 2004</a:t>
            </a:r>
          </a:p>
          <a:p>
            <a:pPr eaLnBrk="1" hangingPunct="1">
              <a:buFontTx/>
              <a:buNone/>
            </a:pPr>
            <a:endParaRPr lang="en-US" sz="1400" dirty="0" smtClean="0"/>
          </a:p>
          <a:p>
            <a:pPr eaLnBrk="1" hangingPunct="1">
              <a:buFontTx/>
              <a:buNone/>
            </a:pPr>
            <a:r>
              <a:rPr lang="en-US" sz="1400" dirty="0" smtClean="0"/>
              <a:t>Spears, Larry C.; </a:t>
            </a:r>
            <a:r>
              <a:rPr lang="en-US" sz="1400" i="1" dirty="0" smtClean="0"/>
              <a:t>Diary of Alpha Kappa Psi</a:t>
            </a:r>
            <a:r>
              <a:rPr lang="en-US" sz="1400" dirty="0" smtClean="0"/>
              <a:t> (article: </a:t>
            </a:r>
            <a:r>
              <a:rPr lang="en-US" sz="1400" u="sng" dirty="0" smtClean="0"/>
              <a:t>Servant-Leadership</a:t>
            </a:r>
            <a:r>
              <a:rPr lang="en-US" sz="1400" dirty="0" smtClean="0"/>
              <a:t>).  Gary L. Epperson, CAE. Spring 2008.</a:t>
            </a:r>
          </a:p>
        </p:txBody>
      </p:sp>
      <p:sp>
        <p:nvSpPr>
          <p:cNvPr id="44036" name="TextBox 4"/>
          <p:cNvSpPr txBox="1">
            <a:spLocks noChangeArrowheads="1"/>
          </p:cNvSpPr>
          <p:nvPr/>
        </p:nvSpPr>
        <p:spPr bwMode="auto">
          <a:xfrm>
            <a:off x="838200" y="838200"/>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t>Publications referenced, paraphrased or extracted from include the following: </a:t>
            </a:r>
          </a:p>
        </p:txBody>
      </p:sp>
      <p:sp>
        <p:nvSpPr>
          <p:cNvPr id="44039" name="Text Box 9"/>
          <p:cNvSpPr txBox="1">
            <a:spLocks noChangeArrowheads="1"/>
          </p:cNvSpPr>
          <p:nvPr/>
        </p:nvSpPr>
        <p:spPr bwMode="auto">
          <a:xfrm>
            <a:off x="6248400" y="6642100"/>
            <a:ext cx="2895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spcBef>
                <a:spcPct val="50000"/>
              </a:spcBef>
            </a:pPr>
            <a:r>
              <a:rPr lang="en-US" sz="800"/>
              <a:t>© 2008 Benjamin Lichtenwalner</a:t>
            </a:r>
          </a:p>
        </p:txBody>
      </p:sp>
    </p:spTree>
    <p:extLst>
      <p:ext uri="{BB962C8B-B14F-4D97-AF65-F5344CB8AC3E}">
        <p14:creationId xmlns:p14="http://schemas.microsoft.com/office/powerpoint/2010/main" val="285019533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Authors</a:t>
            </a:r>
            <a:endParaRPr lang="en-US" dirty="0"/>
          </a:p>
        </p:txBody>
      </p:sp>
      <p:sp>
        <p:nvSpPr>
          <p:cNvPr id="3" name="Content Placeholder 2"/>
          <p:cNvSpPr>
            <a:spLocks noGrp="1"/>
          </p:cNvSpPr>
          <p:nvPr>
            <p:ph idx="1"/>
          </p:nvPr>
        </p:nvSpPr>
        <p:spPr/>
        <p:txBody>
          <a:bodyPr>
            <a:normAutofit fontScale="85000" lnSpcReduction="20000"/>
          </a:bodyPr>
          <a:lstStyle/>
          <a:p>
            <a:r>
              <a:rPr lang="en-US" dirty="0"/>
              <a:t>Pamela A. Vargas, </a:t>
            </a:r>
            <a:r>
              <a:rPr lang="en-US" dirty="0" smtClean="0"/>
              <a:t>M.B.A,  Executive </a:t>
            </a:r>
            <a:r>
              <a:rPr lang="en-US" dirty="0"/>
              <a:t>Director, Research </a:t>
            </a:r>
            <a:r>
              <a:rPr lang="en-US" dirty="0" smtClean="0"/>
              <a:t>Center, Kutztown University, One TEK Park, Suite 100</a:t>
            </a:r>
          </a:p>
          <a:p>
            <a:endParaRPr lang="en-US" dirty="0"/>
          </a:p>
          <a:p>
            <a:r>
              <a:rPr lang="en-US" dirty="0"/>
              <a:t>9999 Hamilton </a:t>
            </a:r>
            <a:r>
              <a:rPr lang="en-US" dirty="0" smtClean="0"/>
              <a:t>Boulevard, </a:t>
            </a:r>
            <a:r>
              <a:rPr lang="en-US" dirty="0" err="1" smtClean="0"/>
              <a:t>Breinigsville</a:t>
            </a:r>
            <a:r>
              <a:rPr lang="en-US" dirty="0"/>
              <a:t>, PA </a:t>
            </a:r>
            <a:r>
              <a:rPr lang="en-US" dirty="0" smtClean="0"/>
              <a:t>18031, 484-397-4089,  pvargas@kutztown.edu</a:t>
            </a:r>
            <a:endParaRPr lang="en-US" dirty="0"/>
          </a:p>
          <a:p>
            <a:endParaRPr lang="en-US" dirty="0"/>
          </a:p>
          <a:p>
            <a:r>
              <a:rPr lang="en-US" dirty="0"/>
              <a:t>Jim Hanlon, </a:t>
            </a:r>
            <a:r>
              <a:rPr lang="en-US" dirty="0" smtClean="0"/>
              <a:t>CHRP, Manager</a:t>
            </a:r>
            <a:r>
              <a:rPr lang="en-US" dirty="0"/>
              <a:t>, HR &amp; </a:t>
            </a:r>
            <a:r>
              <a:rPr lang="en-US" dirty="0" smtClean="0"/>
              <a:t>Administration, TRIUMF, 4004 </a:t>
            </a:r>
            <a:r>
              <a:rPr lang="en-US" dirty="0" err="1"/>
              <a:t>Wesbrook</a:t>
            </a:r>
            <a:r>
              <a:rPr lang="en-US" dirty="0"/>
              <a:t> Mall</a:t>
            </a:r>
          </a:p>
          <a:p>
            <a:endParaRPr lang="en-US" dirty="0"/>
          </a:p>
          <a:p>
            <a:r>
              <a:rPr lang="en-US" dirty="0"/>
              <a:t>Vancouver, BC V6T </a:t>
            </a:r>
            <a:r>
              <a:rPr lang="en-US" dirty="0" smtClean="0"/>
              <a:t>2A3, 604-222-7390, jimh@triumf.ca</a:t>
            </a:r>
            <a:endParaRPr lang="en-US" dirty="0"/>
          </a:p>
          <a:p>
            <a:endParaRPr lang="en-US" dirty="0"/>
          </a:p>
          <a:p>
            <a:r>
              <a:rPr lang="en-US" dirty="0"/>
              <a:t>Pamela A. Vargas "Celebrating a profession: the servant leadership perspective". Journal of Research Administration. FindArticles.com. 02 Mar, 2011. http://findarticles.com/p/articles/mi_hb6501/is_1_38/ai_n29407309</a:t>
            </a:r>
          </a:p>
          <a:p>
            <a:endParaRPr lang="en-US" dirty="0"/>
          </a:p>
        </p:txBody>
      </p:sp>
    </p:spTree>
    <p:extLst>
      <p:ext uri="{BB962C8B-B14F-4D97-AF65-F5344CB8AC3E}">
        <p14:creationId xmlns:p14="http://schemas.microsoft.com/office/powerpoint/2010/main" val="131131859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305800" cy="1143000"/>
          </a:xfrm>
        </p:spPr>
        <p:txBody>
          <a:bodyPr/>
          <a:lstStyle/>
          <a:p>
            <a:r>
              <a:rPr lang="en-US" b="1" dirty="0" smtClean="0">
                <a:solidFill>
                  <a:schemeClr val="accent6"/>
                </a:solidFill>
                <a:effectLst>
                  <a:outerShdw blurRad="38100" dist="38100" dir="2700000" algn="tl">
                    <a:srgbClr val="000000">
                      <a:alpha val="43137"/>
                    </a:srgbClr>
                  </a:outerShdw>
                </a:effectLst>
                <a:latin typeface="Century Gothic" pitchFamily="34" charset="0"/>
              </a:rPr>
              <a:t>RELATIONSHIP BUILDING</a:t>
            </a:r>
            <a:endParaRPr lang="en-US" b="1" dirty="0">
              <a:solidFill>
                <a:schemeClr val="accent6"/>
              </a:solidFill>
              <a:effectLst>
                <a:outerShdw blurRad="38100" dist="38100" dir="2700000" algn="tl">
                  <a:srgbClr val="000000">
                    <a:alpha val="43137"/>
                  </a:srgbClr>
                </a:outerShdw>
              </a:effectLst>
              <a:latin typeface="Century Gothic" pitchFamily="34" charset="0"/>
            </a:endParaRPr>
          </a:p>
        </p:txBody>
      </p:sp>
      <p:sp>
        <p:nvSpPr>
          <p:cNvPr id="4" name="Content Placeholder 3"/>
          <p:cNvSpPr>
            <a:spLocks noGrp="1"/>
          </p:cNvSpPr>
          <p:nvPr>
            <p:ph sz="quarter" idx="1"/>
          </p:nvPr>
        </p:nvSpPr>
        <p:spPr>
          <a:xfrm>
            <a:off x="457200" y="1600200"/>
            <a:ext cx="7467600" cy="4343400"/>
          </a:xfrm>
        </p:spPr>
        <p:txBody>
          <a:bodyPr/>
          <a:lstStyle/>
          <a:p>
            <a:r>
              <a:rPr lang="en-US" dirty="0" smtClean="0">
                <a:latin typeface="Century Gothic" pitchFamily="34" charset="0"/>
              </a:rPr>
              <a:t>&lt;Enter Course Content Here&gt;</a:t>
            </a:r>
            <a:endParaRPr lang="en-US" dirty="0">
              <a:latin typeface="Century Gothic" pitchFamily="34" charset="0"/>
            </a:endParaRPr>
          </a:p>
        </p:txBody>
      </p:sp>
      <p:sp>
        <p:nvSpPr>
          <p:cNvPr id="6" name="TextBox 5"/>
          <p:cNvSpPr txBox="1"/>
          <p:nvPr/>
        </p:nvSpPr>
        <p:spPr>
          <a:xfrm>
            <a:off x="141514" y="6401582"/>
            <a:ext cx="8915400" cy="369332"/>
          </a:xfrm>
          <a:prstGeom prst="rect">
            <a:avLst/>
          </a:prstGeom>
          <a:noFill/>
        </p:spPr>
        <p:txBody>
          <a:bodyPr wrap="square" rtlCol="0">
            <a:spAutoFit/>
          </a:bodyPr>
          <a:lstStyle/>
          <a:p>
            <a:pPr algn="ctr"/>
            <a:r>
              <a:rPr lang="en-US" b="1" dirty="0">
                <a:solidFill>
                  <a:schemeClr val="tx1">
                    <a:lumMod val="75000"/>
                    <a:lumOff val="25000"/>
                  </a:schemeClr>
                </a:solidFill>
                <a:latin typeface="Century Gothic" pitchFamily="34" charset="0"/>
              </a:rPr>
              <a:t>INTRODUCTION TO </a:t>
            </a:r>
            <a:r>
              <a:rPr lang="en-US" b="1" dirty="0" err="1">
                <a:solidFill>
                  <a:schemeClr val="tx1">
                    <a:lumMod val="75000"/>
                    <a:lumOff val="25000"/>
                  </a:schemeClr>
                </a:solidFill>
                <a:latin typeface="Century Gothic" pitchFamily="34" charset="0"/>
              </a:rPr>
              <a:t>SPaRKS</a:t>
            </a:r>
            <a:endParaRPr lang="en-US" b="1" dirty="0">
              <a:solidFill>
                <a:schemeClr val="tx1">
                  <a:lumMod val="75000"/>
                  <a:lumOff val="25000"/>
                </a:schemeClr>
              </a:solidFill>
              <a:latin typeface="Century Gothic" pitchFamily="34" charset="0"/>
            </a:endParaRPr>
          </a:p>
        </p:txBody>
      </p:sp>
      <p:pic>
        <p:nvPicPr>
          <p:cNvPr id="5" name="Picture 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235669" y="5754188"/>
            <a:ext cx="412229" cy="457200"/>
          </a:xfrm>
          <a:prstGeom prst="rect">
            <a:avLst/>
          </a:prstGeom>
          <a:noFill/>
          <a:ln w="9525">
            <a:noFill/>
            <a:miter lim="800000"/>
            <a:headEnd/>
            <a:tailEnd/>
          </a:ln>
        </p:spPr>
      </p:pic>
    </p:spTree>
    <p:extLst>
      <p:ext uri="{BB962C8B-B14F-4D97-AF65-F5344CB8AC3E}">
        <p14:creationId xmlns:p14="http://schemas.microsoft.com/office/powerpoint/2010/main" val="220731810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66871"/>
            <a:ext cx="7543800" cy="1200329"/>
          </a:xfrm>
          <a:prstGeom prst="rect">
            <a:avLst/>
          </a:prstGeom>
          <a:noFill/>
        </p:spPr>
        <p:txBody>
          <a:bodyPr wrap="square" rtlCol="0">
            <a:spAutoFit/>
          </a:bodyPr>
          <a:lstStyle/>
          <a:p>
            <a:pPr algn="ctr"/>
            <a:r>
              <a:rPr lang="en-US" sz="3600" b="1" dirty="0" smtClean="0">
                <a:solidFill>
                  <a:schemeClr val="accent1"/>
                </a:solidFill>
                <a:effectLst>
                  <a:outerShdw blurRad="38100" dist="38100" dir="2700000" algn="tl">
                    <a:srgbClr val="000000">
                      <a:alpha val="43137"/>
                    </a:srgbClr>
                  </a:outerShdw>
                </a:effectLst>
                <a:latin typeface="Century Gothic" pitchFamily="34" charset="0"/>
              </a:rPr>
              <a:t>QUESTIONS or COMMENTS?</a:t>
            </a:r>
          </a:p>
          <a:p>
            <a:pPr algn="ctr"/>
            <a:endParaRPr lang="en-US" sz="3600" b="1" dirty="0">
              <a:solidFill>
                <a:schemeClr val="accent1"/>
              </a:solidFill>
              <a:effectLst>
                <a:outerShdw blurRad="38100" dist="38100" dir="2700000" algn="tl">
                  <a:srgbClr val="000000">
                    <a:alpha val="43137"/>
                  </a:srgbClr>
                </a:outerShdw>
              </a:effectLst>
              <a:latin typeface="Century Gothic" pitchFamily="34" charset="0"/>
            </a:endParaRPr>
          </a:p>
        </p:txBody>
      </p:sp>
      <p:pic>
        <p:nvPicPr>
          <p:cNvPr id="15" name="Picture 14" descr="http://www.floridahightech.com/images/UCFlogo.gif"/>
          <p:cNvPicPr>
            <a:picLocks noChangeAspect="1"/>
          </p:cNvPicPr>
          <p:nvPr/>
        </p:nvPicPr>
        <p:blipFill>
          <a:blip r:embed="rId2" cstate="print">
            <a:duotone>
              <a:prstClr val="black"/>
              <a:schemeClr val="accent6">
                <a:tint val="45000"/>
                <a:satMod val="400000"/>
              </a:schemeClr>
            </a:duotone>
          </a:blip>
          <a:srcRect r="68983" b="44845"/>
          <a:stretch>
            <a:fillRect/>
          </a:stretch>
        </p:blipFill>
        <p:spPr bwMode="auto">
          <a:xfrm>
            <a:off x="8077200" y="5638802"/>
            <a:ext cx="494675" cy="548640"/>
          </a:xfrm>
          <a:prstGeom prst="rect">
            <a:avLst/>
          </a:prstGeom>
          <a:noFill/>
          <a:ln w="9525">
            <a:noFill/>
            <a:miter lim="800000"/>
            <a:headEnd/>
            <a:tailEnd/>
          </a:ln>
        </p:spPr>
      </p:pic>
      <p:sp>
        <p:nvSpPr>
          <p:cNvPr id="4" name="Title 3"/>
          <p:cNvSpPr txBox="1">
            <a:spLocks/>
          </p:cNvSpPr>
          <p:nvPr/>
        </p:nvSpPr>
        <p:spPr>
          <a:xfrm rot="5400000">
            <a:off x="4727188" y="3155156"/>
            <a:ext cx="6310312" cy="4572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1400" smtClean="0">
                <a:solidFill>
                  <a:schemeClr val="accent6"/>
                </a:solidFill>
                <a:latin typeface="Century Gothic" pitchFamily="34" charset="0"/>
              </a:rPr>
              <a:t>Exploring Research Administration from Concept to Commercialization</a:t>
            </a:r>
            <a:endParaRPr lang="en-US" sz="1400" dirty="0">
              <a:solidFill>
                <a:schemeClr val="accent6"/>
              </a:solidFill>
              <a:latin typeface="Century Gothic" pitchFamily="34" charset="0"/>
            </a:endParaRPr>
          </a:p>
        </p:txBody>
      </p:sp>
    </p:spTree>
    <p:extLst>
      <p:ext uri="{BB962C8B-B14F-4D97-AF65-F5344CB8AC3E}">
        <p14:creationId xmlns:p14="http://schemas.microsoft.com/office/powerpoint/2010/main" val="127494746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90600"/>
            <a:ext cx="7543800" cy="5078313"/>
          </a:xfrm>
          <a:prstGeom prst="rect">
            <a:avLst/>
          </a:prstGeom>
          <a:noFill/>
        </p:spPr>
        <p:txBody>
          <a:bodyPr wrap="square" rtlCol="0">
            <a:spAutoFit/>
          </a:bodyPr>
          <a:lstStyle/>
          <a:p>
            <a:pPr algn="ctr"/>
            <a:r>
              <a:rPr lang="en-US" sz="3600" b="1" dirty="0" smtClean="0">
                <a:solidFill>
                  <a:schemeClr val="tx1">
                    <a:lumMod val="75000"/>
                    <a:lumOff val="25000"/>
                  </a:schemeClr>
                </a:solidFill>
                <a:effectLst>
                  <a:outerShdw blurRad="38100" dist="38100" dir="2700000" algn="tl">
                    <a:srgbClr val="000000">
                      <a:alpha val="43137"/>
                    </a:srgbClr>
                  </a:outerShdw>
                </a:effectLst>
                <a:latin typeface="Century Gothic" pitchFamily="34" charset="0"/>
              </a:rPr>
              <a:t>THANKS FOR JOINING US!</a:t>
            </a:r>
          </a:p>
          <a:p>
            <a:pPr algn="ctr"/>
            <a:endParaRPr lang="en-US" sz="2400" dirty="0">
              <a:solidFill>
                <a:schemeClr val="accent6"/>
              </a:solidFill>
              <a:latin typeface="Century Gothic" pitchFamily="34" charset="0"/>
            </a:endParaRPr>
          </a:p>
          <a:p>
            <a:pPr algn="ctr"/>
            <a:r>
              <a:rPr lang="en-US" b="1" dirty="0" smtClean="0">
                <a:solidFill>
                  <a:schemeClr val="tx1">
                    <a:lumMod val="75000"/>
                    <a:lumOff val="25000"/>
                  </a:schemeClr>
                </a:solidFill>
                <a:latin typeface="Century Gothic" pitchFamily="34" charset="0"/>
              </a:rPr>
              <a:t>Please come to the next session:</a:t>
            </a:r>
          </a:p>
          <a:p>
            <a:pPr algn="ctr"/>
            <a:endParaRPr lang="en-US" dirty="0" smtClean="0">
              <a:solidFill>
                <a:schemeClr val="accent6"/>
              </a:solidFill>
              <a:latin typeface="Century Gothic" pitchFamily="34" charset="0"/>
            </a:endParaRPr>
          </a:p>
          <a:p>
            <a:pPr algn="ctr"/>
            <a:endParaRPr lang="en-US" dirty="0">
              <a:solidFill>
                <a:schemeClr val="accent6"/>
              </a:solidFill>
              <a:latin typeface="Century Gothic" pitchFamily="34" charset="0"/>
            </a:endParaRPr>
          </a:p>
          <a:p>
            <a:pPr algn="ctr"/>
            <a:endParaRPr lang="en-US" dirty="0" smtClean="0">
              <a:solidFill>
                <a:schemeClr val="accent6"/>
              </a:solidFill>
              <a:latin typeface="Century Gothic" pitchFamily="34" charset="0"/>
            </a:endParaRPr>
          </a:p>
          <a:p>
            <a:pPr algn="ctr"/>
            <a:endParaRPr lang="en-US" sz="2400" b="1" dirty="0" smtClean="0">
              <a:solidFill>
                <a:schemeClr val="accent6"/>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solidFill>
              <a:effectLst>
                <a:outerShdw blurRad="38100" dist="38100" dir="2700000" algn="tl">
                  <a:srgbClr val="000000">
                    <a:alpha val="43137"/>
                  </a:srgbClr>
                </a:outerShdw>
              </a:effectLst>
              <a:latin typeface="Century Gothic" pitchFamily="34" charset="0"/>
            </a:endParaRPr>
          </a:p>
          <a:p>
            <a:pPr algn="ctr"/>
            <a:endParaRPr lang="en-US" sz="2400" b="1" dirty="0">
              <a:solidFill>
                <a:schemeClr val="accent6"/>
              </a:solidFill>
              <a:effectLst>
                <a:outerShdw blurRad="38100" dist="38100" dir="2700000" algn="tl">
                  <a:srgbClr val="000000">
                    <a:alpha val="43137"/>
                  </a:srgbClr>
                </a:outerShdw>
              </a:effectLst>
              <a:latin typeface="Century Gothic" pitchFamily="34" charset="0"/>
            </a:endParaRPr>
          </a:p>
          <a:p>
            <a:pPr algn="ctr"/>
            <a:endParaRPr lang="en-US" sz="2400" b="1" dirty="0" smtClean="0">
              <a:solidFill>
                <a:schemeClr val="accent6"/>
              </a:solidFill>
              <a:effectLst>
                <a:outerShdw blurRad="38100" dist="38100" dir="2700000" algn="tl">
                  <a:srgbClr val="000000">
                    <a:alpha val="43137"/>
                  </a:srgbClr>
                </a:outerShdw>
              </a:effectLst>
              <a:latin typeface="Century Gothic" pitchFamily="34" charset="0"/>
            </a:endParaRPr>
          </a:p>
          <a:p>
            <a:pPr algn="ctr"/>
            <a:r>
              <a:rPr lang="en-US" sz="2400" b="1" dirty="0" smtClean="0">
                <a:solidFill>
                  <a:schemeClr val="tx1">
                    <a:lumMod val="75000"/>
                    <a:lumOff val="25000"/>
                  </a:schemeClr>
                </a:solidFill>
                <a:latin typeface="Century Gothic" pitchFamily="34" charset="0"/>
              </a:rPr>
              <a:t>GETTING STARTED</a:t>
            </a:r>
          </a:p>
          <a:p>
            <a:pPr algn="ctr"/>
            <a:r>
              <a:rPr lang="en-US" b="1" dirty="0" smtClean="0">
                <a:solidFill>
                  <a:schemeClr val="tx1">
                    <a:lumMod val="75000"/>
                    <a:lumOff val="25000"/>
                  </a:schemeClr>
                </a:solidFill>
                <a:latin typeface="Century Gothic" pitchFamily="34" charset="0"/>
              </a:rPr>
              <a:t>April 27, 2011</a:t>
            </a:r>
          </a:p>
          <a:p>
            <a:pPr algn="ctr"/>
            <a:r>
              <a:rPr lang="en-US" b="1" dirty="0" smtClean="0">
                <a:solidFill>
                  <a:schemeClr val="tx1">
                    <a:lumMod val="75000"/>
                    <a:lumOff val="25000"/>
                  </a:schemeClr>
                </a:solidFill>
                <a:latin typeface="Century Gothic" pitchFamily="34" charset="0"/>
              </a:rPr>
              <a:t>10:00 am to 12:00 pm</a:t>
            </a:r>
            <a:endParaRPr lang="en-US" b="1" dirty="0">
              <a:solidFill>
                <a:schemeClr val="tx1">
                  <a:lumMod val="75000"/>
                  <a:lumOff val="25000"/>
                </a:schemeClr>
              </a:solidFill>
              <a:latin typeface="Century Gothic" pitchFamily="34" charset="0"/>
            </a:endParaRPr>
          </a:p>
        </p:txBody>
      </p:sp>
      <p:grpSp>
        <p:nvGrpSpPr>
          <p:cNvPr id="11" name="Group 10"/>
          <p:cNvGrpSpPr/>
          <p:nvPr/>
        </p:nvGrpSpPr>
        <p:grpSpPr>
          <a:xfrm>
            <a:off x="1249975" y="2438400"/>
            <a:ext cx="5150825" cy="2292738"/>
            <a:chOff x="1533003" y="2612572"/>
            <a:chExt cx="5150825" cy="2292738"/>
          </a:xfrm>
        </p:grpSpPr>
        <p:pic>
          <p:nvPicPr>
            <p:cNvPr id="12" name="Picture 11" descr="Picture1.png"/>
            <p:cNvPicPr>
              <a:picLocks noChangeAspect="1"/>
            </p:cNvPicPr>
            <p:nvPr/>
          </p:nvPicPr>
          <p:blipFill rotWithShape="1">
            <a:blip r:embed="rId2" cstate="print">
              <a:duotone>
                <a:schemeClr val="accent1">
                  <a:shade val="45000"/>
                  <a:satMod val="135000"/>
                </a:schemeClr>
                <a:prstClr val="white"/>
              </a:duotone>
            </a:blip>
            <a:srcRect b="18931"/>
            <a:stretch/>
          </p:blipFill>
          <p:spPr>
            <a:xfrm>
              <a:off x="1533003" y="2612572"/>
              <a:ext cx="5150825" cy="2057400"/>
            </a:xfrm>
            <a:prstGeom prst="rect">
              <a:avLst/>
            </a:prstGeom>
          </p:spPr>
        </p:pic>
        <p:sp>
          <p:nvSpPr>
            <p:cNvPr id="13" name="TextBox 12"/>
            <p:cNvSpPr txBox="1"/>
            <p:nvPr/>
          </p:nvSpPr>
          <p:spPr>
            <a:xfrm>
              <a:off x="2362200" y="4659089"/>
              <a:ext cx="3505200" cy="246221"/>
            </a:xfrm>
            <a:prstGeom prst="rect">
              <a:avLst/>
            </a:prstGeom>
            <a:noFill/>
          </p:spPr>
          <p:txBody>
            <a:bodyPr wrap="square" rtlCol="0">
              <a:spAutoFit/>
            </a:bodyPr>
            <a:lstStyle/>
            <a:p>
              <a:pPr algn="ctr"/>
              <a:r>
                <a:rPr lang="en-US" sz="1000" dirty="0" smtClean="0">
                  <a:solidFill>
                    <a:schemeClr val="accent6"/>
                  </a:solidFill>
                  <a:latin typeface="Arial Narrow" pitchFamily="34" charset="0"/>
                  <a:ea typeface="Tahoma" pitchFamily="34" charset="0"/>
                  <a:cs typeface="Tahoma" pitchFamily="34" charset="0"/>
                </a:rPr>
                <a:t>Sponsored Programs Administration Resource &amp; Knowledge Series</a:t>
              </a:r>
              <a:endParaRPr lang="en-US" sz="1000" dirty="0">
                <a:solidFill>
                  <a:schemeClr val="accent6"/>
                </a:solidFill>
                <a:latin typeface="Arial Narrow" pitchFamily="34" charset="0"/>
                <a:ea typeface="Tahoma" pitchFamily="34" charset="0"/>
                <a:cs typeface="Tahoma" pitchFamily="34" charset="0"/>
              </a:endParaRPr>
            </a:p>
          </p:txBody>
        </p:sp>
        <p:cxnSp>
          <p:nvCxnSpPr>
            <p:cNvPr id="14" name="Straight Connector 13"/>
            <p:cNvCxnSpPr/>
            <p:nvPr/>
          </p:nvCxnSpPr>
          <p:spPr>
            <a:xfrm>
              <a:off x="2514600" y="4669972"/>
              <a:ext cx="3276600"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10" name="Picture 9" descr="http://www.floridahightech.com/images/UCFlogo.gif"/>
          <p:cNvPicPr>
            <a:picLocks noChangeAspect="1"/>
          </p:cNvPicPr>
          <p:nvPr/>
        </p:nvPicPr>
        <p:blipFill>
          <a:blip r:embed="rId3" cstate="print">
            <a:duotone>
              <a:prstClr val="black"/>
              <a:schemeClr val="accent6">
                <a:tint val="45000"/>
                <a:satMod val="400000"/>
              </a:schemeClr>
            </a:duotone>
          </a:blip>
          <a:srcRect r="68983" b="44845"/>
          <a:stretch>
            <a:fillRect/>
          </a:stretch>
        </p:blipFill>
        <p:spPr bwMode="auto">
          <a:xfrm>
            <a:off x="8077200" y="5638802"/>
            <a:ext cx="494675" cy="548640"/>
          </a:xfrm>
          <a:prstGeom prst="rect">
            <a:avLst/>
          </a:prstGeom>
          <a:noFill/>
          <a:ln w="9525">
            <a:noFill/>
            <a:miter lim="800000"/>
            <a:headEnd/>
            <a:tailEnd/>
          </a:ln>
        </p:spPr>
      </p:pic>
      <p:sp>
        <p:nvSpPr>
          <p:cNvPr id="8" name="Title 3"/>
          <p:cNvSpPr txBox="1">
            <a:spLocks/>
          </p:cNvSpPr>
          <p:nvPr/>
        </p:nvSpPr>
        <p:spPr>
          <a:xfrm rot="5400000">
            <a:off x="4727188" y="3155156"/>
            <a:ext cx="6310312" cy="457200"/>
          </a:xfrm>
          <a:prstGeom prst="rect">
            <a:avLst/>
          </a:prstGeom>
        </p:spPr>
        <p:txBody>
          <a:bodyPr vert="horz" anchor="b">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r>
              <a:rPr lang="en-US" sz="1400" smtClean="0">
                <a:solidFill>
                  <a:schemeClr val="accent6"/>
                </a:solidFill>
                <a:latin typeface="Century Gothic" pitchFamily="34" charset="0"/>
              </a:rPr>
              <a:t>Exploring Research Administration from Concept to Commercialization</a:t>
            </a:r>
            <a:endParaRPr lang="en-US" sz="1400" dirty="0">
              <a:solidFill>
                <a:schemeClr val="accent6"/>
              </a:solidFill>
              <a:latin typeface="Century Gothic" pitchFamily="34" charset="0"/>
            </a:endParaRPr>
          </a:p>
        </p:txBody>
      </p:sp>
    </p:spTree>
    <p:extLst>
      <p:ext uri="{BB962C8B-B14F-4D97-AF65-F5344CB8AC3E}">
        <p14:creationId xmlns:p14="http://schemas.microsoft.com/office/powerpoint/2010/main" val="29865266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Event_x0020_Date xmlns="5e99056b-618b-441c-aae8-713428206533">2011-04-13T04:00:00+00:00</Event_x0020_Date>
    <Training_x0020_Series xmlns="5e99056b-618b-441c-aae8-713428206533">3</Training_x0020_Series>
  </documentManagement>
</p:properties>
</file>

<file path=customXml/item2.xml><?xml version="1.0" encoding="utf-8"?>
<ct:contentTypeSchema xmlns:ct="http://schemas.microsoft.com/office/2006/metadata/contentType" xmlns:ma="http://schemas.microsoft.com/office/2006/metadata/properties/metaAttributes" ct:_="" ma:_="" ma:contentTypeName="Training Series Document" ma:contentTypeID="0x0101002CD99D9BF1C9504C9854175376ABD32E0200168FA9DAE152BD419CB5378A23FF9491" ma:contentTypeVersion="7" ma:contentTypeDescription="" ma:contentTypeScope="" ma:versionID="3ed5b3abaf22e6c80cccb8301cd35c67">
  <xsd:schema xmlns:xsd="http://www.w3.org/2001/XMLSchema" xmlns:p="http://schemas.microsoft.com/office/2006/metadata/properties" xmlns:ns2="5e99056b-618b-441c-aae8-713428206533" targetNamespace="http://schemas.microsoft.com/office/2006/metadata/properties" ma:root="true" ma:fieldsID="449e12532c149200998bc5a263dadbdb" ns2:_="">
    <xsd:import namespace="5e99056b-618b-441c-aae8-713428206533"/>
    <xsd:element name="properties">
      <xsd:complexType>
        <xsd:sequence>
          <xsd:element name="documentManagement">
            <xsd:complexType>
              <xsd:all>
                <xsd:element ref="ns2:Training_x0020_Series" minOccurs="0"/>
                <xsd:element ref="ns2:Event_x0020_Date" minOccurs="0"/>
              </xsd:all>
            </xsd:complexType>
          </xsd:element>
        </xsd:sequence>
      </xsd:complexType>
    </xsd:element>
  </xsd:schema>
  <xsd:schema xmlns:xsd="http://www.w3.org/2001/XMLSchema" xmlns:dms="http://schemas.microsoft.com/office/2006/documentManagement/types" targetNamespace="5e99056b-618b-441c-aae8-713428206533" elementFormDefault="qualified">
    <xsd:import namespace="http://schemas.microsoft.com/office/2006/documentManagement/types"/>
    <xsd:element name="Training_x0020_Series" ma:index="1" nillable="true" ma:displayName="Training Series" ma:list="{5588fc34-4617-4bdb-b51a-8b7d248b6904}" ma:internalName="Training_x0020_Series" ma:showField="Title" ma:web="5e99056b-618b-441c-aae8-713428206533">
      <xsd:simpleType>
        <xsd:restriction base="dms:Lookup"/>
      </xsd:simpleType>
    </xsd:element>
    <xsd:element name="Event_x0020_Date" ma:index="2" nillable="true" ma:displayName="Event Date" ma:format="DateOnly" ma:internalName="Event_x0020_Date0">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FF3B2B-1E03-4ECC-AAB5-5B9FE6B328C0}">
  <ds:schemaRefs>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purl.org/dc/terms/"/>
    <ds:schemaRef ds:uri="5e99056b-618b-441c-aae8-713428206533"/>
    <ds:schemaRef ds:uri="http://purl.org/dc/dcmitype/"/>
    <ds:schemaRef ds:uri="http://www.w3.org/XML/1998/namespace"/>
  </ds:schemaRefs>
</ds:datastoreItem>
</file>

<file path=customXml/itemProps2.xml><?xml version="1.0" encoding="utf-8"?>
<ds:datastoreItem xmlns:ds="http://schemas.openxmlformats.org/officeDocument/2006/customXml" ds:itemID="{69E50295-0C26-40D3-B2BE-ECAD01DDEE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99056b-618b-441c-aae8-71342820653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1F522F6-49AA-4D5A-B4D4-6ED52E639C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Aspect</Template>
  <TotalTime>528</TotalTime>
  <Words>7166</Words>
  <Application>Microsoft Office PowerPoint</Application>
  <PresentationFormat>On-screen Show (4:3)</PresentationFormat>
  <Paragraphs>979</Paragraphs>
  <Slides>97</Slides>
  <Notes>29</Notes>
  <HiddenSlides>0</HiddenSlides>
  <MMClips>2</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Oriel</vt:lpstr>
      <vt:lpstr>PowerPoint Presentation</vt:lpstr>
      <vt:lpstr>PowerPoint Presentation</vt:lpstr>
      <vt:lpstr>OVERVIEW</vt:lpstr>
      <vt:lpstr>OVERVIEW</vt:lpstr>
      <vt:lpstr>OVERVIEW</vt:lpstr>
      <vt:lpstr>OVERVIEW</vt:lpstr>
      <vt:lpstr>OVERVIEW</vt:lpstr>
      <vt:lpstr>OVERVIEW</vt:lpstr>
      <vt:lpstr>OVERVIEW</vt:lpstr>
      <vt:lpstr>OVERVIEW</vt:lpstr>
      <vt:lpstr>OVERVIEW</vt:lpstr>
      <vt:lpstr>OVERVIEW</vt:lpstr>
      <vt:lpstr>OVERVIEW</vt:lpstr>
      <vt:lpstr>OVERVIEW</vt:lpstr>
      <vt:lpstr>OVERVIEW</vt:lpstr>
      <vt:lpstr>OVERVIEW</vt:lpstr>
      <vt:lpstr>OVERVIEW</vt:lpstr>
      <vt:lpstr>OVERVIEW</vt:lpstr>
      <vt:lpstr>OVERVIEW</vt:lpstr>
      <vt:lpstr>OVERVIEW</vt:lpstr>
      <vt:lpstr>OVERVIEW</vt:lpstr>
      <vt:lpstr>OVERVIEW</vt:lpstr>
      <vt:lpstr>Exploring Research Administration from Concept to Commercialization</vt:lpstr>
      <vt:lpstr>HISTORY &amp; TRENDS</vt:lpstr>
      <vt:lpstr>HISTORY &amp; TRENDS</vt:lpstr>
      <vt:lpstr>HISTORY &amp; TRENDS</vt:lpstr>
      <vt:lpstr>HISTORY &amp; TRENDS</vt:lpstr>
      <vt:lpstr>HISTORY &amp; TRENDS</vt:lpstr>
      <vt:lpstr>HISTORY &amp; TRENDS</vt:lpstr>
      <vt:lpstr>HISTORY &amp; TRENDS</vt:lpstr>
      <vt:lpstr>HISTORY &amp; TRENDS</vt:lpstr>
      <vt:lpstr>Exploring Research Administration from Concept to Commercialization</vt:lpstr>
      <vt:lpstr>BENEFITS OF RESEARCH</vt:lpstr>
      <vt:lpstr>BENEFITS OF RESEARCH</vt:lpstr>
      <vt:lpstr>BENEFITS OF RESEARCH</vt:lpstr>
      <vt:lpstr>BENEFITS OF RESEARCH</vt:lpstr>
      <vt:lpstr>BENEFITS OF RESEARCH</vt:lpstr>
      <vt:lpstr>BENEFITS OF RESEARCH</vt:lpstr>
      <vt:lpstr>BENEFITS OF RESEARCH</vt:lpstr>
      <vt:lpstr>BENEFITS OF RESEARCH</vt:lpstr>
      <vt:lpstr>Exploring Research Administration from Concept to Commercialization</vt:lpstr>
      <vt:lpstr>Post docs</vt:lpstr>
      <vt:lpstr>Tenure tracks</vt:lpstr>
      <vt:lpstr>Assistant professors</vt:lpstr>
      <vt:lpstr>Associate professors</vt:lpstr>
      <vt:lpstr>Professors/ Chaired professors</vt:lpstr>
      <vt:lpstr>What Drives faculty?</vt:lpstr>
      <vt:lpstr>Your interface</vt:lpstr>
      <vt:lpstr>collegiality</vt:lpstr>
      <vt:lpstr>success</vt:lpstr>
      <vt:lpstr>What to Know About the Public:</vt:lpstr>
      <vt:lpstr>PowerPoint Presentation</vt:lpstr>
      <vt:lpstr>Exploring Research Administration from Concept to Commercialization</vt:lpstr>
      <vt:lpstr>PowerPoint Presentation</vt:lpstr>
      <vt:lpstr>Topics we will cover</vt:lpstr>
      <vt:lpstr>Origins</vt:lpstr>
      <vt:lpstr>The Servant Leadership Concept </vt:lpstr>
      <vt:lpstr>Servant -lEADERSHIP</vt:lpstr>
      <vt:lpstr>Servant / Service</vt:lpstr>
      <vt:lpstr>PowerPoint Presentation</vt:lpstr>
      <vt:lpstr>Characteristics of Servant Leadership</vt:lpstr>
      <vt:lpstr>Characteristic Breakout</vt:lpstr>
      <vt:lpstr>Characteristic Breakout</vt:lpstr>
      <vt:lpstr>Characteristic Breakout</vt:lpstr>
      <vt:lpstr>PowerPoint Presentation</vt:lpstr>
      <vt:lpstr>Individuals</vt:lpstr>
      <vt:lpstr>PowerPoint Presentation</vt:lpstr>
      <vt:lpstr>What is the connection to Research Administration </vt:lpstr>
      <vt:lpstr>History of Service</vt:lpstr>
      <vt:lpstr>Servant and Leader</vt:lpstr>
      <vt:lpstr>How does this concept fit with Research Administration?</vt:lpstr>
      <vt:lpstr>Research Administrators are the Navigators </vt:lpstr>
      <vt:lpstr>Servant-Leader</vt:lpstr>
      <vt:lpstr>Earning Trust and Authority </vt:lpstr>
      <vt:lpstr>Basic needs</vt:lpstr>
      <vt:lpstr>PowerPoint Presentation</vt:lpstr>
      <vt:lpstr>Basic Needs of researchers</vt:lpstr>
      <vt:lpstr>Building Relationships</vt:lpstr>
      <vt:lpstr>Visit researchers</vt:lpstr>
      <vt:lpstr>Building working Relationships </vt:lpstr>
      <vt:lpstr>Leadership Role</vt:lpstr>
      <vt:lpstr>To overcome this obstacle we must:</vt:lpstr>
      <vt:lpstr>Serve and Lead</vt:lpstr>
      <vt:lpstr>Servant Leadership &amp; Research Administration</vt:lpstr>
      <vt:lpstr>The Bottom Line</vt:lpstr>
      <vt:lpstr>PowerPoint Presentation</vt:lpstr>
      <vt:lpstr>PowerPoint Presentation</vt:lpstr>
      <vt:lpstr>The Paradoxical Commandments of Leadership</vt:lpstr>
      <vt:lpstr>The Paradoxical Commandments of Leadership</vt:lpstr>
      <vt:lpstr>The “paradoxical commandments” </vt:lpstr>
      <vt:lpstr>Questions or comments</vt:lpstr>
      <vt:lpstr>References </vt:lpstr>
      <vt:lpstr>References</vt:lpstr>
      <vt:lpstr>Authors</vt:lpstr>
      <vt:lpstr>RELATIONSHIP BUILDING</vt:lpstr>
      <vt:lpstr>PowerPoint Presentation</vt:lpstr>
      <vt:lpstr>PowerPoint Presentation</vt:lpstr>
    </vt:vector>
  </TitlesOfParts>
  <Company>UCF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jtorres</dc:creator>
  <cp:lastModifiedBy>Karen Norum</cp:lastModifiedBy>
  <cp:revision>69</cp:revision>
  <cp:lastPrinted>2011-04-12T16:48:07Z</cp:lastPrinted>
  <dcterms:created xsi:type="dcterms:W3CDTF">2011-04-10T19:45:53Z</dcterms:created>
  <dcterms:modified xsi:type="dcterms:W3CDTF">2011-05-03T19:43:26Z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0x0101002CD99D9BF1C9504C9854175376ABD32E0200168FA9DAE152BD419CB5378A23FF9491</vt:lpwstr>
  </property>
</Properties>
</file>