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80"/>
  </p:notesMasterIdLst>
  <p:handoutMasterIdLst>
    <p:handoutMasterId r:id="rId81"/>
  </p:handoutMasterIdLst>
  <p:sldIdLst>
    <p:sldId id="447" r:id="rId2"/>
    <p:sldId id="450" r:id="rId3"/>
    <p:sldId id="449" r:id="rId4"/>
    <p:sldId id="448" r:id="rId5"/>
    <p:sldId id="478" r:id="rId6"/>
    <p:sldId id="479" r:id="rId7"/>
    <p:sldId id="480" r:id="rId8"/>
    <p:sldId id="481" r:id="rId9"/>
    <p:sldId id="482" r:id="rId10"/>
    <p:sldId id="483" r:id="rId11"/>
    <p:sldId id="484" r:id="rId12"/>
    <p:sldId id="485" r:id="rId13"/>
    <p:sldId id="486" r:id="rId14"/>
    <p:sldId id="487" r:id="rId15"/>
    <p:sldId id="488" r:id="rId16"/>
    <p:sldId id="489" r:id="rId17"/>
    <p:sldId id="490" r:id="rId18"/>
    <p:sldId id="491" r:id="rId19"/>
    <p:sldId id="492" r:id="rId20"/>
    <p:sldId id="493" r:id="rId21"/>
    <p:sldId id="494" r:id="rId22"/>
    <p:sldId id="495" r:id="rId23"/>
    <p:sldId id="496" r:id="rId24"/>
    <p:sldId id="497" r:id="rId25"/>
    <p:sldId id="451" r:id="rId26"/>
    <p:sldId id="446" r:id="rId27"/>
    <p:sldId id="513" r:id="rId28"/>
    <p:sldId id="517" r:id="rId29"/>
    <p:sldId id="519" r:id="rId30"/>
    <p:sldId id="515" r:id="rId31"/>
    <p:sldId id="521" r:id="rId32"/>
    <p:sldId id="499" r:id="rId33"/>
    <p:sldId id="501" r:id="rId34"/>
    <p:sldId id="500" r:id="rId35"/>
    <p:sldId id="502" r:id="rId36"/>
    <p:sldId id="503" r:id="rId37"/>
    <p:sldId id="523" r:id="rId38"/>
    <p:sldId id="507" r:id="rId39"/>
    <p:sldId id="524" r:id="rId40"/>
    <p:sldId id="511" r:id="rId41"/>
    <p:sldId id="512" r:id="rId42"/>
    <p:sldId id="525" r:id="rId43"/>
    <p:sldId id="516" r:id="rId44"/>
    <p:sldId id="520" r:id="rId45"/>
    <p:sldId id="522" r:id="rId46"/>
    <p:sldId id="514" r:id="rId47"/>
    <p:sldId id="498" r:id="rId48"/>
    <p:sldId id="526" r:id="rId49"/>
    <p:sldId id="527" r:id="rId50"/>
    <p:sldId id="528" r:id="rId51"/>
    <p:sldId id="529" r:id="rId52"/>
    <p:sldId id="530" r:id="rId53"/>
    <p:sldId id="531" r:id="rId54"/>
    <p:sldId id="532" r:id="rId55"/>
    <p:sldId id="533" r:id="rId56"/>
    <p:sldId id="453" r:id="rId57"/>
    <p:sldId id="455" r:id="rId58"/>
    <p:sldId id="457" r:id="rId59"/>
    <p:sldId id="458" r:id="rId60"/>
    <p:sldId id="459" r:id="rId61"/>
    <p:sldId id="460" r:id="rId62"/>
    <p:sldId id="461" r:id="rId63"/>
    <p:sldId id="463" r:id="rId64"/>
    <p:sldId id="462" r:id="rId65"/>
    <p:sldId id="464" r:id="rId66"/>
    <p:sldId id="465" r:id="rId67"/>
    <p:sldId id="466" r:id="rId68"/>
    <p:sldId id="467" r:id="rId69"/>
    <p:sldId id="468" r:id="rId70"/>
    <p:sldId id="469" r:id="rId71"/>
    <p:sldId id="470" r:id="rId72"/>
    <p:sldId id="471" r:id="rId73"/>
    <p:sldId id="472" r:id="rId74"/>
    <p:sldId id="473" r:id="rId75"/>
    <p:sldId id="474" r:id="rId76"/>
    <p:sldId id="475" r:id="rId77"/>
    <p:sldId id="456" r:id="rId78"/>
    <p:sldId id="476" r:id="rId79"/>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93" d="100"/>
          <a:sy n="93" d="100"/>
        </p:scale>
        <p:origin x="-10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0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946" tIns="45972" rIns="91946" bIns="45972" rtlCol="0"/>
          <a:lstStyle>
            <a:lvl1pPr algn="l" fontAlgn="auto">
              <a:spcBef>
                <a:spcPts val="0"/>
              </a:spcBef>
              <a:spcAft>
                <a:spcPts val="0"/>
              </a:spcAft>
              <a:defRPr sz="1200" b="0">
                <a:latin typeface="+mn-lt"/>
              </a:defRPr>
            </a:lvl1pPr>
          </a:lstStyle>
          <a:p>
            <a:pPr>
              <a:defRPr/>
            </a:pPr>
            <a:r>
              <a:rPr lang="en-US" smtClean="0"/>
              <a:t>SPaRKS Worksho-Regulatory Compliance</a:t>
            </a:r>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946" tIns="45972" rIns="91946" bIns="45972" rtlCol="0"/>
          <a:lstStyle>
            <a:lvl1pPr algn="r" fontAlgn="auto">
              <a:spcBef>
                <a:spcPts val="0"/>
              </a:spcBef>
              <a:spcAft>
                <a:spcPts val="0"/>
              </a:spcAft>
              <a:defRPr sz="1200" b="0">
                <a:latin typeface="+mn-lt"/>
              </a:defRPr>
            </a:lvl1pPr>
          </a:lstStyle>
          <a:p>
            <a:pPr>
              <a:defRPr/>
            </a:pPr>
            <a:fld id="{10FEF60B-236E-451E-9FCF-F08805891BF2}" type="datetimeFigureOut">
              <a:rPr lang="en-US"/>
              <a:pPr>
                <a:defRPr/>
              </a:pPr>
              <a:t>6/8/2011</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946" tIns="45972" rIns="91946" bIns="45972" rtlCol="0" anchor="b"/>
          <a:lstStyle>
            <a:lvl1pPr algn="l" fontAlgn="auto">
              <a:spcBef>
                <a:spcPts val="0"/>
              </a:spcBef>
              <a:spcAft>
                <a:spcPts val="0"/>
              </a:spcAft>
              <a:defRPr sz="1200" b="0">
                <a:latin typeface="+mn-lt"/>
              </a:defRPr>
            </a:lvl1pPr>
          </a:lstStyle>
          <a:p>
            <a:pPr>
              <a:defRPr/>
            </a:pPr>
            <a:r>
              <a:rPr lang="en-US" smtClean="0"/>
              <a:t>Office of Research &amp; Commercialization</a:t>
            </a:r>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946" tIns="45972" rIns="91946" bIns="45972" rtlCol="0" anchor="b"/>
          <a:lstStyle>
            <a:lvl1pPr algn="r" fontAlgn="auto">
              <a:spcBef>
                <a:spcPts val="0"/>
              </a:spcBef>
              <a:spcAft>
                <a:spcPts val="0"/>
              </a:spcAft>
              <a:defRPr sz="1200" b="0">
                <a:latin typeface="+mn-lt"/>
              </a:defRPr>
            </a:lvl1pPr>
          </a:lstStyle>
          <a:p>
            <a:pPr>
              <a:defRPr/>
            </a:pPr>
            <a:fld id="{7C44E852-20FA-4242-B19A-42714B409159}" type="slidenum">
              <a:rPr lang="en-US"/>
              <a:pPr>
                <a:defRPr/>
              </a:pPr>
              <a:t>‹#›</a:t>
            </a:fld>
            <a:endParaRPr lang="en-US"/>
          </a:p>
        </p:txBody>
      </p:sp>
    </p:spTree>
    <p:extLst>
      <p:ext uri="{BB962C8B-B14F-4D97-AF65-F5344CB8AC3E}">
        <p14:creationId xmlns:p14="http://schemas.microsoft.com/office/powerpoint/2010/main" val="386415770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946" tIns="45972" rIns="91946" bIns="45972" rtlCol="0"/>
          <a:lstStyle>
            <a:lvl1pPr algn="l" fontAlgn="auto">
              <a:spcBef>
                <a:spcPts val="0"/>
              </a:spcBef>
              <a:spcAft>
                <a:spcPts val="0"/>
              </a:spcAft>
              <a:defRPr sz="1200" b="0">
                <a:latin typeface="+mn-lt"/>
              </a:defRPr>
            </a:lvl1pPr>
          </a:lstStyle>
          <a:p>
            <a:pPr>
              <a:defRPr/>
            </a:pPr>
            <a:r>
              <a:rPr lang="en-US" smtClean="0"/>
              <a:t>SPaRKS Worksho-Regulatory Compliance</a:t>
            </a:r>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946" tIns="45972" rIns="91946" bIns="45972" rtlCol="0"/>
          <a:lstStyle>
            <a:lvl1pPr algn="r" fontAlgn="auto">
              <a:spcBef>
                <a:spcPts val="0"/>
              </a:spcBef>
              <a:spcAft>
                <a:spcPts val="0"/>
              </a:spcAft>
              <a:defRPr sz="1200" b="0">
                <a:latin typeface="+mn-lt"/>
              </a:defRPr>
            </a:lvl1pPr>
          </a:lstStyle>
          <a:p>
            <a:pPr>
              <a:defRPr/>
            </a:pPr>
            <a:fld id="{1AB376C8-E7A9-4BB5-A90A-C8DFDF8FCD99}" type="datetimeFigureOut">
              <a:rPr lang="en-US"/>
              <a:pPr>
                <a:defRPr/>
              </a:pPr>
              <a:t>6/8/2011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pPr lvl="0"/>
            <a:endParaRPr lang="en-US" noProof="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946" tIns="45972" rIns="91946" bIns="4597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823"/>
            <a:ext cx="3038475" cy="464980"/>
          </a:xfrm>
          <a:prstGeom prst="rect">
            <a:avLst/>
          </a:prstGeom>
        </p:spPr>
        <p:txBody>
          <a:bodyPr vert="horz" lIns="91946" tIns="45972" rIns="91946" bIns="45972" rtlCol="0" anchor="b"/>
          <a:lstStyle>
            <a:lvl1pPr algn="l" fontAlgn="auto">
              <a:spcBef>
                <a:spcPts val="0"/>
              </a:spcBef>
              <a:spcAft>
                <a:spcPts val="0"/>
              </a:spcAft>
              <a:defRPr sz="1200" b="0">
                <a:latin typeface="+mn-lt"/>
              </a:defRPr>
            </a:lvl1pPr>
          </a:lstStyle>
          <a:p>
            <a:pPr>
              <a:defRPr/>
            </a:pPr>
            <a:r>
              <a:rPr lang="en-US" smtClean="0"/>
              <a:t>Office of Research &amp; Commercialization</a:t>
            </a:r>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946" tIns="45972" rIns="91946" bIns="45972" rtlCol="0" anchor="b"/>
          <a:lstStyle>
            <a:lvl1pPr algn="r" fontAlgn="auto">
              <a:spcBef>
                <a:spcPts val="0"/>
              </a:spcBef>
              <a:spcAft>
                <a:spcPts val="0"/>
              </a:spcAft>
              <a:defRPr sz="1200" b="0">
                <a:latin typeface="+mn-lt"/>
              </a:defRPr>
            </a:lvl1pPr>
          </a:lstStyle>
          <a:p>
            <a:pPr>
              <a:defRPr/>
            </a:pPr>
            <a:fld id="{FCFFACA0-8C95-450A-8495-013352BBBF89}" type="slidenum">
              <a:rPr lang="en-US"/>
              <a:pPr>
                <a:defRPr/>
              </a:pPr>
              <a:t>‹#›</a:t>
            </a:fld>
            <a:endParaRPr lang="en-US"/>
          </a:p>
        </p:txBody>
      </p:sp>
    </p:spTree>
    <p:extLst>
      <p:ext uri="{BB962C8B-B14F-4D97-AF65-F5344CB8AC3E}">
        <p14:creationId xmlns:p14="http://schemas.microsoft.com/office/powerpoint/2010/main" val="301990480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2F3E3-003D-45F8-A393-C7C73996F985}" type="slidenum">
              <a:rPr lang="en-US"/>
              <a:pPr fontAlgn="base">
                <a:spcBef>
                  <a:spcPct val="0"/>
                </a:spcBef>
                <a:spcAft>
                  <a:spcPct val="0"/>
                </a:spcAft>
                <a:defRPr/>
              </a:pPr>
              <a:t>1</a:t>
            </a:fld>
            <a:endParaRPr lang="en-US"/>
          </a:p>
        </p:txBody>
      </p:sp>
      <p:sp>
        <p:nvSpPr>
          <p:cNvPr id="174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0C44E23-806D-4833-8CA3-A7A185C90BB4}" type="datetime1">
              <a:rPr lang="en-US"/>
              <a:pPr fontAlgn="base">
                <a:spcBef>
                  <a:spcPct val="0"/>
                </a:spcBef>
                <a:spcAft>
                  <a:spcPct val="0"/>
                </a:spcAft>
                <a:defRPr/>
              </a:pPr>
              <a:t>6/8/2011</a:t>
            </a:fld>
            <a:endParaRPr lang="en-US"/>
          </a:p>
        </p:txBody>
      </p:sp>
      <p:sp>
        <p:nvSpPr>
          <p:cNvPr id="174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74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65A2C9-7B6C-4B60-B712-AAF129568D60}" type="slidenum">
              <a:rPr lang="en-US"/>
              <a:pPr fontAlgn="base">
                <a:spcBef>
                  <a:spcPct val="0"/>
                </a:spcBef>
                <a:spcAft>
                  <a:spcPct val="0"/>
                </a:spcAft>
                <a:defRPr/>
              </a:pPr>
              <a:t>32</a:t>
            </a:fld>
            <a:endParaRPr lang="en-US"/>
          </a:p>
        </p:txBody>
      </p:sp>
      <p:sp>
        <p:nvSpPr>
          <p:cNvPr id="2" name="Date Placeholder 1"/>
          <p:cNvSpPr>
            <a:spLocks noGrp="1"/>
          </p:cNvSpPr>
          <p:nvPr>
            <p:ph type="dt" idx="10"/>
          </p:nvPr>
        </p:nvSpPr>
        <p:spPr/>
        <p:txBody>
          <a:bodyPr/>
          <a:lstStyle/>
          <a:p>
            <a:pPr>
              <a:defRPr/>
            </a:pPr>
            <a:fld id="{EC367A78-B9E8-4BB1-B5A3-1B722FE23417}"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AD5FC-CB07-46C5-97DB-ABC3D7E53C11}" type="slidenum">
              <a:rPr lang="en-US"/>
              <a:pPr fontAlgn="base">
                <a:spcBef>
                  <a:spcPct val="0"/>
                </a:spcBef>
                <a:spcAft>
                  <a:spcPct val="0"/>
                </a:spcAft>
                <a:defRPr/>
              </a:pPr>
              <a:t>33</a:t>
            </a:fld>
            <a:endParaRPr lang="en-US"/>
          </a:p>
        </p:txBody>
      </p:sp>
      <p:sp>
        <p:nvSpPr>
          <p:cNvPr id="2" name="Date Placeholder 1"/>
          <p:cNvSpPr>
            <a:spLocks noGrp="1"/>
          </p:cNvSpPr>
          <p:nvPr>
            <p:ph type="dt" idx="10"/>
          </p:nvPr>
        </p:nvSpPr>
        <p:spPr/>
        <p:txBody>
          <a:bodyPr/>
          <a:lstStyle/>
          <a:p>
            <a:pPr>
              <a:defRPr/>
            </a:pPr>
            <a:fld id="{301D7519-5465-404B-A972-3153B8F05926}"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96BE3E-6861-493B-A19B-4839937B574C}" type="slidenum">
              <a:rPr lang="en-US"/>
              <a:pPr fontAlgn="base">
                <a:spcBef>
                  <a:spcPct val="0"/>
                </a:spcBef>
                <a:spcAft>
                  <a:spcPct val="0"/>
                </a:spcAft>
                <a:defRPr/>
              </a:pPr>
              <a:t>34</a:t>
            </a:fld>
            <a:endParaRPr lang="en-US"/>
          </a:p>
        </p:txBody>
      </p:sp>
      <p:sp>
        <p:nvSpPr>
          <p:cNvPr id="2" name="Date Placeholder 1"/>
          <p:cNvSpPr>
            <a:spLocks noGrp="1"/>
          </p:cNvSpPr>
          <p:nvPr>
            <p:ph type="dt" idx="10"/>
          </p:nvPr>
        </p:nvSpPr>
        <p:spPr/>
        <p:txBody>
          <a:bodyPr/>
          <a:lstStyle/>
          <a:p>
            <a:pPr>
              <a:defRPr/>
            </a:pPr>
            <a:fld id="{B1BFAED1-2AF9-4177-9FBB-891F0E24956F}"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37AAFB-F6F4-4571-A9BD-FC34CFB10AD7}" type="slidenum">
              <a:rPr lang="en-US"/>
              <a:pPr fontAlgn="base">
                <a:spcBef>
                  <a:spcPct val="0"/>
                </a:spcBef>
                <a:spcAft>
                  <a:spcPct val="0"/>
                </a:spcAft>
                <a:defRPr/>
              </a:pPr>
              <a:t>35</a:t>
            </a:fld>
            <a:endParaRPr lang="en-US"/>
          </a:p>
        </p:txBody>
      </p:sp>
      <p:sp>
        <p:nvSpPr>
          <p:cNvPr id="2" name="Date Placeholder 1"/>
          <p:cNvSpPr>
            <a:spLocks noGrp="1"/>
          </p:cNvSpPr>
          <p:nvPr>
            <p:ph type="dt" idx="10"/>
          </p:nvPr>
        </p:nvSpPr>
        <p:spPr/>
        <p:txBody>
          <a:bodyPr/>
          <a:lstStyle/>
          <a:p>
            <a:pPr>
              <a:defRPr/>
            </a:pPr>
            <a:fld id="{7848A3BE-1418-4749-9CBA-F794614A962A}"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EA2A11-59BB-4C86-A3B9-937F20F4E60F}" type="slidenum">
              <a:rPr lang="en-US"/>
              <a:pPr fontAlgn="base">
                <a:spcBef>
                  <a:spcPct val="0"/>
                </a:spcBef>
                <a:spcAft>
                  <a:spcPct val="0"/>
                </a:spcAft>
                <a:defRPr/>
              </a:pPr>
              <a:t>36</a:t>
            </a:fld>
            <a:endParaRPr lang="en-US"/>
          </a:p>
        </p:txBody>
      </p:sp>
      <p:sp>
        <p:nvSpPr>
          <p:cNvPr id="2" name="Date Placeholder 1"/>
          <p:cNvSpPr>
            <a:spLocks noGrp="1"/>
          </p:cNvSpPr>
          <p:nvPr>
            <p:ph type="dt" idx="10"/>
          </p:nvPr>
        </p:nvSpPr>
        <p:spPr/>
        <p:txBody>
          <a:bodyPr/>
          <a:lstStyle/>
          <a:p>
            <a:pPr>
              <a:defRPr/>
            </a:pPr>
            <a:fld id="{37A08845-5728-4AFA-96B4-184CA9094CC0}"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6690F-C9FA-4800-AC12-6ACB3F95BDB6}" type="slidenum">
              <a:rPr lang="en-US"/>
              <a:pPr fontAlgn="base">
                <a:spcBef>
                  <a:spcPct val="0"/>
                </a:spcBef>
                <a:spcAft>
                  <a:spcPct val="0"/>
                </a:spcAft>
                <a:defRPr/>
              </a:pPr>
              <a:t>37</a:t>
            </a:fld>
            <a:endParaRPr lang="en-US"/>
          </a:p>
        </p:txBody>
      </p:sp>
      <p:sp>
        <p:nvSpPr>
          <p:cNvPr id="2" name="Date Placeholder 1"/>
          <p:cNvSpPr>
            <a:spLocks noGrp="1"/>
          </p:cNvSpPr>
          <p:nvPr>
            <p:ph type="dt" idx="10"/>
          </p:nvPr>
        </p:nvSpPr>
        <p:spPr/>
        <p:txBody>
          <a:bodyPr/>
          <a:lstStyle/>
          <a:p>
            <a:pPr>
              <a:defRPr/>
            </a:pPr>
            <a:fld id="{EC913A74-8920-414E-8B95-DD7DAD57E857}"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D2396D-8130-431E-9AD7-D81C1797C99E}" type="slidenum">
              <a:rPr lang="en-US"/>
              <a:pPr fontAlgn="base">
                <a:spcBef>
                  <a:spcPct val="0"/>
                </a:spcBef>
                <a:spcAft>
                  <a:spcPct val="0"/>
                </a:spcAft>
                <a:defRPr/>
              </a:pPr>
              <a:t>38</a:t>
            </a:fld>
            <a:endParaRPr lang="en-US"/>
          </a:p>
        </p:txBody>
      </p:sp>
      <p:sp>
        <p:nvSpPr>
          <p:cNvPr id="2" name="Date Placeholder 1"/>
          <p:cNvSpPr>
            <a:spLocks noGrp="1"/>
          </p:cNvSpPr>
          <p:nvPr>
            <p:ph type="dt" idx="10"/>
          </p:nvPr>
        </p:nvSpPr>
        <p:spPr/>
        <p:txBody>
          <a:bodyPr/>
          <a:lstStyle/>
          <a:p>
            <a:pPr>
              <a:defRPr/>
            </a:pPr>
            <a:fld id="{2361BD20-CC5B-483F-B7D6-61F4B3A580C5}"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BD66D3-CA14-49E2-B2EC-D092B3A66A2F}" type="slidenum">
              <a:rPr lang="en-US"/>
              <a:pPr fontAlgn="base">
                <a:spcBef>
                  <a:spcPct val="0"/>
                </a:spcBef>
                <a:spcAft>
                  <a:spcPct val="0"/>
                </a:spcAft>
                <a:defRPr/>
              </a:pPr>
              <a:t>39</a:t>
            </a:fld>
            <a:endParaRPr lang="en-US"/>
          </a:p>
        </p:txBody>
      </p:sp>
      <p:sp>
        <p:nvSpPr>
          <p:cNvPr id="2" name="Date Placeholder 1"/>
          <p:cNvSpPr>
            <a:spLocks noGrp="1"/>
          </p:cNvSpPr>
          <p:nvPr>
            <p:ph type="dt" idx="10"/>
          </p:nvPr>
        </p:nvSpPr>
        <p:spPr/>
        <p:txBody>
          <a:bodyPr/>
          <a:lstStyle/>
          <a:p>
            <a:pPr>
              <a:defRPr/>
            </a:pPr>
            <a:fld id="{696FDC28-E9DB-4A54-AFED-0A838C55B150}"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82EB0-ECFB-47C0-AFB5-ECDE9D3AE895}" type="slidenum">
              <a:rPr lang="en-US"/>
              <a:pPr fontAlgn="base">
                <a:spcBef>
                  <a:spcPct val="0"/>
                </a:spcBef>
                <a:spcAft>
                  <a:spcPct val="0"/>
                </a:spcAft>
                <a:defRPr/>
              </a:pPr>
              <a:t>40</a:t>
            </a:fld>
            <a:endParaRPr lang="en-US"/>
          </a:p>
        </p:txBody>
      </p:sp>
      <p:sp>
        <p:nvSpPr>
          <p:cNvPr id="2" name="Date Placeholder 1"/>
          <p:cNvSpPr>
            <a:spLocks noGrp="1"/>
          </p:cNvSpPr>
          <p:nvPr>
            <p:ph type="dt" idx="10"/>
          </p:nvPr>
        </p:nvSpPr>
        <p:spPr/>
        <p:txBody>
          <a:bodyPr/>
          <a:lstStyle/>
          <a:p>
            <a:pPr>
              <a:defRPr/>
            </a:pPr>
            <a:fld id="{2FFDA8CA-0766-47C8-B539-80815FDF61E5}"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E94798-A444-4A5E-ABEB-CDB5C0BA9C0F}" type="slidenum">
              <a:rPr lang="en-US"/>
              <a:pPr fontAlgn="base">
                <a:spcBef>
                  <a:spcPct val="0"/>
                </a:spcBef>
                <a:spcAft>
                  <a:spcPct val="0"/>
                </a:spcAft>
                <a:defRPr/>
              </a:pPr>
              <a:t>41</a:t>
            </a:fld>
            <a:endParaRPr lang="en-US"/>
          </a:p>
        </p:txBody>
      </p:sp>
      <p:sp>
        <p:nvSpPr>
          <p:cNvPr id="2" name="Date Placeholder 1"/>
          <p:cNvSpPr>
            <a:spLocks noGrp="1"/>
          </p:cNvSpPr>
          <p:nvPr>
            <p:ph type="dt" idx="10"/>
          </p:nvPr>
        </p:nvSpPr>
        <p:spPr/>
        <p:txBody>
          <a:bodyPr/>
          <a:lstStyle/>
          <a:p>
            <a:pPr>
              <a:defRPr/>
            </a:pPr>
            <a:fld id="{87D3304B-527D-4479-931D-4544B0D3E730}"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A7781-4908-4E34-8310-C876FACF5F55}" type="slidenum">
              <a:rPr lang="en-US"/>
              <a:pPr fontAlgn="base">
                <a:spcBef>
                  <a:spcPct val="0"/>
                </a:spcBef>
                <a:spcAft>
                  <a:spcPct val="0"/>
                </a:spcAft>
                <a:defRPr/>
              </a:pPr>
              <a:t>2</a:t>
            </a:fld>
            <a:endParaRPr lang="en-US"/>
          </a:p>
        </p:txBody>
      </p:sp>
      <p:sp>
        <p:nvSpPr>
          <p:cNvPr id="1946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19FCA17-FD4A-4271-B102-495436235CC9}" type="datetime1">
              <a:rPr lang="en-US"/>
              <a:pPr fontAlgn="base">
                <a:spcBef>
                  <a:spcPct val="0"/>
                </a:spcBef>
                <a:spcAft>
                  <a:spcPct val="0"/>
                </a:spcAft>
                <a:defRPr/>
              </a:pPr>
              <a:t>6/8/2011</a:t>
            </a:fld>
            <a:endParaRPr lang="en-US"/>
          </a:p>
        </p:txBody>
      </p:sp>
      <p:sp>
        <p:nvSpPr>
          <p:cNvPr id="194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94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B96C1D-CF22-47F2-AD6A-42C15E5AB3F4}" type="slidenum">
              <a:rPr lang="en-US"/>
              <a:pPr fontAlgn="base">
                <a:spcBef>
                  <a:spcPct val="0"/>
                </a:spcBef>
                <a:spcAft>
                  <a:spcPct val="0"/>
                </a:spcAft>
                <a:defRPr/>
              </a:pPr>
              <a:t>42</a:t>
            </a:fld>
            <a:endParaRPr lang="en-US"/>
          </a:p>
        </p:txBody>
      </p:sp>
      <p:sp>
        <p:nvSpPr>
          <p:cNvPr id="2" name="Date Placeholder 1"/>
          <p:cNvSpPr>
            <a:spLocks noGrp="1"/>
          </p:cNvSpPr>
          <p:nvPr>
            <p:ph type="dt" idx="10"/>
          </p:nvPr>
        </p:nvSpPr>
        <p:spPr/>
        <p:txBody>
          <a:bodyPr/>
          <a:lstStyle/>
          <a:p>
            <a:pPr>
              <a:defRPr/>
            </a:pPr>
            <a:fld id="{FB5041EA-FCA4-4F43-9803-5C0A0DEA8567}"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049F0D-1E38-4AC0-BC29-48633CE268A5}" type="slidenum">
              <a:rPr lang="en-US"/>
              <a:pPr fontAlgn="base">
                <a:spcBef>
                  <a:spcPct val="0"/>
                </a:spcBef>
                <a:spcAft>
                  <a:spcPct val="0"/>
                </a:spcAft>
                <a:defRPr/>
              </a:pPr>
              <a:t>43</a:t>
            </a:fld>
            <a:endParaRPr lang="en-US"/>
          </a:p>
        </p:txBody>
      </p:sp>
      <p:sp>
        <p:nvSpPr>
          <p:cNvPr id="2" name="Date Placeholder 1"/>
          <p:cNvSpPr>
            <a:spLocks noGrp="1"/>
          </p:cNvSpPr>
          <p:nvPr>
            <p:ph type="dt" idx="10"/>
          </p:nvPr>
        </p:nvSpPr>
        <p:spPr/>
        <p:txBody>
          <a:bodyPr/>
          <a:lstStyle/>
          <a:p>
            <a:pPr>
              <a:defRPr/>
            </a:pPr>
            <a:fld id="{4118B824-9044-4C9F-9AB3-1B5751F25095}"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4B755BF6-801E-4B22-8B6E-06BE626B0187}" type="slidenum">
              <a:rPr lang="en-US" sz="1200" b="0">
                <a:latin typeface="Calibri" pitchFamily="34" charset="0"/>
              </a:rPr>
              <a:pPr algn="r"/>
              <a:t>44</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E4EA3B07-E712-4280-946C-45BBB302C2F5}"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18877CD8-2179-4083-97F6-FEEAE95E9CD1}" type="slidenum">
              <a:rPr lang="en-US" sz="1200" b="0">
                <a:latin typeface="Calibri" pitchFamily="34" charset="0"/>
              </a:rPr>
              <a:pPr algn="r"/>
              <a:t>45</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F3480A99-AA73-4DA3-919D-2C62673B8C35}"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4FE7E1-8023-4267-98EE-AE815DFAB3CE}" type="slidenum">
              <a:rPr lang="en-US"/>
              <a:pPr fontAlgn="base">
                <a:spcBef>
                  <a:spcPct val="0"/>
                </a:spcBef>
                <a:spcAft>
                  <a:spcPct val="0"/>
                </a:spcAft>
                <a:defRPr/>
              </a:pPr>
              <a:t>46</a:t>
            </a:fld>
            <a:endParaRPr lang="en-US"/>
          </a:p>
        </p:txBody>
      </p:sp>
      <p:sp>
        <p:nvSpPr>
          <p:cNvPr id="2" name="Date Placeholder 1"/>
          <p:cNvSpPr>
            <a:spLocks noGrp="1"/>
          </p:cNvSpPr>
          <p:nvPr>
            <p:ph type="dt" idx="10"/>
          </p:nvPr>
        </p:nvSpPr>
        <p:spPr/>
        <p:txBody>
          <a:bodyPr/>
          <a:lstStyle/>
          <a:p>
            <a:pPr>
              <a:defRPr/>
            </a:pPr>
            <a:fld id="{8B9FF08D-6DFD-411F-8B28-3C0A0ADAB89C}"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08BF70-207B-4FAD-B54B-FD8D42B67110}" type="slidenum">
              <a:rPr lang="en-US"/>
              <a:pPr fontAlgn="base">
                <a:spcBef>
                  <a:spcPct val="0"/>
                </a:spcBef>
                <a:spcAft>
                  <a:spcPct val="0"/>
                </a:spcAft>
                <a:defRPr/>
              </a:pPr>
              <a:t>47</a:t>
            </a:fld>
            <a:endParaRPr lang="en-US"/>
          </a:p>
        </p:txBody>
      </p:sp>
      <p:sp>
        <p:nvSpPr>
          <p:cNvPr id="2" name="Date Placeholder 1"/>
          <p:cNvSpPr>
            <a:spLocks noGrp="1"/>
          </p:cNvSpPr>
          <p:nvPr>
            <p:ph type="dt" idx="10"/>
          </p:nvPr>
        </p:nvSpPr>
        <p:spPr/>
        <p:txBody>
          <a:bodyPr/>
          <a:lstStyle/>
          <a:p>
            <a:pPr>
              <a:defRPr/>
            </a:pPr>
            <a:fld id="{BEB0AAFE-6E1B-491A-AF1E-118A6C63BE6C}"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B9BCB547-6A8B-454B-8698-3E1619CFAD44}" type="slidenum">
              <a:rPr lang="en-US" sz="1200" b="0">
                <a:latin typeface="+mn-lt"/>
              </a:rPr>
              <a:pPr algn="r">
                <a:defRPr/>
              </a:pPr>
              <a:t>49</a:t>
            </a:fld>
            <a:endParaRPr lang="en-US" sz="1200" b="0">
              <a:latin typeface="+mn-lt"/>
            </a:endParaRPr>
          </a:p>
        </p:txBody>
      </p:sp>
      <p:sp>
        <p:nvSpPr>
          <p:cNvPr id="2" name="Date Placeholder 1"/>
          <p:cNvSpPr>
            <a:spLocks noGrp="1"/>
          </p:cNvSpPr>
          <p:nvPr>
            <p:ph type="dt" idx="10"/>
          </p:nvPr>
        </p:nvSpPr>
        <p:spPr/>
        <p:txBody>
          <a:bodyPr/>
          <a:lstStyle/>
          <a:p>
            <a:pPr>
              <a:defRPr/>
            </a:pPr>
            <a:fld id="{8689386C-A29F-43FE-937E-A01B35494859}"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33206399-72E5-4FD5-9B50-39565F75E3A7}" type="slidenum">
              <a:rPr lang="en-US" sz="1200" b="0">
                <a:latin typeface="+mn-lt"/>
              </a:rPr>
              <a:pPr algn="r">
                <a:defRPr/>
              </a:pPr>
              <a:t>50</a:t>
            </a:fld>
            <a:endParaRPr lang="en-US" sz="1200" b="0">
              <a:latin typeface="+mn-lt"/>
            </a:endParaRPr>
          </a:p>
        </p:txBody>
      </p:sp>
      <p:sp>
        <p:nvSpPr>
          <p:cNvPr id="2" name="Date Placeholder 1"/>
          <p:cNvSpPr>
            <a:spLocks noGrp="1"/>
          </p:cNvSpPr>
          <p:nvPr>
            <p:ph type="dt" idx="10"/>
          </p:nvPr>
        </p:nvSpPr>
        <p:spPr/>
        <p:txBody>
          <a:bodyPr/>
          <a:lstStyle/>
          <a:p>
            <a:pPr>
              <a:defRPr/>
            </a:pPr>
            <a:fld id="{3F3ED1E5-634B-4CC2-B103-A02605CD2664}"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8786B0FD-098A-49B9-9EBA-88B919E862A3}" type="slidenum">
              <a:rPr lang="en-US" sz="1200" b="0">
                <a:latin typeface="+mn-lt"/>
              </a:rPr>
              <a:pPr algn="r">
                <a:defRPr/>
              </a:pPr>
              <a:t>51</a:t>
            </a:fld>
            <a:endParaRPr lang="en-US" sz="1200" b="0">
              <a:latin typeface="+mn-lt"/>
            </a:endParaRPr>
          </a:p>
        </p:txBody>
      </p:sp>
      <p:sp>
        <p:nvSpPr>
          <p:cNvPr id="2" name="Date Placeholder 1"/>
          <p:cNvSpPr>
            <a:spLocks noGrp="1"/>
          </p:cNvSpPr>
          <p:nvPr>
            <p:ph type="dt" idx="10"/>
          </p:nvPr>
        </p:nvSpPr>
        <p:spPr/>
        <p:txBody>
          <a:bodyPr/>
          <a:lstStyle/>
          <a:p>
            <a:pPr>
              <a:defRPr/>
            </a:pPr>
            <a:fld id="{A3D4E13A-7D0F-4BEA-ACF6-38C82A8EC232}"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76D80B41-5D81-451D-A716-3F3D10217F70}" type="slidenum">
              <a:rPr lang="en-US" sz="1200" b="0">
                <a:latin typeface="+mn-lt"/>
              </a:rPr>
              <a:pPr algn="r">
                <a:defRPr/>
              </a:pPr>
              <a:t>52</a:t>
            </a:fld>
            <a:endParaRPr lang="en-US" sz="1200" b="0">
              <a:latin typeface="+mn-lt"/>
            </a:endParaRPr>
          </a:p>
        </p:txBody>
      </p:sp>
      <p:sp>
        <p:nvSpPr>
          <p:cNvPr id="2" name="Date Placeholder 1"/>
          <p:cNvSpPr>
            <a:spLocks noGrp="1"/>
          </p:cNvSpPr>
          <p:nvPr>
            <p:ph type="dt" idx="10"/>
          </p:nvPr>
        </p:nvSpPr>
        <p:spPr/>
        <p:txBody>
          <a:bodyPr/>
          <a:lstStyle/>
          <a:p>
            <a:pPr>
              <a:defRPr/>
            </a:pPr>
            <a:fld id="{1A221207-5226-4AD3-A652-023FC107CBB2}"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855C4-E645-4747-AFBC-B61B2EA007F3}" type="slidenum">
              <a:rPr lang="en-US"/>
              <a:pPr fontAlgn="base">
                <a:spcBef>
                  <a:spcPct val="0"/>
                </a:spcBef>
                <a:spcAft>
                  <a:spcPct val="0"/>
                </a:spcAft>
                <a:defRPr/>
              </a:pPr>
              <a:t>5</a:t>
            </a:fld>
            <a:endParaRPr lang="en-US"/>
          </a:p>
        </p:txBody>
      </p:sp>
      <p:sp>
        <p:nvSpPr>
          <p:cNvPr id="2" name="Date Placeholder 1"/>
          <p:cNvSpPr>
            <a:spLocks noGrp="1"/>
          </p:cNvSpPr>
          <p:nvPr>
            <p:ph type="dt" idx="10"/>
          </p:nvPr>
        </p:nvSpPr>
        <p:spPr/>
        <p:txBody>
          <a:bodyPr/>
          <a:lstStyle/>
          <a:p>
            <a:pPr>
              <a:defRPr/>
            </a:pPr>
            <a:fld id="{9CD54632-4F03-43E6-83DA-094BAFF6CDBB}"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FB0E6C09-0287-47A6-BC0C-4EE5CCFB84CF}" type="slidenum">
              <a:rPr lang="en-US" sz="1200" b="0">
                <a:latin typeface="+mn-lt"/>
              </a:rPr>
              <a:pPr algn="r">
                <a:defRPr/>
              </a:pPr>
              <a:t>53</a:t>
            </a:fld>
            <a:endParaRPr lang="en-US" sz="1200" b="0">
              <a:latin typeface="+mn-lt"/>
            </a:endParaRPr>
          </a:p>
        </p:txBody>
      </p:sp>
      <p:sp>
        <p:nvSpPr>
          <p:cNvPr id="2" name="Date Placeholder 1"/>
          <p:cNvSpPr>
            <a:spLocks noGrp="1"/>
          </p:cNvSpPr>
          <p:nvPr>
            <p:ph type="dt" idx="10"/>
          </p:nvPr>
        </p:nvSpPr>
        <p:spPr/>
        <p:txBody>
          <a:bodyPr/>
          <a:lstStyle/>
          <a:p>
            <a:pPr>
              <a:defRPr/>
            </a:pPr>
            <a:fld id="{B1C59E56-0DD3-4FDA-A078-F913E9164808}"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15E4B6C5-47E4-44A5-B969-BFDFCAE3A22B}" type="slidenum">
              <a:rPr lang="en-US" sz="1200" b="0">
                <a:latin typeface="+mn-lt"/>
              </a:rPr>
              <a:pPr algn="r">
                <a:defRPr/>
              </a:pPr>
              <a:t>54</a:t>
            </a:fld>
            <a:endParaRPr lang="en-US" sz="1200" b="0">
              <a:latin typeface="+mn-lt"/>
            </a:endParaRPr>
          </a:p>
        </p:txBody>
      </p:sp>
      <p:sp>
        <p:nvSpPr>
          <p:cNvPr id="2" name="Date Placeholder 1"/>
          <p:cNvSpPr>
            <a:spLocks noGrp="1"/>
          </p:cNvSpPr>
          <p:nvPr>
            <p:ph type="dt" idx="10"/>
          </p:nvPr>
        </p:nvSpPr>
        <p:spPr/>
        <p:txBody>
          <a:bodyPr/>
          <a:lstStyle/>
          <a:p>
            <a:pPr>
              <a:defRPr/>
            </a:pPr>
            <a:fld id="{D09F860C-C61F-4A53-811B-3CA24ECA72E1}"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4"/>
          <p:cNvSpPr txBox="1">
            <a:spLocks noGrp="1"/>
          </p:cNvSpPr>
          <p:nvPr/>
        </p:nvSpPr>
        <p:spPr bwMode="auto">
          <a:xfrm>
            <a:off x="3970339" y="8829823"/>
            <a:ext cx="3038475" cy="464980"/>
          </a:xfrm>
          <a:prstGeom prst="rect">
            <a:avLst/>
          </a:prstGeom>
          <a:noFill/>
          <a:ln>
            <a:miter lim="800000"/>
            <a:headEnd/>
            <a:tailEnd/>
          </a:ln>
        </p:spPr>
        <p:txBody>
          <a:bodyPr lIns="91946" tIns="45972" rIns="91946" bIns="45972" anchor="b"/>
          <a:lstStyle/>
          <a:p>
            <a:pPr algn="r">
              <a:defRPr/>
            </a:pPr>
            <a:fld id="{38858E19-40ED-48A9-A82A-6CD9602C96B0}" type="slidenum">
              <a:rPr lang="en-US" sz="1200" b="0">
                <a:latin typeface="+mn-lt"/>
              </a:rPr>
              <a:pPr algn="r">
                <a:defRPr/>
              </a:pPr>
              <a:t>55</a:t>
            </a:fld>
            <a:endParaRPr lang="en-US" sz="1200" b="0">
              <a:latin typeface="+mn-lt"/>
            </a:endParaRPr>
          </a:p>
        </p:txBody>
      </p:sp>
      <p:sp>
        <p:nvSpPr>
          <p:cNvPr id="2" name="Date Placeholder 1"/>
          <p:cNvSpPr>
            <a:spLocks noGrp="1"/>
          </p:cNvSpPr>
          <p:nvPr>
            <p:ph type="dt" idx="10"/>
          </p:nvPr>
        </p:nvSpPr>
        <p:spPr/>
        <p:txBody>
          <a:bodyPr/>
          <a:lstStyle/>
          <a:p>
            <a:pPr>
              <a:defRPr/>
            </a:pPr>
            <a:fld id="{6D273951-2D8F-4B0B-BDF8-6D90560BB768}"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C0197-6AB5-4AD4-A634-C0FE6F39EF31}" type="slidenum">
              <a:rPr lang="en-US"/>
              <a:pPr fontAlgn="base">
                <a:spcBef>
                  <a:spcPct val="0"/>
                </a:spcBef>
                <a:spcAft>
                  <a:spcPct val="0"/>
                </a:spcAft>
                <a:defRPr/>
              </a:pPr>
              <a:t>57</a:t>
            </a:fld>
            <a:endParaRPr lang="en-US"/>
          </a:p>
        </p:txBody>
      </p:sp>
      <p:sp>
        <p:nvSpPr>
          <p:cNvPr id="9011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C29BD00-D879-4B88-9EB5-0351E614EFD6}" type="datetime1">
              <a:rPr lang="en-US"/>
              <a:pPr fontAlgn="base">
                <a:spcBef>
                  <a:spcPct val="0"/>
                </a:spcBef>
                <a:spcAft>
                  <a:spcPct val="0"/>
                </a:spcAft>
                <a:defRPr/>
              </a:pPr>
              <a:t>6/8/2011</a:t>
            </a:fld>
            <a:endParaRPr lang="en-US"/>
          </a:p>
        </p:txBody>
      </p:sp>
      <p:sp>
        <p:nvSpPr>
          <p:cNvPr id="9011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9011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AB7831-312E-4705-A763-AF0C13CA0900}" type="slidenum">
              <a:rPr lang="en-US"/>
              <a:pPr fontAlgn="base">
                <a:spcBef>
                  <a:spcPct val="0"/>
                </a:spcBef>
                <a:spcAft>
                  <a:spcPct val="0"/>
                </a:spcAft>
                <a:defRPr/>
              </a:pPr>
              <a:t>58</a:t>
            </a:fld>
            <a:endParaRPr lang="en-US"/>
          </a:p>
        </p:txBody>
      </p:sp>
      <p:sp>
        <p:nvSpPr>
          <p:cNvPr id="921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90CB7EB-7C41-4F4E-8D33-0C9A33CE2840}" type="datetime1">
              <a:rPr lang="en-US"/>
              <a:pPr fontAlgn="base">
                <a:spcBef>
                  <a:spcPct val="0"/>
                </a:spcBef>
                <a:spcAft>
                  <a:spcPct val="0"/>
                </a:spcAft>
                <a:defRPr/>
              </a:pPr>
              <a:t>6/8/2011</a:t>
            </a:fld>
            <a:endParaRPr lang="en-US"/>
          </a:p>
        </p:txBody>
      </p:sp>
      <p:sp>
        <p:nvSpPr>
          <p:cNvPr id="9216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9216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411513-95B6-4983-89CE-86B25A89235C}" type="slidenum">
              <a:rPr lang="en-US"/>
              <a:pPr fontAlgn="base">
                <a:spcBef>
                  <a:spcPct val="0"/>
                </a:spcBef>
                <a:spcAft>
                  <a:spcPct val="0"/>
                </a:spcAft>
                <a:defRPr/>
              </a:pPr>
              <a:t>59</a:t>
            </a:fld>
            <a:endParaRPr lang="en-US"/>
          </a:p>
        </p:txBody>
      </p:sp>
      <p:sp>
        <p:nvSpPr>
          <p:cNvPr id="9421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475B433-6C2D-407A-8A96-9BD14E8A9C36}" type="datetime1">
              <a:rPr lang="en-US"/>
              <a:pPr fontAlgn="base">
                <a:spcBef>
                  <a:spcPct val="0"/>
                </a:spcBef>
                <a:spcAft>
                  <a:spcPct val="0"/>
                </a:spcAft>
                <a:defRPr/>
              </a:pPr>
              <a:t>6/8/2011</a:t>
            </a:fld>
            <a:endParaRPr lang="en-US"/>
          </a:p>
        </p:txBody>
      </p:sp>
      <p:sp>
        <p:nvSpPr>
          <p:cNvPr id="942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942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5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9E0D1-7750-4468-8903-CC0859F2E595}" type="slidenum">
              <a:rPr lang="en-US"/>
              <a:pPr fontAlgn="base">
                <a:spcBef>
                  <a:spcPct val="0"/>
                </a:spcBef>
                <a:spcAft>
                  <a:spcPct val="0"/>
                </a:spcAft>
                <a:defRPr/>
              </a:pPr>
              <a:t>60</a:t>
            </a:fld>
            <a:endParaRPr lang="en-US"/>
          </a:p>
        </p:txBody>
      </p:sp>
      <p:sp>
        <p:nvSpPr>
          <p:cNvPr id="9626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0BE8A7F-9430-4A18-AAA5-67E13365E3AF}" type="datetime1">
              <a:rPr lang="en-US"/>
              <a:pPr fontAlgn="base">
                <a:spcBef>
                  <a:spcPct val="0"/>
                </a:spcBef>
                <a:spcAft>
                  <a:spcPct val="0"/>
                </a:spcAft>
                <a:defRPr/>
              </a:pPr>
              <a:t>6/8/2011</a:t>
            </a:fld>
            <a:endParaRPr lang="en-US"/>
          </a:p>
        </p:txBody>
      </p:sp>
      <p:sp>
        <p:nvSpPr>
          <p:cNvPr id="962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962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4C12ED-D3E6-4A0C-80F9-90F6B3AFEEC6}" type="slidenum">
              <a:rPr lang="en-US"/>
              <a:pPr fontAlgn="base">
                <a:spcBef>
                  <a:spcPct val="0"/>
                </a:spcBef>
                <a:spcAft>
                  <a:spcPct val="0"/>
                </a:spcAft>
                <a:defRPr/>
              </a:pPr>
              <a:t>61</a:t>
            </a:fld>
            <a:endParaRPr lang="en-US"/>
          </a:p>
        </p:txBody>
      </p:sp>
      <p:sp>
        <p:nvSpPr>
          <p:cNvPr id="9830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B04CE6-9360-43DD-A5C9-C51D38DB4089}" type="datetime1">
              <a:rPr lang="en-US"/>
              <a:pPr fontAlgn="base">
                <a:spcBef>
                  <a:spcPct val="0"/>
                </a:spcBef>
                <a:spcAft>
                  <a:spcPct val="0"/>
                </a:spcAft>
                <a:defRPr/>
              </a:pPr>
              <a:t>6/8/2011</a:t>
            </a:fld>
            <a:endParaRPr lang="en-US"/>
          </a:p>
        </p:txBody>
      </p:sp>
      <p:sp>
        <p:nvSpPr>
          <p:cNvPr id="983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9831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1BDF54-809D-4635-AACB-A8ACAD39160A}" type="slidenum">
              <a:rPr lang="en-US"/>
              <a:pPr fontAlgn="base">
                <a:spcBef>
                  <a:spcPct val="0"/>
                </a:spcBef>
                <a:spcAft>
                  <a:spcPct val="0"/>
                </a:spcAft>
                <a:defRPr/>
              </a:pPr>
              <a:t>62</a:t>
            </a:fld>
            <a:endParaRPr lang="en-US"/>
          </a:p>
        </p:txBody>
      </p:sp>
      <p:sp>
        <p:nvSpPr>
          <p:cNvPr id="10035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219792D-01F4-40EF-B045-04598459B5E8}" type="datetime1">
              <a:rPr lang="en-US"/>
              <a:pPr fontAlgn="base">
                <a:spcBef>
                  <a:spcPct val="0"/>
                </a:spcBef>
                <a:spcAft>
                  <a:spcPct val="0"/>
                </a:spcAft>
                <a:defRPr/>
              </a:pPr>
              <a:t>6/8/2011</a:t>
            </a:fld>
            <a:endParaRPr lang="en-US"/>
          </a:p>
        </p:txBody>
      </p:sp>
      <p:sp>
        <p:nvSpPr>
          <p:cNvPr id="1003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0035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U.S. Departments of State, Commerce, Homeland Security, Treasury, Defense, and Energy each play a critical role in export control and nonproliferation activities both within the United States and outside its borders.  </a:t>
            </a:r>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24451F-D3AC-4CFC-996A-DE24EF7DE663}" type="slidenum">
              <a:rPr lang="en-US"/>
              <a:pPr fontAlgn="base">
                <a:spcBef>
                  <a:spcPct val="0"/>
                </a:spcBef>
                <a:spcAft>
                  <a:spcPct val="0"/>
                </a:spcAft>
                <a:defRPr/>
              </a:pPr>
              <a:t>63</a:t>
            </a:fld>
            <a:endParaRPr lang="en-US"/>
          </a:p>
        </p:txBody>
      </p:sp>
      <p:sp>
        <p:nvSpPr>
          <p:cNvPr id="2" name="Date Placeholder 1"/>
          <p:cNvSpPr>
            <a:spLocks noGrp="1"/>
          </p:cNvSpPr>
          <p:nvPr>
            <p:ph type="dt" idx="10"/>
          </p:nvPr>
        </p:nvSpPr>
        <p:spPr/>
        <p:txBody>
          <a:bodyPr/>
          <a:lstStyle/>
          <a:p>
            <a:pPr>
              <a:defRPr/>
            </a:pPr>
            <a:fld id="{8656FAFB-DA7F-4FE1-9DF0-2F6AA4FC6301}"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8389B-41CB-4A66-984A-98825A10E4B0}" type="slidenum">
              <a:rPr lang="en-US"/>
              <a:pPr fontAlgn="base">
                <a:spcBef>
                  <a:spcPct val="0"/>
                </a:spcBef>
                <a:spcAft>
                  <a:spcPct val="0"/>
                </a:spcAft>
                <a:defRPr/>
              </a:pPr>
              <a:t>26</a:t>
            </a:fld>
            <a:endParaRPr lang="en-US"/>
          </a:p>
        </p:txBody>
      </p:sp>
      <p:sp>
        <p:nvSpPr>
          <p:cNvPr id="2" name="Date Placeholder 1"/>
          <p:cNvSpPr>
            <a:spLocks noGrp="1"/>
          </p:cNvSpPr>
          <p:nvPr>
            <p:ph type="dt" idx="10"/>
          </p:nvPr>
        </p:nvSpPr>
        <p:spPr/>
        <p:txBody>
          <a:bodyPr/>
          <a:lstStyle/>
          <a:p>
            <a:pPr>
              <a:defRPr/>
            </a:pPr>
            <a:fld id="{A04C9ABF-C661-4EB8-9572-7AB798606B37}"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DAAD5-55C3-4934-922F-7C8A15BABC16}" type="slidenum">
              <a:rPr lang="en-US"/>
              <a:pPr fontAlgn="base">
                <a:spcBef>
                  <a:spcPct val="0"/>
                </a:spcBef>
                <a:spcAft>
                  <a:spcPct val="0"/>
                </a:spcAft>
                <a:defRPr/>
              </a:pPr>
              <a:t>64</a:t>
            </a:fld>
            <a:endParaRPr lang="en-US"/>
          </a:p>
        </p:txBody>
      </p:sp>
      <p:sp>
        <p:nvSpPr>
          <p:cNvPr id="10547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CF6C071-097A-4144-84A2-821918FB27A9}" type="datetime1">
              <a:rPr lang="en-US"/>
              <a:pPr fontAlgn="base">
                <a:spcBef>
                  <a:spcPct val="0"/>
                </a:spcBef>
                <a:spcAft>
                  <a:spcPct val="0"/>
                </a:spcAft>
                <a:defRPr/>
              </a:pPr>
              <a:t>6/8/2011</a:t>
            </a:fld>
            <a:endParaRPr lang="en-US"/>
          </a:p>
        </p:txBody>
      </p:sp>
      <p:sp>
        <p:nvSpPr>
          <p:cNvPr id="1054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0547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6B2683-852E-4FA2-94C6-DF2C665FB7A2}" type="slidenum">
              <a:rPr lang="en-US"/>
              <a:pPr fontAlgn="base">
                <a:spcBef>
                  <a:spcPct val="0"/>
                </a:spcBef>
                <a:spcAft>
                  <a:spcPct val="0"/>
                </a:spcAft>
                <a:defRPr/>
              </a:pPr>
              <a:t>65</a:t>
            </a:fld>
            <a:endParaRPr lang="en-US"/>
          </a:p>
        </p:txBody>
      </p:sp>
      <p:sp>
        <p:nvSpPr>
          <p:cNvPr id="10752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CA82215-645D-4A65-8DFB-ED31F42E4C09}" type="datetime1">
              <a:rPr lang="en-US"/>
              <a:pPr fontAlgn="base">
                <a:spcBef>
                  <a:spcPct val="0"/>
                </a:spcBef>
                <a:spcAft>
                  <a:spcPct val="0"/>
                </a:spcAft>
                <a:defRPr/>
              </a:pPr>
              <a:t>6/8/2011</a:t>
            </a:fld>
            <a:endParaRPr lang="en-US"/>
          </a:p>
        </p:txBody>
      </p:sp>
      <p:sp>
        <p:nvSpPr>
          <p:cNvPr id="10752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0752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6F15BE-3C76-43E1-8A89-DF6F00C446EE}" type="slidenum">
              <a:rPr lang="en-US"/>
              <a:pPr fontAlgn="base">
                <a:spcBef>
                  <a:spcPct val="0"/>
                </a:spcBef>
                <a:spcAft>
                  <a:spcPct val="0"/>
                </a:spcAft>
                <a:defRPr/>
              </a:pPr>
              <a:t>66</a:t>
            </a:fld>
            <a:endParaRPr lang="en-US"/>
          </a:p>
        </p:txBody>
      </p:sp>
      <p:sp>
        <p:nvSpPr>
          <p:cNvPr id="10957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2E81904-521C-4E3A-AB3F-561DBE7635F7}" type="datetime1">
              <a:rPr lang="en-US"/>
              <a:pPr fontAlgn="base">
                <a:spcBef>
                  <a:spcPct val="0"/>
                </a:spcBef>
                <a:spcAft>
                  <a:spcPct val="0"/>
                </a:spcAft>
                <a:defRPr/>
              </a:pPr>
              <a:t>6/8/2011</a:t>
            </a:fld>
            <a:endParaRPr lang="en-US"/>
          </a:p>
        </p:txBody>
      </p:sp>
      <p:sp>
        <p:nvSpPr>
          <p:cNvPr id="10957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0957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1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EF39F-72C8-45D8-8293-93C246C4FDE5}" type="slidenum">
              <a:rPr lang="en-US"/>
              <a:pPr fontAlgn="base">
                <a:spcBef>
                  <a:spcPct val="0"/>
                </a:spcBef>
                <a:spcAft>
                  <a:spcPct val="0"/>
                </a:spcAft>
                <a:defRPr/>
              </a:pPr>
              <a:t>67</a:t>
            </a:fld>
            <a:endParaRPr lang="en-US"/>
          </a:p>
        </p:txBody>
      </p:sp>
      <p:sp>
        <p:nvSpPr>
          <p:cNvPr id="11162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60B6586-AD2D-4321-9FCD-E66BE58F2B71}" type="datetime1">
              <a:rPr lang="en-US"/>
              <a:pPr fontAlgn="base">
                <a:spcBef>
                  <a:spcPct val="0"/>
                </a:spcBef>
                <a:spcAft>
                  <a:spcPct val="0"/>
                </a:spcAft>
                <a:defRPr/>
              </a:pPr>
              <a:t>6/8/2011</a:t>
            </a:fld>
            <a:endParaRPr lang="en-US"/>
          </a:p>
        </p:txBody>
      </p:sp>
      <p:sp>
        <p:nvSpPr>
          <p:cNvPr id="11162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1162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79DBD0-9EAA-42AA-968E-B9C9F4606876}" type="slidenum">
              <a:rPr lang="en-US"/>
              <a:pPr fontAlgn="base">
                <a:spcBef>
                  <a:spcPct val="0"/>
                </a:spcBef>
                <a:spcAft>
                  <a:spcPct val="0"/>
                </a:spcAft>
                <a:defRPr/>
              </a:pPr>
              <a:t>68</a:t>
            </a:fld>
            <a:endParaRPr lang="en-US"/>
          </a:p>
        </p:txBody>
      </p:sp>
      <p:sp>
        <p:nvSpPr>
          <p:cNvPr id="11366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1509866-648B-44FB-9EBC-D39FD7932396}" type="datetime1">
              <a:rPr lang="en-US"/>
              <a:pPr fontAlgn="base">
                <a:spcBef>
                  <a:spcPct val="0"/>
                </a:spcBef>
                <a:spcAft>
                  <a:spcPct val="0"/>
                </a:spcAft>
                <a:defRPr/>
              </a:pPr>
              <a:t>6/8/2011</a:t>
            </a:fld>
            <a:endParaRPr lang="en-US"/>
          </a:p>
        </p:txBody>
      </p:sp>
      <p:sp>
        <p:nvSpPr>
          <p:cNvPr id="11366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1367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A0AE0-9B49-41E0-8069-33B6AF222ED7}" type="slidenum">
              <a:rPr lang="en-US"/>
              <a:pPr fontAlgn="base">
                <a:spcBef>
                  <a:spcPct val="0"/>
                </a:spcBef>
                <a:spcAft>
                  <a:spcPct val="0"/>
                </a:spcAft>
                <a:defRPr/>
              </a:pPr>
              <a:t>69</a:t>
            </a:fld>
            <a:endParaRPr lang="en-US"/>
          </a:p>
        </p:txBody>
      </p:sp>
      <p:sp>
        <p:nvSpPr>
          <p:cNvPr id="11571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FB1C323-31C1-4CE8-ADB4-0445430D6FCC}" type="datetime1">
              <a:rPr lang="en-US"/>
              <a:pPr fontAlgn="base">
                <a:spcBef>
                  <a:spcPct val="0"/>
                </a:spcBef>
                <a:spcAft>
                  <a:spcPct val="0"/>
                </a:spcAft>
                <a:defRPr/>
              </a:pPr>
              <a:t>6/8/2011</a:t>
            </a:fld>
            <a:endParaRPr lang="en-US"/>
          </a:p>
        </p:txBody>
      </p:sp>
      <p:sp>
        <p:nvSpPr>
          <p:cNvPr id="11571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1571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08EA9-C2E6-4C09-A946-882415911A1F}" type="slidenum">
              <a:rPr lang="en-US"/>
              <a:pPr fontAlgn="base">
                <a:spcBef>
                  <a:spcPct val="0"/>
                </a:spcBef>
                <a:spcAft>
                  <a:spcPct val="0"/>
                </a:spcAft>
                <a:defRPr/>
              </a:pPr>
              <a:t>70</a:t>
            </a:fld>
            <a:endParaRPr lang="en-US"/>
          </a:p>
        </p:txBody>
      </p:sp>
      <p:sp>
        <p:nvSpPr>
          <p:cNvPr id="1177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4B40F22-1ABE-4F49-BBB7-C79AF2002723}" type="datetime1">
              <a:rPr lang="en-US"/>
              <a:pPr fontAlgn="base">
                <a:spcBef>
                  <a:spcPct val="0"/>
                </a:spcBef>
                <a:spcAft>
                  <a:spcPct val="0"/>
                </a:spcAft>
                <a:defRPr/>
              </a:pPr>
              <a:t>6/8/2011</a:t>
            </a:fld>
            <a:endParaRPr lang="en-US"/>
          </a:p>
        </p:txBody>
      </p:sp>
      <p:sp>
        <p:nvSpPr>
          <p:cNvPr id="11776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1776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93C62B-BD26-4EDF-9F9C-317ED4AB4726}" type="slidenum">
              <a:rPr lang="en-US"/>
              <a:pPr fontAlgn="base">
                <a:spcBef>
                  <a:spcPct val="0"/>
                </a:spcBef>
                <a:spcAft>
                  <a:spcPct val="0"/>
                </a:spcAft>
                <a:defRPr/>
              </a:pPr>
              <a:t>71</a:t>
            </a:fld>
            <a:endParaRPr lang="en-US"/>
          </a:p>
        </p:txBody>
      </p:sp>
      <p:sp>
        <p:nvSpPr>
          <p:cNvPr id="11981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8C26ECC-1ACF-46A9-8CFB-3158CF42D61A}" type="datetime1">
              <a:rPr lang="en-US"/>
              <a:pPr fontAlgn="base">
                <a:spcBef>
                  <a:spcPct val="0"/>
                </a:spcBef>
                <a:spcAft>
                  <a:spcPct val="0"/>
                </a:spcAft>
                <a:defRPr/>
              </a:pPr>
              <a:t>6/8/2011</a:t>
            </a:fld>
            <a:endParaRPr lang="en-US"/>
          </a:p>
        </p:txBody>
      </p:sp>
      <p:sp>
        <p:nvSpPr>
          <p:cNvPr id="11981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1981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5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104697-5041-412E-BF42-41F833139CC4}" type="slidenum">
              <a:rPr lang="en-US"/>
              <a:pPr fontAlgn="base">
                <a:spcBef>
                  <a:spcPct val="0"/>
                </a:spcBef>
                <a:spcAft>
                  <a:spcPct val="0"/>
                </a:spcAft>
                <a:defRPr/>
              </a:pPr>
              <a:t>72</a:t>
            </a:fld>
            <a:endParaRPr lang="en-US"/>
          </a:p>
        </p:txBody>
      </p:sp>
      <p:sp>
        <p:nvSpPr>
          <p:cNvPr id="12186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240F1CB-B48B-459B-9980-FF530378EF74}" type="datetime1">
              <a:rPr lang="en-US"/>
              <a:pPr fontAlgn="base">
                <a:spcBef>
                  <a:spcPct val="0"/>
                </a:spcBef>
                <a:spcAft>
                  <a:spcPct val="0"/>
                </a:spcAft>
                <a:defRPr/>
              </a:pPr>
              <a:t>6/8/2011</a:t>
            </a:fld>
            <a:endParaRPr lang="en-US"/>
          </a:p>
        </p:txBody>
      </p:sp>
      <p:sp>
        <p:nvSpPr>
          <p:cNvPr id="12186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2186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7"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7C96AF-51E3-4B81-84C6-70CF401D613A}" type="slidenum">
              <a:rPr lang="en-US"/>
              <a:pPr fontAlgn="base">
                <a:spcBef>
                  <a:spcPct val="0"/>
                </a:spcBef>
                <a:spcAft>
                  <a:spcPct val="0"/>
                </a:spcAft>
                <a:defRPr/>
              </a:pPr>
              <a:t>73</a:t>
            </a:fld>
            <a:endParaRPr lang="en-US"/>
          </a:p>
        </p:txBody>
      </p:sp>
      <p:sp>
        <p:nvSpPr>
          <p:cNvPr id="123908"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80DFE3B-658A-4B5A-9FBF-3E4074D2B7AB}" type="datetime1">
              <a:rPr lang="en-US"/>
              <a:pPr fontAlgn="base">
                <a:spcBef>
                  <a:spcPct val="0"/>
                </a:spcBef>
                <a:spcAft>
                  <a:spcPct val="0"/>
                </a:spcAft>
                <a:defRPr/>
              </a:pPr>
              <a:t>6/8/2011</a:t>
            </a:fld>
            <a:endParaRPr lang="en-US"/>
          </a:p>
        </p:txBody>
      </p:sp>
      <p:sp>
        <p:nvSpPr>
          <p:cNvPr id="123909"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23910"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E7296-925C-4D82-A61E-02DC15249125}" type="slidenum">
              <a:rPr lang="en-US"/>
              <a:pPr fontAlgn="base">
                <a:spcBef>
                  <a:spcPct val="0"/>
                </a:spcBef>
                <a:spcAft>
                  <a:spcPct val="0"/>
                </a:spcAft>
                <a:defRPr/>
              </a:pPr>
              <a:t>27</a:t>
            </a:fld>
            <a:endParaRPr lang="en-US"/>
          </a:p>
        </p:txBody>
      </p:sp>
      <p:sp>
        <p:nvSpPr>
          <p:cNvPr id="2" name="Date Placeholder 1"/>
          <p:cNvSpPr>
            <a:spLocks noGrp="1"/>
          </p:cNvSpPr>
          <p:nvPr>
            <p:ph type="dt" idx="10"/>
          </p:nvPr>
        </p:nvSpPr>
        <p:spPr/>
        <p:txBody>
          <a:bodyPr/>
          <a:lstStyle/>
          <a:p>
            <a:pPr>
              <a:defRPr/>
            </a:pPr>
            <a:fld id="{E3CC592F-522E-455B-8CDA-3EB7F807611C}"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22D43E-FF33-4705-AD4B-47E5B57102C7}" type="slidenum">
              <a:rPr lang="en-US"/>
              <a:pPr fontAlgn="base">
                <a:spcBef>
                  <a:spcPct val="0"/>
                </a:spcBef>
                <a:spcAft>
                  <a:spcPct val="0"/>
                </a:spcAft>
                <a:defRPr/>
              </a:pPr>
              <a:t>74</a:t>
            </a:fld>
            <a:endParaRPr lang="en-US"/>
          </a:p>
        </p:txBody>
      </p:sp>
      <p:sp>
        <p:nvSpPr>
          <p:cNvPr id="12595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81161B5-DFCD-434E-8DD7-4A6B60E602EB}" type="datetime1">
              <a:rPr lang="en-US"/>
              <a:pPr fontAlgn="base">
                <a:spcBef>
                  <a:spcPct val="0"/>
                </a:spcBef>
                <a:spcAft>
                  <a:spcPct val="0"/>
                </a:spcAft>
                <a:defRPr/>
              </a:pPr>
              <a:t>6/8/2011</a:t>
            </a:fld>
            <a:endParaRPr lang="en-US"/>
          </a:p>
        </p:txBody>
      </p:sp>
      <p:sp>
        <p:nvSpPr>
          <p:cNvPr id="12595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25958"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188F9B-07AA-4A09-9650-510ECD851530}" type="slidenum">
              <a:rPr lang="en-US"/>
              <a:pPr fontAlgn="base">
                <a:spcBef>
                  <a:spcPct val="0"/>
                </a:spcBef>
                <a:spcAft>
                  <a:spcPct val="0"/>
                </a:spcAft>
                <a:defRPr/>
              </a:pPr>
              <a:t>75</a:t>
            </a:fld>
            <a:endParaRPr lang="en-US"/>
          </a:p>
        </p:txBody>
      </p:sp>
      <p:sp>
        <p:nvSpPr>
          <p:cNvPr id="12800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4BC3C1D-5EF5-479F-92FC-7438AD27981E}" type="datetime1">
              <a:rPr lang="en-US"/>
              <a:pPr fontAlgn="base">
                <a:spcBef>
                  <a:spcPct val="0"/>
                </a:spcBef>
                <a:spcAft>
                  <a:spcPct val="0"/>
                </a:spcAft>
                <a:defRPr/>
              </a:pPr>
              <a:t>6/8/2011</a:t>
            </a:fld>
            <a:endParaRPr lang="en-US"/>
          </a:p>
        </p:txBody>
      </p:sp>
      <p:sp>
        <p:nvSpPr>
          <p:cNvPr id="128005"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28006"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437CA9-98F0-46AC-9CD0-5D486D107121}" type="slidenum">
              <a:rPr lang="en-US"/>
              <a:pPr fontAlgn="base">
                <a:spcBef>
                  <a:spcPct val="0"/>
                </a:spcBef>
                <a:spcAft>
                  <a:spcPct val="0"/>
                </a:spcAft>
                <a:defRPr/>
              </a:pPr>
              <a:t>76</a:t>
            </a:fld>
            <a:endParaRPr lang="en-US"/>
          </a:p>
        </p:txBody>
      </p:sp>
      <p:sp>
        <p:nvSpPr>
          <p:cNvPr id="13005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7FC3C9B-D633-49F3-8C40-998026B91AF1}" type="datetime1">
              <a:rPr lang="en-US"/>
              <a:pPr fontAlgn="base">
                <a:spcBef>
                  <a:spcPct val="0"/>
                </a:spcBef>
                <a:spcAft>
                  <a:spcPct val="0"/>
                </a:spcAft>
                <a:defRPr/>
              </a:pPr>
              <a:t>6/8/2011</a:t>
            </a:fld>
            <a:endParaRPr lang="en-US"/>
          </a:p>
        </p:txBody>
      </p:sp>
      <p:sp>
        <p:nvSpPr>
          <p:cNvPr id="130053"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30054"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32B683-B4EE-46AB-8222-13D124B08664}" type="slidenum">
              <a:rPr lang="en-US"/>
              <a:pPr fontAlgn="base">
                <a:spcBef>
                  <a:spcPct val="0"/>
                </a:spcBef>
                <a:spcAft>
                  <a:spcPct val="0"/>
                </a:spcAft>
                <a:defRPr/>
              </a:pPr>
              <a:t>77</a:t>
            </a:fld>
            <a:endParaRPr lang="en-US"/>
          </a:p>
        </p:txBody>
      </p:sp>
      <p:sp>
        <p:nvSpPr>
          <p:cNvPr id="13210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05E2D3B-2BB5-4BA0-98E0-A887D9A7F2C5}" type="datetime1">
              <a:rPr lang="en-US"/>
              <a:pPr fontAlgn="base">
                <a:spcBef>
                  <a:spcPct val="0"/>
                </a:spcBef>
                <a:spcAft>
                  <a:spcPct val="0"/>
                </a:spcAft>
                <a:defRPr/>
              </a:pPr>
              <a:t>6/8/2011</a:t>
            </a:fld>
            <a:endParaRPr lang="en-US"/>
          </a:p>
        </p:txBody>
      </p:sp>
      <p:sp>
        <p:nvSpPr>
          <p:cNvPr id="132101"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Office of Research &amp; Commercialization</a:t>
            </a:r>
          </a:p>
        </p:txBody>
      </p:sp>
      <p:sp>
        <p:nvSpPr>
          <p:cNvPr id="132102"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SPaRKS Worksho-Regulatory Compliance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F3D37-B04B-4A1B-9461-C940FB661643}" type="slidenum">
              <a:rPr lang="en-US"/>
              <a:pPr fontAlgn="base">
                <a:spcBef>
                  <a:spcPct val="0"/>
                </a:spcBef>
                <a:spcAft>
                  <a:spcPct val="0"/>
                </a:spcAft>
                <a:defRPr/>
              </a:pPr>
              <a:t>78</a:t>
            </a:fld>
            <a:endParaRPr lang="en-US"/>
          </a:p>
        </p:txBody>
      </p:sp>
      <p:sp>
        <p:nvSpPr>
          <p:cNvPr id="2" name="Date Placeholder 1"/>
          <p:cNvSpPr>
            <a:spLocks noGrp="1"/>
          </p:cNvSpPr>
          <p:nvPr>
            <p:ph type="dt" idx="10"/>
          </p:nvPr>
        </p:nvSpPr>
        <p:spPr/>
        <p:txBody>
          <a:bodyPr/>
          <a:lstStyle/>
          <a:p>
            <a:pPr>
              <a:defRPr/>
            </a:pPr>
            <a:fld id="{517B6180-907B-4032-A5AA-BEDCD092DA83}"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0D34FFB0-3F32-4ECA-8DA6-61A8FEA78045}" type="slidenum">
              <a:rPr lang="en-US" sz="1200" b="0">
                <a:latin typeface="Calibri" pitchFamily="34" charset="0"/>
              </a:rPr>
              <a:pPr algn="r"/>
              <a:t>28</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49073CE1-BECA-4982-82EB-F48BDB5B1A1A}"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6F053551-D3A0-4B67-80E6-9C90A78021D7}" type="slidenum">
              <a:rPr lang="en-US" sz="1200" b="0">
                <a:latin typeface="Calibri" pitchFamily="34" charset="0"/>
              </a:rPr>
              <a:pPr algn="r"/>
              <a:t>29</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A3CDC04E-31D1-45F2-9523-1C23AEEE3386}"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6CF827-9CAE-4DED-924D-3BE9AFADE57B}" type="slidenum">
              <a:rPr lang="en-US"/>
              <a:pPr fontAlgn="base">
                <a:spcBef>
                  <a:spcPct val="0"/>
                </a:spcBef>
                <a:spcAft>
                  <a:spcPct val="0"/>
                </a:spcAft>
                <a:defRPr/>
              </a:pPr>
              <a:t>30</a:t>
            </a:fld>
            <a:endParaRPr lang="en-US"/>
          </a:p>
        </p:txBody>
      </p:sp>
      <p:sp>
        <p:nvSpPr>
          <p:cNvPr id="2" name="Date Placeholder 1"/>
          <p:cNvSpPr>
            <a:spLocks noGrp="1"/>
          </p:cNvSpPr>
          <p:nvPr>
            <p:ph type="dt" idx="10"/>
          </p:nvPr>
        </p:nvSpPr>
        <p:spPr/>
        <p:txBody>
          <a:bodyPr/>
          <a:lstStyle/>
          <a:p>
            <a:pPr>
              <a:defRPr/>
            </a:pPr>
            <a:fld id="{B29634C7-0616-43C8-BED7-7073AFC49D3A}"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4"/>
          <p:cNvSpPr txBox="1">
            <a:spLocks noGrp="1"/>
          </p:cNvSpPr>
          <p:nvPr/>
        </p:nvSpPr>
        <p:spPr bwMode="auto">
          <a:xfrm>
            <a:off x="3970339" y="8829823"/>
            <a:ext cx="3038475" cy="464980"/>
          </a:xfrm>
          <a:prstGeom prst="rect">
            <a:avLst/>
          </a:prstGeom>
          <a:noFill/>
          <a:ln w="9525">
            <a:noFill/>
            <a:miter lim="800000"/>
            <a:headEnd/>
            <a:tailEnd/>
          </a:ln>
        </p:spPr>
        <p:txBody>
          <a:bodyPr lIns="91946" tIns="45972" rIns="91946" bIns="45972" anchor="b"/>
          <a:lstStyle/>
          <a:p>
            <a:pPr algn="r"/>
            <a:fld id="{CD49D3F7-7352-43A3-B151-838420A28CE6}" type="slidenum">
              <a:rPr lang="en-US" sz="1200" b="0">
                <a:latin typeface="Calibri" pitchFamily="34" charset="0"/>
              </a:rPr>
              <a:pPr algn="r"/>
              <a:t>31</a:t>
            </a:fld>
            <a:endParaRPr lang="en-US" sz="1200" b="0">
              <a:latin typeface="Calibri" pitchFamily="34" charset="0"/>
            </a:endParaRPr>
          </a:p>
        </p:txBody>
      </p:sp>
      <p:sp>
        <p:nvSpPr>
          <p:cNvPr id="2" name="Date Placeholder 1"/>
          <p:cNvSpPr>
            <a:spLocks noGrp="1"/>
          </p:cNvSpPr>
          <p:nvPr>
            <p:ph type="dt" idx="10"/>
          </p:nvPr>
        </p:nvSpPr>
        <p:spPr/>
        <p:txBody>
          <a:bodyPr/>
          <a:lstStyle/>
          <a:p>
            <a:pPr>
              <a:defRPr/>
            </a:pPr>
            <a:fld id="{FE81E68F-9A1A-446D-956C-E0AD86E64015}" type="datetime1">
              <a:rPr lang="en-US" smtClean="0"/>
              <a:t>6/8/2011</a:t>
            </a:fld>
            <a:endParaRPr lang="en-US"/>
          </a:p>
        </p:txBody>
      </p:sp>
      <p:sp>
        <p:nvSpPr>
          <p:cNvPr id="3" name="Footer Placeholder 2"/>
          <p:cNvSpPr>
            <a:spLocks noGrp="1"/>
          </p:cNvSpPr>
          <p:nvPr>
            <p:ph type="ftr" sz="quarter" idx="11"/>
          </p:nvPr>
        </p:nvSpPr>
        <p:spPr/>
        <p:txBody>
          <a:bodyPr/>
          <a:lstStyle/>
          <a:p>
            <a:pPr>
              <a:defRPr/>
            </a:pPr>
            <a:r>
              <a:rPr lang="en-US" smtClean="0"/>
              <a:t>Office of Research &amp; Commercialization</a:t>
            </a:r>
            <a:endParaRPr lang="en-US"/>
          </a:p>
        </p:txBody>
      </p:sp>
      <p:sp>
        <p:nvSpPr>
          <p:cNvPr id="4" name="Header Placeholder 3"/>
          <p:cNvSpPr>
            <a:spLocks noGrp="1"/>
          </p:cNvSpPr>
          <p:nvPr>
            <p:ph type="hdr" sz="quarter" idx="12"/>
          </p:nvPr>
        </p:nvSpPr>
        <p:spPr/>
        <p:txBody>
          <a:bodyPr/>
          <a:lstStyle/>
          <a:p>
            <a:pPr>
              <a:defRPr/>
            </a:pPr>
            <a:r>
              <a:rPr lang="en-US" smtClean="0"/>
              <a:t>SPaRKS Worksho-Regulatory Compliance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B6D67814-7AED-4366-A734-DAFB7B82CCB0}" type="datetimeFigureOut">
              <a:rPr lang="en-US"/>
              <a:pPr>
                <a:defRPr/>
              </a:pPr>
              <a:t>6/8/2011</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51758467-C7D3-458E-B8D4-62EF03C32A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DF518D82-E2FB-4AD7-ACC7-27CF84DE4998}" type="datetimeFigureOut">
              <a:rPr lang="en-US"/>
              <a:pPr>
                <a:defRPr/>
              </a:pPr>
              <a:t>6/8/2011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94C3024-1B3D-418A-89A9-DF0B61FC99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35909566-8AA7-412A-A7B5-079DFFFFB46C}" type="datetimeFigureOut">
              <a:rPr lang="en-US"/>
              <a:pPr>
                <a:defRPr/>
              </a:pPr>
              <a:t>6/8/2011</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BB2EE9A-06B5-4E2A-9DD8-395A93DF07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cstate="print">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Straight Connector 8"/>
          <p:cNvSpPr>
            <a:spLocks noChangeShapeType="1"/>
          </p:cNvSpPr>
          <p:nvPr/>
        </p:nvSpPr>
        <p:spPr bwMode="auto">
          <a:xfrm>
            <a:off x="8797925"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3" name="Rectangle 10"/>
          <p:cNvSpPr/>
          <p:nvPr/>
        </p:nvSpPr>
        <p:spPr bwMode="auto">
          <a:xfrm>
            <a:off x="8856663"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4" name="Straight Connector 18"/>
          <p:cNvSpPr>
            <a:spLocks noChangeShapeType="1"/>
          </p:cNvSpPr>
          <p:nvPr/>
        </p:nvSpPr>
        <p:spPr bwMode="auto">
          <a:xfrm>
            <a:off x="756920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endParaRPr>
          </a:p>
        </p:txBody>
      </p:sp>
      <p:sp>
        <p:nvSpPr>
          <p:cNvPr id="5" name="Straight Connector 19"/>
          <p:cNvSpPr>
            <a:spLocks noChangeShapeType="1"/>
          </p:cNvSpPr>
          <p:nvPr/>
        </p:nvSpPr>
        <p:spPr bwMode="auto">
          <a:xfrm>
            <a:off x="7610475"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a:lstStyle/>
          <a:p>
            <a:pPr fontAlgn="auto">
              <a:spcBef>
                <a:spcPts val="0"/>
              </a:spcBef>
              <a:spcAft>
                <a:spcPts val="0"/>
              </a:spcAft>
              <a:defRPr/>
            </a:pPr>
            <a:endParaRPr lang="en-US" b="0" dirty="0">
              <a:latin typeface="+mn-lt"/>
            </a:endParaRPr>
          </a:p>
        </p:txBody>
      </p:sp>
      <p:grpSp>
        <p:nvGrpSpPr>
          <p:cNvPr id="6" name="Group 4"/>
          <p:cNvGrpSpPr>
            <a:grpSpLocks/>
          </p:cNvGrpSpPr>
          <p:nvPr userDrawn="1"/>
        </p:nvGrpSpPr>
        <p:grpSpPr bwMode="auto">
          <a:xfrm>
            <a:off x="7761288" y="5195888"/>
            <a:ext cx="1154112" cy="1585912"/>
            <a:chOff x="7620000" y="5105400"/>
            <a:chExt cx="1153720" cy="1585632"/>
          </a:xfrm>
        </p:grpSpPr>
        <p:sp>
          <p:nvSpPr>
            <p:cNvPr id="7" name="Oval 14"/>
            <p:cNvSpPr/>
            <p:nvPr userDrawn="1"/>
          </p:nvSpPr>
          <p:spPr bwMode="auto">
            <a:xfrm>
              <a:off x="7853283" y="5492682"/>
              <a:ext cx="641132" cy="641237"/>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 name="Oval 15"/>
            <p:cNvSpPr/>
            <p:nvPr userDrawn="1"/>
          </p:nvSpPr>
          <p:spPr bwMode="auto">
            <a:xfrm>
              <a:off x="7620000" y="6125982"/>
              <a:ext cx="136479" cy="138089"/>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9" name="Oval 21"/>
            <p:cNvSpPr/>
            <p:nvPr userDrawn="1"/>
          </p:nvSpPr>
          <p:spPr bwMode="auto">
            <a:xfrm>
              <a:off x="8192892" y="6416443"/>
              <a:ext cx="274545" cy="274589"/>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0" name="Oval 22"/>
            <p:cNvSpPr/>
            <p:nvPr userDrawn="1"/>
          </p:nvSpPr>
          <p:spPr bwMode="auto">
            <a:xfrm>
              <a:off x="8408719" y="5105400"/>
              <a:ext cx="365001" cy="365061"/>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grpSp>
      <p:pic>
        <p:nvPicPr>
          <p:cNvPr id="11"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pic>
        <p:nvPicPr>
          <p:cNvPr id="5"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4"/>
          <p:cNvSpPr>
            <a:spLocks noGrp="1"/>
          </p:cNvSpPr>
          <p:nvPr>
            <p:ph type="dt" sz="half" idx="10"/>
          </p:nvPr>
        </p:nvSpPr>
        <p:spPr/>
        <p:txBody>
          <a:bodyPr/>
          <a:lstStyle>
            <a:lvl1pPr>
              <a:defRPr/>
            </a:lvl1pPr>
          </a:lstStyle>
          <a:p>
            <a:pPr>
              <a:defRPr/>
            </a:pPr>
            <a:fld id="{902A3756-7BD9-44F8-AD7A-3642DC2562DD}" type="datetimeFigureOut">
              <a:rPr lang="en-US"/>
              <a:pPr>
                <a:defRPr/>
              </a:pPr>
              <a:t>6/8/2011</a:t>
            </a:fld>
            <a:endParaRPr lang="en-US"/>
          </a:p>
        </p:txBody>
      </p:sp>
      <p:sp>
        <p:nvSpPr>
          <p:cNvPr id="7"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8" name="Slide Number Placeholder 15"/>
          <p:cNvSpPr>
            <a:spLocks noGrp="1"/>
          </p:cNvSpPr>
          <p:nvPr>
            <p:ph type="sldNum" sz="quarter" idx="12"/>
          </p:nvPr>
        </p:nvSpPr>
        <p:spPr>
          <a:xfrm>
            <a:off x="8229600" y="6473825"/>
            <a:ext cx="758825" cy="247650"/>
          </a:xfrm>
        </p:spPr>
        <p:txBody>
          <a:bodyPr/>
          <a:lstStyle>
            <a:lvl1pPr>
              <a:defRPr/>
            </a:lvl1pPr>
          </a:lstStyle>
          <a:p>
            <a:pPr>
              <a:defRPr/>
            </a:pPr>
            <a:fld id="{0E8CA1F4-57A0-4992-856C-4692D596F4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5B115FAB-159F-4D42-B965-EDF13CA05DF4}" type="datetimeFigureOut">
              <a:rPr lang="en-US"/>
              <a:pPr>
                <a:defRPr/>
              </a:pPr>
              <a:t>6/8/2011</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4860568-37CA-486D-BEBB-D7C3C927BAE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A3092E11-8B27-4CC9-98F8-1450B42168AF}" type="datetimeFigureOut">
              <a:rPr lang="en-US"/>
              <a:pPr>
                <a:defRPr/>
              </a:pPr>
              <a:t>6/8/2011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ED0037F-2C59-4BD3-BC17-9CD72948A1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640C8451-281C-4984-95CA-5DCD9D86050F}" type="datetimeFigureOut">
              <a:rPr lang="en-US"/>
              <a:pPr>
                <a:defRPr/>
              </a:pPr>
              <a:t>6/8/2011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4439D2D-0992-452A-A034-3116D7050B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5A1B5863-F052-431C-90C7-59E5DC0DF070}" type="datetimeFigureOut">
              <a:rPr lang="en-US"/>
              <a:pPr>
                <a:defRPr/>
              </a:pPr>
              <a:t>6/8/2011</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B0EA2BA-36D6-46D6-A96B-84E32B4A00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370EA67F-FAD4-428B-B192-131D9C9F2030}" type="datetimeFigureOut">
              <a:rPr lang="en-US"/>
              <a:pPr>
                <a:defRPr/>
              </a:pPr>
              <a:t>6/8/2011</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098BE8CB-BEA7-4469-A367-C6F9489AB3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E62E5882-B457-447B-8E98-8BE745DD15A2}" type="datetimeFigureOut">
              <a:rPr lang="en-US"/>
              <a:pPr>
                <a:defRPr/>
              </a:pPr>
              <a:t>6/8/2011</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793F6F9-7D45-4D84-B15C-695FA2E8FA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E5A5CC1D-B8E0-4862-B736-05C8AD5C281D}" type="datetimeFigureOut">
              <a:rPr lang="en-US"/>
              <a:pPr>
                <a:defRPr/>
              </a:pPr>
              <a:t>6/8/2011</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A90D89D-20EF-4E43-8D2C-0C07AADAD2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044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F731F2A9-DE70-4C89-B96F-79D4BFA93226}" type="datetimeFigureOut">
              <a:rPr lang="en-US"/>
              <a:pPr>
                <a:defRPr/>
              </a:pPr>
              <a:t>6/8/2011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6EE140E1-E581-4479-AC04-9AB11964A83C}"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07" r:id="rId4"/>
    <p:sldLayoutId id="2147483916" r:id="rId5"/>
    <p:sldLayoutId id="2147483908" r:id="rId6"/>
    <p:sldLayoutId id="2147483909" r:id="rId7"/>
    <p:sldLayoutId id="2147483917" r:id="rId8"/>
    <p:sldLayoutId id="2147483910" r:id="rId9"/>
    <p:sldLayoutId id="2147483911" r:id="rId10"/>
    <p:sldLayoutId id="2147483912" r:id="rId11"/>
    <p:sldLayoutId id="2147483918"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www.lestermadden.com/wp-content/uploads/2009/03/no_iphones.png&amp;imgrefurl=http://www.lestermadden.com/2009/03/02/barcode-shopping-the-future-of-mcommerce/&amp;usg=__uxsXLv6Z41g5L79GuT219s3InrA=&amp;h=383&amp;w=400&amp;sz=50&amp;hl=en&amp;start=13&amp;zoom=1&amp;tbnid=kZ93_rTxpKv3OM:&amp;tbnh=119&amp;tbnw=124&amp;ei=me3aTYujBcnogQea591X&amp;prev=/search?q=no+cell+phone&amp;um=1&amp;hl=en&amp;rlz=1W1SNNT_enUS412&amp;biw=1345&amp;bih=503&amp;output=images_json&amp;tbm=isch&amp;um=1&amp;itbs=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imgres?imgurl=http://farm1.static.flickr.com/209/506743936_546481eb7a.jpg&amp;imgrefurl=http://fourme.blogspot.com/2010_09_01_archive.html&amp;usg=__kbH234Rt-oaI-okXQos4eTOnrLg=&amp;h=500&amp;w=401&amp;sz=89&amp;hl=en&amp;start=6&amp;zoom=1&amp;tbnid=sd2NU6x21FxFpM:&amp;tbnh=130&amp;tbnw=104&amp;ei=w-3aTbbiLYaSgQf7s-xX&amp;prev=/search?q=signing&amp;um=1&amp;hl=en&amp;rlz=1W1SNNT_enUS412&amp;biw=1345&amp;bih=503&amp;tbm=isch&amp;um=1&amp;itbs=1"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ucf.edu/Research/iacuc.html"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ehs.ucf.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research.ucf.edu/ExportControl/inde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defenselink.mil/policy/sections/policy_offices/dtsa" TargetMode="External"/><Relationship Id="rId13" Type="http://schemas.openxmlformats.org/officeDocument/2006/relationships/image" Target="../media/image39.png"/><Relationship Id="rId18" Type="http://schemas.openxmlformats.org/officeDocument/2006/relationships/image" Target="../media/image43.png"/><Relationship Id="rId26" Type="http://schemas.openxmlformats.org/officeDocument/2006/relationships/image" Target="../media/image49.jpeg"/><Relationship Id="rId3" Type="http://schemas.openxmlformats.org/officeDocument/2006/relationships/notesSlide" Target="../notesSlides/notesSlide39.xml"/><Relationship Id="rId21" Type="http://schemas.openxmlformats.org/officeDocument/2006/relationships/image" Target="../media/image45.jpeg"/><Relationship Id="rId34" Type="http://schemas.openxmlformats.org/officeDocument/2006/relationships/hyperlink" Target="http://www.research.ucf.edu/ExportControl/ofac.html" TargetMode="External"/><Relationship Id="rId7" Type="http://schemas.openxmlformats.org/officeDocument/2006/relationships/image" Target="../media/image34.jpeg"/><Relationship Id="rId12" Type="http://schemas.openxmlformats.org/officeDocument/2006/relationships/image" Target="../media/image38.jpeg"/><Relationship Id="rId17" Type="http://schemas.openxmlformats.org/officeDocument/2006/relationships/hyperlink" Target="http://www.research.ucf.edu/ExportControl" TargetMode="External"/><Relationship Id="rId25" Type="http://schemas.openxmlformats.org/officeDocument/2006/relationships/image" Target="../media/image48.png"/><Relationship Id="rId33" Type="http://schemas.openxmlformats.org/officeDocument/2006/relationships/image" Target="../media/image53.jpeg"/><Relationship Id="rId2" Type="http://schemas.openxmlformats.org/officeDocument/2006/relationships/slideLayout" Target="../slideLayouts/slideLayout2.xml"/><Relationship Id="rId16" Type="http://schemas.openxmlformats.org/officeDocument/2006/relationships/image" Target="../media/image42.png"/><Relationship Id="rId20" Type="http://schemas.openxmlformats.org/officeDocument/2006/relationships/hyperlink" Target="http://www.dtra.mil/" TargetMode="External"/><Relationship Id="rId29" Type="http://schemas.openxmlformats.org/officeDocument/2006/relationships/image" Target="../media/image52.jpeg"/><Relationship Id="rId1" Type="http://schemas.openxmlformats.org/officeDocument/2006/relationships/vmlDrawing" Target="../drawings/vmlDrawing2.vml"/><Relationship Id="rId6" Type="http://schemas.openxmlformats.org/officeDocument/2006/relationships/hyperlink" Target="http://www.cbp.gov/" TargetMode="External"/><Relationship Id="rId11" Type="http://schemas.openxmlformats.org/officeDocument/2006/relationships/image" Target="../media/image37.jpeg"/><Relationship Id="rId24" Type="http://schemas.openxmlformats.org/officeDocument/2006/relationships/image" Target="../media/image47.png"/><Relationship Id="rId32" Type="http://schemas.openxmlformats.org/officeDocument/2006/relationships/image" Target="../media/image31.wmf"/><Relationship Id="rId5" Type="http://schemas.openxmlformats.org/officeDocument/2006/relationships/image" Target="../media/image33.jpeg"/><Relationship Id="rId15" Type="http://schemas.openxmlformats.org/officeDocument/2006/relationships/image" Target="../media/image41.jpeg"/><Relationship Id="rId23" Type="http://schemas.openxmlformats.org/officeDocument/2006/relationships/hyperlink" Target="http://www.research.ucf.edu/ExportControl/I-129.html" TargetMode="External"/><Relationship Id="rId28" Type="http://schemas.openxmlformats.org/officeDocument/2006/relationships/image" Target="../media/image51.jpeg"/><Relationship Id="rId10" Type="http://schemas.openxmlformats.org/officeDocument/2006/relationships/image" Target="../media/image36.png"/><Relationship Id="rId19" Type="http://schemas.openxmlformats.org/officeDocument/2006/relationships/image" Target="../media/image44.jpeg"/><Relationship Id="rId31" Type="http://schemas.openxmlformats.org/officeDocument/2006/relationships/oleObject" Target="../embeddings/Microsoft_Word_97_-_2003_Document1.doc"/><Relationship Id="rId4" Type="http://schemas.openxmlformats.org/officeDocument/2006/relationships/image" Target="../media/image32.png"/><Relationship Id="rId9" Type="http://schemas.openxmlformats.org/officeDocument/2006/relationships/image" Target="../media/image35.jpeg"/><Relationship Id="rId14" Type="http://schemas.openxmlformats.org/officeDocument/2006/relationships/image" Target="../media/image40.png"/><Relationship Id="rId22" Type="http://schemas.openxmlformats.org/officeDocument/2006/relationships/image" Target="../media/image46.png"/><Relationship Id="rId27" Type="http://schemas.openxmlformats.org/officeDocument/2006/relationships/image" Target="../media/image50.jpeg"/><Relationship Id="rId30"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research.ucf.edu/ExportControl/I-129.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research.ucf.edu/ExportControl/I-129.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5.xml.rels><?xml version="1.0" encoding="UTF-8" standalone="yes"?>
<Relationships xmlns="http://schemas.openxmlformats.org/package/2006/relationships"><Relationship Id="rId3" Type="http://schemas.openxmlformats.org/officeDocument/2006/relationships/hyperlink" Target="http://www.research.ucf.edu/ExportControl/ofac.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research.ucf.edu/ExportContro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4" name="Rectangle 13"/>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5" name="Rectangle 14"/>
          <p:cNvSpPr/>
          <p:nvPr/>
        </p:nvSpPr>
        <p:spPr bwMode="auto">
          <a:xfrm>
            <a:off x="990600" y="0"/>
            <a:ext cx="182563"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6" name="Rectangle 15"/>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7" name="Straight Connector 16"/>
          <p:cNvSpPr>
            <a:spLocks noChangeShapeType="1"/>
          </p:cNvSpPr>
          <p:nvPr/>
        </p:nvSpPr>
        <p:spPr bwMode="auto">
          <a:xfrm>
            <a:off x="106363"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9" name="Straight Connector 18"/>
          <p:cNvSpPr>
            <a:spLocks noChangeShapeType="1"/>
          </p:cNvSpPr>
          <p:nvPr/>
        </p:nvSpPr>
        <p:spPr bwMode="auto">
          <a:xfrm>
            <a:off x="854075"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0" name="Straight Connector 19"/>
          <p:cNvSpPr>
            <a:spLocks noChangeShapeType="1"/>
          </p:cNvSpPr>
          <p:nvPr/>
        </p:nvSpPr>
        <p:spPr bwMode="auto">
          <a:xfrm>
            <a:off x="172720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4" name="Oval 23"/>
          <p:cNvSpPr/>
          <p:nvPr/>
        </p:nvSpPr>
        <p:spPr bwMode="auto">
          <a:xfrm>
            <a:off x="1323975" y="4867275"/>
            <a:ext cx="642938" cy="64135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5" name="Oval 24"/>
          <p:cNvSpPr/>
          <p:nvPr/>
        </p:nvSpPr>
        <p:spPr bwMode="auto">
          <a:xfrm>
            <a:off x="1090613" y="5500688"/>
            <a:ext cx="138112" cy="136525"/>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6" name="Oval 25"/>
          <p:cNvSpPr/>
          <p:nvPr/>
        </p:nvSpPr>
        <p:spPr bwMode="auto">
          <a:xfrm>
            <a:off x="1663700" y="5791200"/>
            <a:ext cx="274638" cy="274638"/>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7" name="Oval 26"/>
          <p:cNvSpPr/>
          <p:nvPr/>
        </p:nvSpPr>
        <p:spPr bwMode="auto">
          <a:xfrm>
            <a:off x="1879600" y="4479925"/>
            <a:ext cx="365125" cy="365125"/>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28" name="Straight Connector 27"/>
          <p:cNvSpPr>
            <a:spLocks noChangeShapeType="1"/>
          </p:cNvSpPr>
          <p:nvPr/>
        </p:nvSpPr>
        <p:spPr bwMode="auto">
          <a:xfrm>
            <a:off x="9097963"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36" name="Text Placeholder 4"/>
          <p:cNvSpPr>
            <a:spLocks noGrp="1"/>
          </p:cNvSpPr>
          <p:nvPr>
            <p:ph type="body" idx="1"/>
          </p:nvPr>
        </p:nvSpPr>
        <p:spPr>
          <a:xfrm>
            <a:off x="1726640" y="3733800"/>
            <a:ext cx="7371304" cy="2362200"/>
          </a:xfrm>
          <a:noFill/>
          <a:ln>
            <a:noFill/>
          </a:ln>
        </p:spPr>
        <p:txBody>
          <a:bodyPr>
            <a:normAutofit fontScale="92500" lnSpcReduction="20000"/>
          </a:bodyPr>
          <a:lstStyle/>
          <a:p>
            <a:pPr algn="ctr" eaLnBrk="1" fontAlgn="auto" hangingPunct="1">
              <a:spcAft>
                <a:spcPts val="0"/>
              </a:spcAft>
              <a:buFont typeface="Wingdings 2"/>
              <a:buNone/>
              <a:defRPr/>
            </a:pPr>
            <a:r>
              <a:rPr lang="en-US" sz="3900"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REGULATORY COMPLIANCE</a:t>
            </a:r>
          </a:p>
          <a:p>
            <a:pPr algn="ctr" eaLnBrk="1" fontAlgn="auto" hangingPunct="1">
              <a:spcAft>
                <a:spcPts val="0"/>
              </a:spcAft>
              <a:buFont typeface="Wingdings 2"/>
              <a:buNone/>
              <a:defRPr/>
            </a:pPr>
            <a:endParaRPr lang="en-US" sz="26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eaLnBrk="1" fontAlgn="auto" hangingPunct="1">
              <a:spcAft>
                <a:spcPts val="0"/>
              </a:spcAft>
              <a:buFont typeface="Wingdings 2"/>
              <a:buNone/>
              <a:defRPr/>
            </a:pPr>
            <a:endParaRPr lang="en-US" dirty="0" smtClean="0">
              <a:latin typeface="Century Gothic" pitchFamily="34" charset="0"/>
              <a:ea typeface="Tahoma" pitchFamily="34" charset="0"/>
              <a:cs typeface="Tahoma" pitchFamily="34" charset="0"/>
            </a:endParaRPr>
          </a:p>
          <a:p>
            <a:pPr algn="ctr" eaLnBrk="1" fontAlgn="auto" hangingPunct="1">
              <a:spcAft>
                <a:spcPts val="0"/>
              </a:spcAft>
              <a:buFont typeface="Wingdings 2"/>
              <a:buNone/>
              <a:defRPr/>
            </a:pPr>
            <a:r>
              <a:rPr lang="en-US" sz="1900" b="1" dirty="0" smtClean="0">
                <a:solidFill>
                  <a:schemeClr val="accent6">
                    <a:lumMod val="50000"/>
                  </a:schemeClr>
                </a:solidFill>
                <a:latin typeface="Century Gothic" pitchFamily="34" charset="0"/>
                <a:ea typeface="Tahoma" pitchFamily="34" charset="0"/>
                <a:cs typeface="Tahoma" pitchFamily="34" charset="0"/>
              </a:rPr>
              <a:t>Presented by:</a:t>
            </a:r>
          </a:p>
          <a:p>
            <a:pPr algn="ctr" eaLnBrk="1" fontAlgn="auto" hangingPunct="1">
              <a:spcAft>
                <a:spcPts val="0"/>
              </a:spcAft>
              <a:buFont typeface="Wingdings 2"/>
              <a:buNone/>
              <a:defRPr/>
            </a:pPr>
            <a:r>
              <a:rPr lang="en-US" sz="1900" b="1" dirty="0" smtClean="0">
                <a:solidFill>
                  <a:schemeClr val="accent6">
                    <a:lumMod val="50000"/>
                  </a:schemeClr>
                </a:solidFill>
                <a:latin typeface="Century Gothic" pitchFamily="34" charset="0"/>
                <a:ea typeface="Tahoma" pitchFamily="34" charset="0"/>
                <a:cs typeface="Tahoma" pitchFamily="34" charset="0"/>
              </a:rPr>
              <a:t>Joanne Muratori, Janice Turchin, Nancy Nisbett, </a:t>
            </a:r>
          </a:p>
          <a:p>
            <a:pPr algn="ctr" eaLnBrk="1" fontAlgn="auto" hangingPunct="1">
              <a:spcAft>
                <a:spcPts val="0"/>
              </a:spcAft>
              <a:buFont typeface="Wingdings 2"/>
              <a:buNone/>
              <a:defRPr/>
            </a:pPr>
            <a:r>
              <a:rPr lang="en-US" sz="1900" b="1" dirty="0" err="1" smtClean="0">
                <a:solidFill>
                  <a:schemeClr val="accent6">
                    <a:lumMod val="50000"/>
                  </a:schemeClr>
                </a:solidFill>
                <a:latin typeface="Century Gothic" pitchFamily="34" charset="0"/>
                <a:ea typeface="Tahoma" pitchFamily="34" charset="0"/>
                <a:cs typeface="Tahoma" pitchFamily="34" charset="0"/>
              </a:rPr>
              <a:t>Renea</a:t>
            </a:r>
            <a:r>
              <a:rPr lang="en-US" sz="1900" b="1" dirty="0" smtClean="0">
                <a:solidFill>
                  <a:schemeClr val="accent6">
                    <a:lumMod val="50000"/>
                  </a:schemeClr>
                </a:solidFill>
                <a:latin typeface="Century Gothic" pitchFamily="34" charset="0"/>
                <a:ea typeface="Tahoma" pitchFamily="34" charset="0"/>
                <a:cs typeface="Tahoma" pitchFamily="34" charset="0"/>
              </a:rPr>
              <a:t> Carver, Jose Vazquez Perez</a:t>
            </a:r>
            <a:r>
              <a:rPr lang="en-US" sz="1900" b="1" smtClean="0">
                <a:solidFill>
                  <a:schemeClr val="accent6">
                    <a:lumMod val="50000"/>
                  </a:schemeClr>
                </a:solidFill>
                <a:latin typeface="Century Gothic" pitchFamily="34" charset="0"/>
                <a:ea typeface="Tahoma" pitchFamily="34" charset="0"/>
                <a:cs typeface="Tahoma" pitchFamily="34" charset="0"/>
              </a:rPr>
              <a:t>, Mike </a:t>
            </a:r>
            <a:r>
              <a:rPr lang="en-US" sz="1900" b="1" dirty="0" smtClean="0">
                <a:solidFill>
                  <a:schemeClr val="accent6">
                    <a:lumMod val="50000"/>
                  </a:schemeClr>
                </a:solidFill>
                <a:latin typeface="Century Gothic" pitchFamily="34" charset="0"/>
                <a:ea typeface="Tahoma" pitchFamily="34" charset="0"/>
                <a:cs typeface="Tahoma" pitchFamily="34" charset="0"/>
              </a:rPr>
              <a:t>Miller</a:t>
            </a:r>
          </a:p>
        </p:txBody>
      </p:sp>
      <p:grpSp>
        <p:nvGrpSpPr>
          <p:cNvPr id="16402" name="Group 41"/>
          <p:cNvGrpSpPr>
            <a:grpSpLocks/>
          </p:cNvGrpSpPr>
          <p:nvPr/>
        </p:nvGrpSpPr>
        <p:grpSpPr bwMode="auto">
          <a:xfrm>
            <a:off x="2819400" y="609600"/>
            <a:ext cx="5135563" cy="2254250"/>
            <a:chOff x="2819400" y="609600"/>
            <a:chExt cx="5136054" cy="2254190"/>
          </a:xfrm>
        </p:grpSpPr>
        <p:pic>
          <p:nvPicPr>
            <p:cNvPr id="16406" name="Picture 36" descr="Picture1.png"/>
            <p:cNvPicPr>
              <a:picLocks noChangeAspect="1"/>
            </p:cNvPicPr>
            <p:nvPr/>
          </p:nvPicPr>
          <p:blipFill>
            <a:blip r:embed="rId3" cstate="print"/>
            <a:srcRect b="18932"/>
            <a:stretch>
              <a:fillRect/>
            </a:stretch>
          </p:blipFill>
          <p:spPr bwMode="auto">
            <a:xfrm>
              <a:off x="2819400" y="609600"/>
              <a:ext cx="5136054" cy="2051500"/>
            </a:xfrm>
            <a:prstGeom prst="rect">
              <a:avLst/>
            </a:prstGeom>
            <a:noFill/>
            <a:ln w="9525">
              <a:noFill/>
              <a:miter lim="800000"/>
              <a:headEnd/>
              <a:tailEnd/>
            </a:ln>
          </p:spPr>
        </p:pic>
        <p:sp>
          <p:nvSpPr>
            <p:cNvPr id="38" name="TextBox 37"/>
            <p:cNvSpPr txBox="1"/>
            <p:nvPr/>
          </p:nvSpPr>
          <p:spPr>
            <a:xfrm>
              <a:off x="3173447" y="2617735"/>
              <a:ext cx="4420023" cy="246055"/>
            </a:xfrm>
            <a:prstGeom prst="rect">
              <a:avLst/>
            </a:prstGeom>
            <a:noFill/>
          </p:spPr>
          <p:txBody>
            <a:bodyPr>
              <a:spAutoFit/>
            </a:bodyPr>
            <a:lstStyle/>
            <a:p>
              <a:pPr algn="ctr" fontAlgn="auto">
                <a:spcBef>
                  <a:spcPts val="0"/>
                </a:spcBef>
                <a:spcAft>
                  <a:spcPts val="0"/>
                </a:spcAft>
                <a:defRPr/>
              </a:pPr>
              <a:r>
                <a:rPr lang="en-US" sz="1000" b="0" dirty="0">
                  <a:solidFill>
                    <a:schemeClr val="accent6">
                      <a:lumMod val="50000"/>
                    </a:schemeClr>
                  </a:solidFill>
                  <a:latin typeface="Arial" pitchFamily="34" charset="0"/>
                  <a:cs typeface="Arial" pitchFamily="34" charset="0"/>
                </a:rPr>
                <a:t>Sponsored Programs Administration Resource &amp; Knowledge Series</a:t>
              </a:r>
            </a:p>
          </p:txBody>
        </p:sp>
        <p:cxnSp>
          <p:nvCxnSpPr>
            <p:cNvPr id="40" name="Straight Connector 39"/>
            <p:cNvCxnSpPr/>
            <p:nvPr/>
          </p:nvCxnSpPr>
          <p:spPr>
            <a:xfrm>
              <a:off x="3133755" y="2644721"/>
              <a:ext cx="4418435"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blip>
          <a:srcRect r="68983" b="44845"/>
          <a:stretch>
            <a:fillRect/>
          </a:stretch>
        </p:blipFill>
        <p:spPr bwMode="auto">
          <a:xfrm>
            <a:off x="776676" y="3532385"/>
            <a:ext cx="998057" cy="11069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89A3345-819F-49F1-805C-ED02EB69510E}"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Federal regulations</a:t>
            </a:r>
          </a:p>
        </p:txBody>
      </p:sp>
      <p:sp>
        <p:nvSpPr>
          <p:cNvPr id="28674" name="Content Placeholder 2"/>
          <p:cNvSpPr>
            <a:spLocks noGrp="1"/>
          </p:cNvSpPr>
          <p:nvPr>
            <p:ph idx="1"/>
          </p:nvPr>
        </p:nvSpPr>
        <p:spPr/>
        <p:txBody>
          <a:bodyPr/>
          <a:lstStyle/>
          <a:p>
            <a:pPr eaLnBrk="1" hangingPunct="1"/>
            <a:r>
              <a:rPr lang="en-US" smtClean="0"/>
              <a:t>1974 National Research Act</a:t>
            </a:r>
          </a:p>
          <a:p>
            <a:pPr eaLnBrk="1" hangingPunct="1"/>
            <a:r>
              <a:rPr lang="en-US" smtClean="0"/>
              <a:t>1974- 45 CFR 46</a:t>
            </a:r>
          </a:p>
          <a:p>
            <a:pPr eaLnBrk="1" hangingPunct="1"/>
            <a:r>
              <a:rPr lang="en-US" smtClean="0"/>
              <a:t>1981- 45 CFR 46 revised, 21 CFR 50, 21 CFR 56</a:t>
            </a:r>
          </a:p>
          <a:p>
            <a:pPr lvl="1" eaLnBrk="1" hangingPunct="1"/>
            <a:r>
              <a:rPr lang="en-US" smtClean="0"/>
              <a:t>addresses consent and role of IRBs</a:t>
            </a:r>
          </a:p>
          <a:p>
            <a:pPr eaLnBrk="1" hangingPunct="1"/>
            <a:r>
              <a:rPr lang="en-US" smtClean="0"/>
              <a:t>1991- “The Common Rule”</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Protective mechanisms established by “The Common Rule”</a:t>
            </a:r>
            <a:br>
              <a:rPr lang="en-US" dirty="0"/>
            </a:br>
            <a:endParaRPr lang="en-US" dirty="0"/>
          </a:p>
        </p:txBody>
      </p:sp>
      <p:sp>
        <p:nvSpPr>
          <p:cNvPr id="29698" name="Content Placeholder 2"/>
          <p:cNvSpPr>
            <a:spLocks noGrp="1"/>
          </p:cNvSpPr>
          <p:nvPr>
            <p:ph idx="1"/>
          </p:nvPr>
        </p:nvSpPr>
        <p:spPr/>
        <p:txBody>
          <a:bodyPr/>
          <a:lstStyle/>
          <a:p>
            <a:pPr eaLnBrk="1" hangingPunct="1"/>
            <a:r>
              <a:rPr lang="en-US" smtClean="0"/>
              <a:t>Institutional assurances of compliance</a:t>
            </a:r>
          </a:p>
          <a:p>
            <a:pPr eaLnBrk="1" hangingPunct="1"/>
            <a:endParaRPr lang="en-US" smtClean="0"/>
          </a:p>
          <a:p>
            <a:pPr eaLnBrk="1" hangingPunct="1"/>
            <a:r>
              <a:rPr lang="en-US" smtClean="0"/>
              <a:t>Review of research by an IRB</a:t>
            </a:r>
          </a:p>
          <a:p>
            <a:pPr eaLnBrk="1" hangingPunct="1"/>
            <a:endParaRPr lang="en-US" smtClean="0"/>
          </a:p>
          <a:p>
            <a:pPr eaLnBrk="1" hangingPunct="1"/>
            <a:r>
              <a:rPr lang="en-US" smtClean="0"/>
              <a:t>Informed consent of subjects</a:t>
            </a:r>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Institutional Assurance</a:t>
            </a:r>
            <a:br>
              <a:rPr lang="en-US" dirty="0"/>
            </a:br>
            <a:endParaRPr lang="en-US" dirty="0"/>
          </a:p>
        </p:txBody>
      </p:sp>
      <p:sp>
        <p:nvSpPr>
          <p:cNvPr id="3" name="Content Placeholder 2"/>
          <p:cNvSpPr>
            <a:spLocks noGrp="1"/>
          </p:cNvSpPr>
          <p:nvPr>
            <p:ph idx="1"/>
          </p:nvPr>
        </p:nvSpPr>
        <p:spPr/>
        <p:txBody>
          <a:bodyPr>
            <a:normAutofit/>
          </a:bodyPr>
          <a:lstStyle/>
          <a:p>
            <a:pPr marL="0" indent="0" eaLnBrk="1" fontAlgn="auto" hangingPunct="1">
              <a:spcAft>
                <a:spcPts val="0"/>
              </a:spcAft>
              <a:buFont typeface="Wingdings 2"/>
              <a:buNone/>
              <a:defRPr/>
            </a:pPr>
            <a:r>
              <a:rPr lang="en-US" dirty="0"/>
              <a:t>UCF has negotiated with the Office for Human Research Protections that all of the institution’s human subject research activities, regardless of funding, will be guided by the Belmont Report, will comply with the Common Rule, and other regulations as applicable.</a:t>
            </a:r>
          </a:p>
          <a:p>
            <a:pPr marL="0" indent="0" algn="ctr" eaLnBrk="1" fontAlgn="auto" hangingPunct="1">
              <a:spcAft>
                <a:spcPts val="0"/>
              </a:spcAft>
              <a:buFont typeface="Wingdings 2"/>
              <a:buNone/>
              <a:defRPr/>
            </a:pPr>
            <a:r>
              <a:rPr lang="en-US" b="1" dirty="0"/>
              <a:t>This is referred to as a </a:t>
            </a:r>
          </a:p>
          <a:p>
            <a:pPr marL="0" indent="0" algn="ctr" eaLnBrk="1" fontAlgn="auto" hangingPunct="1">
              <a:spcAft>
                <a:spcPts val="0"/>
              </a:spcAft>
              <a:buFont typeface="Wingdings 2"/>
              <a:buNone/>
              <a:defRPr/>
            </a:pPr>
            <a:r>
              <a:rPr lang="en-US" b="1" dirty="0" err="1"/>
              <a:t>Federalwide</a:t>
            </a:r>
            <a:r>
              <a:rPr lang="en-US" b="1" dirty="0"/>
              <a:t> Assurance (FWA).</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Why is compliance important?</a:t>
            </a:r>
          </a:p>
        </p:txBody>
      </p:sp>
      <p:sp>
        <p:nvSpPr>
          <p:cNvPr id="31746" name="Content Placeholder 2"/>
          <p:cNvSpPr>
            <a:spLocks noGrp="1"/>
          </p:cNvSpPr>
          <p:nvPr>
            <p:ph idx="1"/>
          </p:nvPr>
        </p:nvSpPr>
        <p:spPr/>
        <p:txBody>
          <a:bodyPr/>
          <a:lstStyle/>
          <a:p>
            <a:pPr eaLnBrk="1" hangingPunct="1"/>
            <a:r>
              <a:rPr lang="en-US" smtClean="0"/>
              <a:t>Professional ethics</a:t>
            </a:r>
          </a:p>
          <a:p>
            <a:pPr eaLnBrk="1" hangingPunct="1"/>
            <a:r>
              <a:rPr lang="en-US" smtClean="0"/>
              <a:t>Statute compliance</a:t>
            </a:r>
          </a:p>
          <a:p>
            <a:pPr eaLnBrk="1" hangingPunct="1"/>
            <a:r>
              <a:rPr lang="en-US" smtClean="0"/>
              <a:t>Publication</a:t>
            </a:r>
          </a:p>
          <a:p>
            <a:pPr eaLnBrk="1" hangingPunct="1"/>
            <a:r>
              <a:rPr lang="en-US" smtClean="0"/>
              <a:t>Individual grant funding</a:t>
            </a:r>
          </a:p>
          <a:p>
            <a:pPr eaLnBrk="1" hangingPunct="1"/>
            <a:r>
              <a:rPr lang="en-US" smtClean="0"/>
              <a:t>University grant funding</a:t>
            </a:r>
          </a:p>
          <a:p>
            <a:pPr eaLnBrk="1" hangingPunct="1"/>
            <a:r>
              <a:rPr lang="en-US" smtClean="0"/>
              <a:t>University research </a:t>
            </a:r>
          </a:p>
          <a:p>
            <a:pPr eaLnBrk="1" hangingPunct="1"/>
            <a:r>
              <a:rPr lang="en-US" smtClean="0"/>
              <a:t>Liability</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UCF has received accreditation of its Human Research Protection Program</a:t>
            </a:r>
          </a:p>
        </p:txBody>
      </p:sp>
      <p:sp>
        <p:nvSpPr>
          <p:cNvPr id="3" name="Content Placeholder 2"/>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en-US" dirty="0"/>
              <a:t>Accreditation by the Association for the Accreditation of Human Research Protection Programs, Inc. (AAHRPP) is the “gold standard” that signifies that UCF is in full compliance with regulatory requirements as well as industry best-practices.</a:t>
            </a:r>
          </a:p>
          <a:p>
            <a:pPr lvl="1" eaLnBrk="1" fontAlgn="auto" hangingPunct="1">
              <a:spcAft>
                <a:spcPts val="0"/>
              </a:spcAft>
              <a:buFont typeface="Wingdings 2"/>
              <a:buChar char=""/>
              <a:defRPr/>
            </a:pPr>
            <a:r>
              <a:rPr lang="en-US" dirty="0"/>
              <a:t>Analogous to Association for Assessment and Accreditation of Laboratory Animal Care International (AAALAC International) accreditation for animal research.</a:t>
            </a:r>
          </a:p>
          <a:p>
            <a:pPr lvl="1" eaLnBrk="1" fontAlgn="auto" hangingPunct="1">
              <a:spcAft>
                <a:spcPts val="0"/>
              </a:spcAft>
              <a:buFont typeface="Wingdings 2"/>
              <a:buChar char=""/>
              <a:defRPr/>
            </a:pPr>
            <a:r>
              <a:rPr lang="en-US" dirty="0"/>
              <a:t>Demonstrates commitment to human subject protections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AAHRPP accreditation offers benefits to researchers</a:t>
            </a:r>
          </a:p>
        </p:txBody>
      </p:sp>
      <p:sp>
        <p:nvSpPr>
          <p:cNvPr id="3" name="Content Placeholder 2"/>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en-US" dirty="0"/>
              <a:t>Better standing in competition for funding.</a:t>
            </a:r>
          </a:p>
          <a:p>
            <a:pPr lvl="1" eaLnBrk="1" fontAlgn="auto" hangingPunct="1">
              <a:spcAft>
                <a:spcPts val="0"/>
              </a:spcAft>
              <a:buFont typeface="Wingdings 2"/>
              <a:buChar char=""/>
              <a:defRPr/>
            </a:pPr>
            <a:r>
              <a:rPr lang="en-US" dirty="0"/>
              <a:t>Many foundations give preference to accredited institutions (CF, alpha1)</a:t>
            </a:r>
          </a:p>
          <a:p>
            <a:pPr eaLnBrk="1" fontAlgn="auto" hangingPunct="1">
              <a:spcAft>
                <a:spcPts val="0"/>
              </a:spcAft>
              <a:buFont typeface="Wingdings 2"/>
              <a:buChar char=""/>
              <a:defRPr/>
            </a:pPr>
            <a:endParaRPr lang="en-US" dirty="0"/>
          </a:p>
          <a:p>
            <a:pPr eaLnBrk="1" fontAlgn="auto" hangingPunct="1">
              <a:spcAft>
                <a:spcPts val="0"/>
              </a:spcAft>
              <a:buFont typeface="Wingdings 2"/>
              <a:buChar char=""/>
              <a:defRPr/>
            </a:pPr>
            <a:r>
              <a:rPr lang="en-US" dirty="0"/>
              <a:t>Recognition of importance by government and private sponsors</a:t>
            </a:r>
          </a:p>
          <a:p>
            <a:pPr lvl="1" eaLnBrk="1" fontAlgn="auto" hangingPunct="1">
              <a:spcAft>
                <a:spcPts val="0"/>
              </a:spcAft>
              <a:buFont typeface="Wingdings 2"/>
              <a:buChar char=""/>
              <a:defRPr/>
            </a:pPr>
            <a:r>
              <a:rPr lang="en-US" dirty="0"/>
              <a:t>Required by VA, DOE</a:t>
            </a:r>
          </a:p>
          <a:p>
            <a:pPr lvl="1" eaLnBrk="1" fontAlgn="auto" hangingPunct="1">
              <a:spcAft>
                <a:spcPts val="0"/>
              </a:spcAft>
              <a:buFont typeface="Wingdings 2"/>
              <a:buChar char=""/>
              <a:defRPr/>
            </a:pPr>
            <a:r>
              <a:rPr lang="en-US" dirty="0"/>
              <a:t>NIH intramural program beginning to work towards AAHRPP accreditation</a:t>
            </a:r>
          </a:p>
          <a:p>
            <a:pPr eaLnBrk="1" fontAlgn="auto" hangingPunct="1">
              <a:spcAft>
                <a:spcPts val="0"/>
              </a:spcAft>
              <a:buFont typeface="Wingdings 2"/>
              <a:buChar char=""/>
              <a:defRPr/>
            </a:pPr>
            <a:endParaRPr lang="en-US" dirty="0"/>
          </a:p>
          <a:p>
            <a:pPr eaLnBrk="1" fontAlgn="auto" hangingPunct="1">
              <a:spcAft>
                <a:spcPts val="0"/>
              </a:spcAft>
              <a:buFont typeface="Wingdings 2"/>
              <a:buChar char=""/>
              <a:defRPr/>
            </a:pPr>
            <a:r>
              <a:rPr lang="en-US" dirty="0"/>
              <a:t>Easier collaboration with other accredited organizations (i.e. Veterans Administration Hospitals)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How do I know if a project </a:t>
            </a:r>
            <a:br>
              <a:rPr lang="en-US" dirty="0"/>
            </a:br>
            <a:r>
              <a:rPr lang="en-US" dirty="0"/>
              <a:t>needs IRB review?</a:t>
            </a:r>
          </a:p>
        </p:txBody>
      </p:sp>
      <p:sp>
        <p:nvSpPr>
          <p:cNvPr id="3" name="Content Placeholder 2"/>
          <p:cNvSpPr>
            <a:spLocks noGrp="1"/>
          </p:cNvSpPr>
          <p:nvPr>
            <p:ph idx="1"/>
          </p:nvPr>
        </p:nvSpPr>
        <p:spPr/>
        <p:txBody>
          <a:bodyPr>
            <a:normAutofit lnSpcReduction="10000"/>
          </a:bodyPr>
          <a:lstStyle/>
          <a:p>
            <a:pPr marL="0" indent="0" algn="ctr" eaLnBrk="1" fontAlgn="auto" hangingPunct="1">
              <a:spcAft>
                <a:spcPts val="0"/>
              </a:spcAft>
              <a:buFont typeface="Wingdings 2"/>
              <a:buNone/>
              <a:defRPr/>
            </a:pPr>
            <a:r>
              <a:rPr lang="en-US" dirty="0"/>
              <a:t>Meets federal definition of “</a:t>
            </a:r>
            <a:r>
              <a:rPr lang="en-US" b="1" dirty="0"/>
              <a:t>research</a:t>
            </a:r>
            <a:r>
              <a:rPr lang="en-US" dirty="0"/>
              <a:t>”</a:t>
            </a:r>
          </a:p>
          <a:p>
            <a:pPr marL="0" indent="0" algn="ctr" eaLnBrk="1" fontAlgn="auto" hangingPunct="1">
              <a:spcAft>
                <a:spcPts val="0"/>
              </a:spcAft>
              <a:buFont typeface="Wingdings 2"/>
              <a:buNone/>
              <a:defRPr/>
            </a:pPr>
            <a:r>
              <a:rPr lang="en-US" dirty="0"/>
              <a:t>Systematic investigation designed to develop or contribute to generalizable knowledge</a:t>
            </a:r>
          </a:p>
          <a:p>
            <a:pPr marL="0" indent="0" algn="ctr" eaLnBrk="1" fontAlgn="auto" hangingPunct="1">
              <a:spcAft>
                <a:spcPts val="0"/>
              </a:spcAft>
              <a:buFont typeface="Wingdings 2"/>
              <a:buNone/>
              <a:defRPr/>
            </a:pPr>
            <a:r>
              <a:rPr lang="en-US" dirty="0"/>
              <a:t>+ </a:t>
            </a:r>
          </a:p>
          <a:p>
            <a:pPr marL="0" indent="0" algn="ctr" eaLnBrk="1" fontAlgn="auto" hangingPunct="1">
              <a:spcAft>
                <a:spcPts val="0"/>
              </a:spcAft>
              <a:buFont typeface="Wingdings 2"/>
              <a:buNone/>
              <a:defRPr/>
            </a:pPr>
            <a:r>
              <a:rPr lang="en-US" dirty="0"/>
              <a:t>Meets definition of “</a:t>
            </a:r>
            <a:r>
              <a:rPr lang="en-US" b="1" dirty="0"/>
              <a:t>human subject(s)</a:t>
            </a:r>
            <a:r>
              <a:rPr lang="en-US" dirty="0"/>
              <a:t>”</a:t>
            </a:r>
          </a:p>
          <a:p>
            <a:pPr marL="0" indent="0" algn="ctr" eaLnBrk="1" fontAlgn="auto" hangingPunct="1">
              <a:spcAft>
                <a:spcPts val="0"/>
              </a:spcAft>
              <a:buFont typeface="Wingdings 2"/>
              <a:buNone/>
              <a:defRPr/>
            </a:pPr>
            <a:r>
              <a:rPr lang="en-US" dirty="0"/>
              <a:t>The investigator will gather data about living individuals through intervention or interaction OR The investigator will gather data about living individuals that is private AND identifiable.</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Criteria for IRB Approval</a:t>
            </a:r>
          </a:p>
        </p:txBody>
      </p:sp>
      <p:sp>
        <p:nvSpPr>
          <p:cNvPr id="3" name="Content Placeholder 2"/>
          <p:cNvSpPr>
            <a:spLocks noGrp="1"/>
          </p:cNvSpPr>
          <p:nvPr>
            <p:ph idx="1"/>
          </p:nvPr>
        </p:nvSpPr>
        <p:spPr/>
        <p:txBody>
          <a:bodyPr>
            <a:normAutofit fontScale="70000" lnSpcReduction="20000"/>
          </a:bodyPr>
          <a:lstStyle/>
          <a:p>
            <a:pPr eaLnBrk="1" fontAlgn="auto" hangingPunct="1">
              <a:spcAft>
                <a:spcPts val="0"/>
              </a:spcAft>
              <a:buFont typeface="Wingdings 2"/>
              <a:buChar char=""/>
              <a:defRPr/>
            </a:pPr>
            <a:r>
              <a:rPr lang="en-US" b="1" dirty="0"/>
              <a:t>Risks are Minimized  </a:t>
            </a:r>
            <a:r>
              <a:rPr lang="en-US" dirty="0"/>
              <a:t>(Consistent with a sound research design and does not unnecessarily expose subjects to risk)</a:t>
            </a:r>
          </a:p>
          <a:p>
            <a:pPr eaLnBrk="1" fontAlgn="auto" hangingPunct="1">
              <a:spcAft>
                <a:spcPts val="0"/>
              </a:spcAft>
              <a:buFont typeface="Wingdings 2"/>
              <a:buChar char=""/>
              <a:defRPr/>
            </a:pPr>
            <a:r>
              <a:rPr lang="en-US" b="1" dirty="0"/>
              <a:t>Risks are Reasonable in Relation to Benefits</a:t>
            </a:r>
          </a:p>
          <a:p>
            <a:pPr eaLnBrk="1" fontAlgn="auto" hangingPunct="1">
              <a:spcAft>
                <a:spcPts val="0"/>
              </a:spcAft>
              <a:buFont typeface="Wingdings 2"/>
              <a:buChar char=""/>
              <a:defRPr/>
            </a:pPr>
            <a:r>
              <a:rPr lang="en-US" b="1" dirty="0"/>
              <a:t>Selection of Subjects is Equitable</a:t>
            </a:r>
          </a:p>
          <a:p>
            <a:pPr eaLnBrk="1" fontAlgn="auto" hangingPunct="1">
              <a:spcAft>
                <a:spcPts val="0"/>
              </a:spcAft>
              <a:buFont typeface="Wingdings 2"/>
              <a:buChar char=""/>
              <a:defRPr/>
            </a:pPr>
            <a:r>
              <a:rPr lang="en-US" b="1" dirty="0"/>
              <a:t>Informed Consent will be Sought </a:t>
            </a:r>
            <a:r>
              <a:rPr lang="en-US" dirty="0"/>
              <a:t>for Each Prospective Subject</a:t>
            </a:r>
          </a:p>
          <a:p>
            <a:pPr eaLnBrk="1" fontAlgn="auto" hangingPunct="1">
              <a:spcAft>
                <a:spcPts val="0"/>
              </a:spcAft>
              <a:buFont typeface="Wingdings 2"/>
              <a:buChar char=""/>
              <a:defRPr/>
            </a:pPr>
            <a:r>
              <a:rPr lang="en-US" b="1" dirty="0"/>
              <a:t>Informed Consent will Be Documented</a:t>
            </a:r>
          </a:p>
          <a:p>
            <a:pPr eaLnBrk="1" fontAlgn="auto" hangingPunct="1">
              <a:spcAft>
                <a:spcPts val="0"/>
              </a:spcAft>
              <a:buFont typeface="Wingdings 2"/>
              <a:buChar char=""/>
              <a:defRPr/>
            </a:pPr>
            <a:r>
              <a:rPr lang="en-US" dirty="0"/>
              <a:t>Research Plan Adequately Provides for </a:t>
            </a:r>
            <a:r>
              <a:rPr lang="en-US" b="1" dirty="0"/>
              <a:t>Monitoring the Data Collected to Ensure Safety </a:t>
            </a:r>
            <a:r>
              <a:rPr lang="en-US" dirty="0"/>
              <a:t>of the Subjects</a:t>
            </a:r>
          </a:p>
          <a:p>
            <a:pPr eaLnBrk="1" fontAlgn="auto" hangingPunct="1">
              <a:spcAft>
                <a:spcPts val="0"/>
              </a:spcAft>
              <a:buFont typeface="Wingdings 2"/>
              <a:buChar char=""/>
              <a:defRPr/>
            </a:pPr>
            <a:r>
              <a:rPr lang="en-US" dirty="0"/>
              <a:t>Research Plan Adequately </a:t>
            </a:r>
            <a:r>
              <a:rPr lang="en-US" b="1" dirty="0"/>
              <a:t>Protects the Privacy of Subjects and Maintains Confidentiality</a:t>
            </a:r>
          </a:p>
          <a:p>
            <a:pPr eaLnBrk="1" fontAlgn="auto" hangingPunct="1">
              <a:spcAft>
                <a:spcPts val="0"/>
              </a:spcAft>
              <a:buFont typeface="Wingdings 2"/>
              <a:buChar char=""/>
              <a:defRPr/>
            </a:pPr>
            <a:r>
              <a:rPr lang="en-US" dirty="0"/>
              <a:t>When some or all of the subjects are likely to be vulnerable to coercion or undue influence, </a:t>
            </a:r>
            <a:r>
              <a:rPr lang="en-US" b="1" dirty="0"/>
              <a:t>additional safeguards </a:t>
            </a:r>
            <a:r>
              <a:rPr lang="en-US" dirty="0"/>
              <a:t>need to be included in the protocol to protect the rights and welfare of these subjects.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IRB Review of Research</a:t>
            </a:r>
          </a:p>
        </p:txBody>
      </p:sp>
      <p:sp>
        <p:nvSpPr>
          <p:cNvPr id="3" name="Content Placeholder 2"/>
          <p:cNvSpPr>
            <a:spLocks noGrp="1"/>
          </p:cNvSpPr>
          <p:nvPr>
            <p:ph idx="1"/>
          </p:nvPr>
        </p:nvSpPr>
        <p:spPr/>
        <p:txBody>
          <a:bodyPr>
            <a:normAutofit fontScale="92500" lnSpcReduction="20000"/>
          </a:bodyPr>
          <a:lstStyle/>
          <a:p>
            <a:pPr marL="0" indent="0" eaLnBrk="1" fontAlgn="auto" hangingPunct="1">
              <a:spcAft>
                <a:spcPts val="0"/>
              </a:spcAft>
              <a:buFont typeface="Wingdings 2"/>
              <a:buNone/>
              <a:defRPr/>
            </a:pPr>
            <a:r>
              <a:rPr lang="en-US" dirty="0"/>
              <a:t>All research projects are categorized into one of three categories for the IRB review process.  Each category is different in the level of scrutiny and submission procedures.  </a:t>
            </a:r>
            <a:r>
              <a:rPr lang="en-US" u="sng" dirty="0"/>
              <a:t>The IRB is responsible for making the final decision of which category a research project falls under.</a:t>
            </a:r>
          </a:p>
          <a:p>
            <a:pPr eaLnBrk="1" fontAlgn="auto" hangingPunct="1">
              <a:spcAft>
                <a:spcPts val="0"/>
              </a:spcAft>
              <a:buFont typeface="Wingdings 2"/>
              <a:buChar char=""/>
              <a:defRPr/>
            </a:pPr>
            <a:endParaRPr lang="en-US" dirty="0"/>
          </a:p>
          <a:p>
            <a:pPr eaLnBrk="1" fontAlgn="auto" hangingPunct="1">
              <a:spcAft>
                <a:spcPts val="0"/>
              </a:spcAft>
              <a:buFont typeface="Wingdings 2"/>
              <a:buChar char=""/>
              <a:defRPr/>
            </a:pPr>
            <a:r>
              <a:rPr lang="en-US" b="1" dirty="0"/>
              <a:t>Full Board Review</a:t>
            </a:r>
          </a:p>
          <a:p>
            <a:pPr eaLnBrk="1" fontAlgn="auto" hangingPunct="1">
              <a:spcAft>
                <a:spcPts val="0"/>
              </a:spcAft>
              <a:buFont typeface="Wingdings 2"/>
              <a:buChar char=""/>
              <a:defRPr/>
            </a:pPr>
            <a:r>
              <a:rPr lang="en-US" b="1" dirty="0"/>
              <a:t>Expedited</a:t>
            </a:r>
          </a:p>
          <a:p>
            <a:pPr eaLnBrk="1" fontAlgn="auto" hangingPunct="1">
              <a:spcAft>
                <a:spcPts val="0"/>
              </a:spcAft>
              <a:buFont typeface="Wingdings 2"/>
              <a:buChar char=""/>
              <a:defRPr/>
            </a:pPr>
            <a:r>
              <a:rPr lang="en-US" b="1" dirty="0"/>
              <a:t>Exempt</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Levels of review- Expedited</a:t>
            </a:r>
            <a:br>
              <a:rPr lang="en-US" dirty="0"/>
            </a:br>
            <a:r>
              <a:rPr lang="en-US" sz="2200" dirty="0"/>
              <a:t>(reviewed by Chair or IRB designated member)</a:t>
            </a: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t>Minimal </a:t>
            </a:r>
            <a:r>
              <a:rPr lang="en-US" dirty="0"/>
              <a:t>risk and fit into an “Expedited” category </a:t>
            </a:r>
          </a:p>
          <a:p>
            <a:pPr lvl="1" eaLnBrk="1" fontAlgn="auto" hangingPunct="1">
              <a:spcAft>
                <a:spcPts val="0"/>
              </a:spcAft>
              <a:buFont typeface="Wingdings 2"/>
              <a:buChar char=""/>
              <a:defRPr/>
            </a:pPr>
            <a:endParaRPr lang="en-US" dirty="0" smtClean="0"/>
          </a:p>
          <a:p>
            <a:pPr lvl="1" eaLnBrk="1" fontAlgn="auto" hangingPunct="1">
              <a:spcAft>
                <a:spcPts val="0"/>
              </a:spcAft>
              <a:buFont typeface="Wingdings 2"/>
              <a:buChar char=""/>
              <a:defRPr/>
            </a:pPr>
            <a:r>
              <a:rPr lang="en-US" dirty="0" smtClean="0"/>
              <a:t>Document </a:t>
            </a:r>
            <a:r>
              <a:rPr lang="en-US" dirty="0"/>
              <a:t>review</a:t>
            </a:r>
          </a:p>
          <a:p>
            <a:pPr lvl="1" eaLnBrk="1" fontAlgn="auto" hangingPunct="1">
              <a:spcAft>
                <a:spcPts val="0"/>
              </a:spcAft>
              <a:buFont typeface="Wingdings 2"/>
              <a:buChar char=""/>
              <a:defRPr/>
            </a:pPr>
            <a:r>
              <a:rPr lang="en-US" dirty="0"/>
              <a:t>Surveys or interviews</a:t>
            </a:r>
          </a:p>
          <a:p>
            <a:pPr lvl="1" eaLnBrk="1" fontAlgn="auto" hangingPunct="1">
              <a:spcAft>
                <a:spcPts val="0"/>
              </a:spcAft>
              <a:buFont typeface="Wingdings 2"/>
              <a:buChar char=""/>
              <a:defRPr/>
            </a:pPr>
            <a:r>
              <a:rPr lang="en-US" dirty="0"/>
              <a:t>Collection of specimens</a:t>
            </a:r>
          </a:p>
          <a:p>
            <a:pPr lvl="1" eaLnBrk="1" fontAlgn="auto" hangingPunct="1">
              <a:spcAft>
                <a:spcPts val="0"/>
              </a:spcAft>
              <a:buFont typeface="Wingdings 2"/>
              <a:buChar char=""/>
              <a:defRPr/>
            </a:pPr>
            <a:r>
              <a:rPr lang="en-US" dirty="0"/>
              <a:t>Routine noninvasive procedures</a:t>
            </a:r>
          </a:p>
          <a:p>
            <a:pPr marL="0" indent="0"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Cell Phones Off</a:t>
            </a:r>
          </a:p>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Sign In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pic>
        <p:nvPicPr>
          <p:cNvPr id="18438" name="rg_hi" descr="http://t3.gstatic.com/images?q=tbn:ANd9GcS9Rwd_ZOElvEDlOQuLdki3aPdEKnw1vulG2CRrqFNT-WjUj9dyfQ">
            <a:hlinkClick r:id="rId3"/>
          </p:cNvPr>
          <p:cNvPicPr>
            <a:picLocks noChangeAspect="1" noChangeArrowheads="1"/>
          </p:cNvPicPr>
          <p:nvPr/>
        </p:nvPicPr>
        <p:blipFill>
          <a:blip r:embed="rId4" cstate="print"/>
          <a:srcRect/>
          <a:stretch>
            <a:fillRect/>
          </a:stretch>
        </p:blipFill>
        <p:spPr bwMode="auto">
          <a:xfrm>
            <a:off x="5945188" y="1981200"/>
            <a:ext cx="2181225" cy="2095500"/>
          </a:xfrm>
          <a:prstGeom prst="rect">
            <a:avLst/>
          </a:prstGeom>
          <a:noFill/>
          <a:ln w="9525">
            <a:noFill/>
            <a:miter lim="800000"/>
            <a:headEnd/>
            <a:tailEnd/>
          </a:ln>
        </p:spPr>
      </p:pic>
      <p:pic>
        <p:nvPicPr>
          <p:cNvPr id="18439" name="rg_hi" descr="http://t1.gstatic.com/images?q=tbn:ANd9GcTtXTml20o1nlwEMm4MZRudeCv1dvQrlaxg7ppWXspjJCeuW7PL">
            <a:hlinkClick r:id="rId5"/>
          </p:cNvPr>
          <p:cNvPicPr>
            <a:picLocks noChangeAspect="1" noChangeArrowheads="1"/>
          </p:cNvPicPr>
          <p:nvPr/>
        </p:nvPicPr>
        <p:blipFill>
          <a:blip r:embed="rId6" cstate="print"/>
          <a:srcRect/>
          <a:stretch>
            <a:fillRect/>
          </a:stretch>
        </p:blipFill>
        <p:spPr bwMode="auto">
          <a:xfrm>
            <a:off x="2911475" y="3224213"/>
            <a:ext cx="1914525" cy="2390775"/>
          </a:xfrm>
          <a:prstGeom prst="rect">
            <a:avLst/>
          </a:prstGeom>
          <a:noFill/>
          <a:ln w="9525">
            <a:noFill/>
            <a:miter lim="800000"/>
            <a:headEnd/>
            <a:tailEnd/>
          </a:ln>
        </p:spPr>
      </p:pic>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4" name="Slide Number Placeholder 3"/>
          <p:cNvSpPr>
            <a:spLocks noGrp="1"/>
          </p:cNvSpPr>
          <p:nvPr>
            <p:ph type="sldNum" sz="quarter" idx="12"/>
          </p:nvPr>
        </p:nvSpPr>
        <p:spPr/>
        <p:txBody>
          <a:bodyPr/>
          <a:lstStyle/>
          <a:p>
            <a:pPr>
              <a:defRPr/>
            </a:pPr>
            <a:fld id="{676C4BD7-001F-40CF-9EA2-727AD7F24CD5}" type="slidenum">
              <a:rPr lang="en-US"/>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Minimal Risk Definition</a:t>
            </a:r>
          </a:p>
        </p:txBody>
      </p:sp>
      <p:sp>
        <p:nvSpPr>
          <p:cNvPr id="3" name="Content Placeholder 2"/>
          <p:cNvSpPr>
            <a:spLocks noGrp="1"/>
          </p:cNvSpPr>
          <p:nvPr>
            <p:ph idx="1"/>
          </p:nvPr>
        </p:nvSpPr>
        <p:spPr/>
        <p:txBody>
          <a:bodyPr>
            <a:normAutofit/>
          </a:bodyPr>
          <a:lstStyle/>
          <a:p>
            <a:pPr marL="0" indent="0" eaLnBrk="1" fontAlgn="auto" hangingPunct="1">
              <a:spcAft>
                <a:spcPts val="0"/>
              </a:spcAft>
              <a:buFont typeface="Wingdings 2"/>
              <a:buNone/>
              <a:defRPr/>
            </a:pPr>
            <a:endParaRPr lang="en-US" dirty="0"/>
          </a:p>
          <a:p>
            <a:pPr eaLnBrk="1" fontAlgn="auto" hangingPunct="1">
              <a:spcAft>
                <a:spcPts val="0"/>
              </a:spcAft>
              <a:buFont typeface="Wingdings 2"/>
              <a:buChar char=""/>
              <a:defRPr/>
            </a:pPr>
            <a:r>
              <a:rPr lang="en-US" dirty="0"/>
              <a:t>Minimal risk is the probability and magnitude of physical or psychological harm that is normally encountered in the daily lives, or in the routine medical, dental, or psychological examination of healthy persons.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Full Board Protocol Review</a:t>
            </a:r>
          </a:p>
        </p:txBody>
      </p:sp>
      <p:sp>
        <p:nvSpPr>
          <p:cNvPr id="39938" name="Content Placeholder 2"/>
          <p:cNvSpPr>
            <a:spLocks noGrp="1"/>
          </p:cNvSpPr>
          <p:nvPr>
            <p:ph idx="1"/>
          </p:nvPr>
        </p:nvSpPr>
        <p:spPr/>
        <p:txBody>
          <a:bodyPr/>
          <a:lstStyle/>
          <a:p>
            <a:pPr eaLnBrk="1" hangingPunct="1"/>
            <a:endParaRPr lang="en-US" smtClean="0"/>
          </a:p>
          <a:p>
            <a:pPr eaLnBrk="1" hangingPunct="1"/>
            <a:r>
              <a:rPr lang="en-US" smtClean="0"/>
              <a:t>Protocols which meet the definition of more than minimal risk</a:t>
            </a:r>
          </a:p>
          <a:p>
            <a:pPr eaLnBrk="1" hangingPunct="1"/>
            <a:endParaRPr lang="en-US" smtClean="0"/>
          </a:p>
          <a:p>
            <a:pPr eaLnBrk="1" hangingPunct="1"/>
            <a:r>
              <a:rPr lang="en-US" smtClean="0"/>
              <a:t>PI is invited to meeting to clarify IRB concerns</a:t>
            </a:r>
          </a:p>
          <a:p>
            <a:pPr eaLnBrk="1" hangingPunct="1"/>
            <a:endParaRPr lang="en-US" smtClean="0"/>
          </a:p>
          <a:p>
            <a:pPr eaLnBrk="1" hangingPunct="1"/>
            <a:r>
              <a:rPr lang="en-US" smtClean="0"/>
              <a:t>UCF IRB meets once a month</a:t>
            </a:r>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IRB has the authority to:</a:t>
            </a:r>
            <a:br>
              <a:rPr lang="en-US" dirty="0"/>
            </a:br>
            <a:endParaRPr lang="en-US" dirty="0"/>
          </a:p>
        </p:txBody>
      </p:sp>
      <p:sp>
        <p:nvSpPr>
          <p:cNvPr id="40962" name="Content Placeholder 2"/>
          <p:cNvSpPr>
            <a:spLocks noGrp="1"/>
          </p:cNvSpPr>
          <p:nvPr>
            <p:ph idx="1"/>
          </p:nvPr>
        </p:nvSpPr>
        <p:spPr/>
        <p:txBody>
          <a:bodyPr/>
          <a:lstStyle/>
          <a:p>
            <a:pPr eaLnBrk="1" hangingPunct="1"/>
            <a:r>
              <a:rPr lang="en-US" b="1" smtClean="0"/>
              <a:t>Approve</a:t>
            </a:r>
          </a:p>
          <a:p>
            <a:pPr eaLnBrk="1" hangingPunct="1"/>
            <a:r>
              <a:rPr lang="en-US" b="1" smtClean="0"/>
              <a:t>Require modifications </a:t>
            </a:r>
            <a:r>
              <a:rPr lang="en-US" smtClean="0"/>
              <a:t>prior to                                                                                                                                                   approval</a:t>
            </a:r>
          </a:p>
          <a:p>
            <a:pPr eaLnBrk="1" hangingPunct="1"/>
            <a:r>
              <a:rPr lang="en-US" b="1" smtClean="0"/>
              <a:t>Table</a:t>
            </a:r>
            <a:r>
              <a:rPr lang="en-US" smtClean="0"/>
              <a:t> until major issues are clarified</a:t>
            </a:r>
          </a:p>
          <a:p>
            <a:pPr eaLnBrk="1" hangingPunct="1"/>
            <a:r>
              <a:rPr lang="en-US" b="1" smtClean="0"/>
              <a:t>Disapprove</a:t>
            </a:r>
            <a:r>
              <a:rPr lang="en-US" smtClean="0"/>
              <a:t> all research activities including proposed changes in previously approved human subject research.</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Required Training</a:t>
            </a:r>
          </a:p>
        </p:txBody>
      </p:sp>
      <p:sp>
        <p:nvSpPr>
          <p:cNvPr id="41986" name="Content Placeholder 2"/>
          <p:cNvSpPr>
            <a:spLocks noGrp="1"/>
          </p:cNvSpPr>
          <p:nvPr>
            <p:ph idx="1"/>
          </p:nvPr>
        </p:nvSpPr>
        <p:spPr/>
        <p:txBody>
          <a:bodyPr/>
          <a:lstStyle/>
          <a:p>
            <a:pPr eaLnBrk="1" hangingPunct="1"/>
            <a:endParaRPr lang="en-US" smtClean="0"/>
          </a:p>
          <a:p>
            <a:pPr eaLnBrk="1" hangingPunct="1"/>
            <a:r>
              <a:rPr lang="en-US" smtClean="0"/>
              <a:t>CITI online human subjects protection training is required every 3 years. Study will not be approved until all KSP are trained.</a:t>
            </a:r>
          </a:p>
          <a:p>
            <a:pPr eaLnBrk="1" hangingPunct="1"/>
            <a:endParaRPr lang="en-US" smtClean="0"/>
          </a:p>
          <a:p>
            <a:pPr eaLnBrk="1" hangingPunct="1"/>
            <a:r>
              <a:rPr lang="en-US" smtClean="0"/>
              <a:t>See the UCF IRB website for access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QUESTIONS ?</a:t>
            </a:r>
          </a:p>
        </p:txBody>
      </p:sp>
      <p:pic>
        <p:nvPicPr>
          <p:cNvPr id="43010" name="Picture 2"/>
          <p:cNvPicPr>
            <a:picLocks noGrp="1" noChangeAspect="1" noChangeArrowheads="1"/>
          </p:cNvPicPr>
          <p:nvPr>
            <p:ph idx="1"/>
          </p:nvPr>
        </p:nvPicPr>
        <p:blipFill>
          <a:blip r:embed="rId2" cstate="print"/>
          <a:srcRect/>
          <a:stretch>
            <a:fillRect/>
          </a:stretch>
        </p:blipFill>
        <p:spPr>
          <a:xfrm>
            <a:off x="3260725" y="2255838"/>
            <a:ext cx="2774950" cy="312261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lstStyle/>
          <a:p>
            <a:pPr eaLnBrk="1" fontAlgn="auto" hangingPunct="1">
              <a:spcAft>
                <a:spcPts val="0"/>
              </a:spcAft>
              <a:defRPr/>
            </a:pPr>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44034"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sp>
        <p:nvSpPr>
          <p:cNvPr id="5" name="Title 2"/>
          <p:cNvSpPr txBox="1">
            <a:spLocks/>
          </p:cNvSpPr>
          <p:nvPr/>
        </p:nvSpPr>
        <p:spPr>
          <a:xfrm>
            <a:off x="0" y="990600"/>
            <a:ext cx="7543800" cy="2667000"/>
          </a:xfrm>
          <a:prstGeom prst="rect">
            <a:avLst/>
          </a:prstGeom>
        </p:spPr>
        <p:txBody>
          <a:bodyPr/>
          <a:lstStyle/>
          <a:p>
            <a:pPr algn="ctr">
              <a:defRPr/>
            </a:pPr>
            <a:r>
              <a:rPr lang="en-US" sz="3200">
                <a:solidFill>
                  <a:srgbClr val="603B14"/>
                </a:solidFill>
                <a:effectLst>
                  <a:outerShdw blurRad="38100" dist="38100" dir="2700000" algn="tl">
                    <a:srgbClr val="C0C0C0"/>
                  </a:outerShdw>
                </a:effectLst>
                <a:latin typeface="Century Gothic" pitchFamily="34" charset="0"/>
              </a:rPr>
              <a:t>INSTITUTIONAL ANIMAL CARE AND USE COMMITTEE</a:t>
            </a:r>
          </a:p>
          <a:p>
            <a:pPr algn="ctr">
              <a:defRPr/>
            </a:pPr>
            <a:r>
              <a:rPr lang="en-US" sz="3200">
                <a:solidFill>
                  <a:srgbClr val="603B14"/>
                </a:solidFill>
                <a:effectLst>
                  <a:outerShdw blurRad="38100" dist="38100" dir="2700000" algn="tl">
                    <a:srgbClr val="C0C0C0"/>
                  </a:outerShdw>
                </a:effectLst>
                <a:latin typeface="Century Gothic" pitchFamily="34" charset="0"/>
              </a:rPr>
              <a:t>(IACUC)</a:t>
            </a:r>
          </a:p>
          <a:p>
            <a:pPr algn="ctr">
              <a:defRPr/>
            </a:pPr>
            <a:endParaRPr lang="en-US" sz="3200">
              <a:solidFill>
                <a:srgbClr val="603B14"/>
              </a:solidFill>
              <a:effectLst>
                <a:outerShdw blurRad="38100" dist="38100" dir="2700000" algn="tl">
                  <a:srgbClr val="C0C0C0"/>
                </a:outerShdw>
              </a:effectLst>
              <a:latin typeface="Century Gothic" pitchFamily="34" charset="0"/>
            </a:endParaRPr>
          </a:p>
          <a:p>
            <a:pPr algn="ctr">
              <a:defRPr/>
            </a:pPr>
            <a:r>
              <a:rPr lang="en-US" b="0">
                <a:solidFill>
                  <a:srgbClr val="663300"/>
                </a:solidFill>
                <a:effectLst>
                  <a:outerShdw blurRad="38100" dist="38100" dir="2700000" algn="tl">
                    <a:srgbClr val="C0C0C0"/>
                  </a:outerShdw>
                </a:effectLst>
                <a:hlinkClick r:id="rId3"/>
              </a:rPr>
              <a:t>http://www.research.ucf.edu/Research/iacuc.html</a:t>
            </a:r>
            <a:endParaRPr lang="en-US" b="0">
              <a:solidFill>
                <a:srgbClr val="663300"/>
              </a:solidFill>
              <a:effectLst>
                <a:outerShdw blurRad="38100" dist="38100" dir="2700000" algn="tl">
                  <a:srgbClr val="C0C0C0"/>
                </a:outerShdw>
              </a:effectLst>
            </a:endParaRPr>
          </a:p>
          <a:p>
            <a:pPr algn="ctr">
              <a:defRPr/>
            </a:pPr>
            <a:endParaRPr lang="en-US" b="0">
              <a:solidFill>
                <a:srgbClr val="663300"/>
              </a:solidFill>
              <a:effectLst>
                <a:outerShdw blurRad="38100" dist="38100" dir="2700000" algn="tl">
                  <a:srgbClr val="C0C0C0"/>
                </a:outerShdw>
              </a:effectLst>
            </a:endParaRPr>
          </a:p>
          <a:p>
            <a:pPr algn="ctr">
              <a:defRPr/>
            </a:pPr>
            <a:endParaRPr lang="en-US" b="0">
              <a:effectLst>
                <a:outerShdw blurRad="38100" dist="38100" dir="2700000" algn="tl">
                  <a:srgbClr val="C0C0C0"/>
                </a:outerShdw>
              </a:effectLst>
            </a:endParaRPr>
          </a:p>
        </p:txBody>
      </p:sp>
      <p:sp>
        <p:nvSpPr>
          <p:cNvPr id="44036" name="TextBox 1"/>
          <p:cNvSpPr txBox="1">
            <a:spLocks noChangeArrowheads="1"/>
          </p:cNvSpPr>
          <p:nvPr/>
        </p:nvSpPr>
        <p:spPr bwMode="auto">
          <a:xfrm>
            <a:off x="0" y="4114800"/>
            <a:ext cx="7543800" cy="338138"/>
          </a:xfrm>
          <a:prstGeom prst="rect">
            <a:avLst/>
          </a:prstGeom>
          <a:noFill/>
          <a:ln w="9525">
            <a:noFill/>
            <a:miter lim="800000"/>
            <a:headEnd/>
            <a:tailEnd/>
          </a:ln>
        </p:spPr>
        <p:txBody>
          <a:bodyPr>
            <a:spAutoFit/>
          </a:bodyPr>
          <a:lstStyle/>
          <a:p>
            <a:pPr algn="ctr"/>
            <a:r>
              <a:rPr lang="en-US" sz="1600">
                <a:solidFill>
                  <a:srgbClr val="603B14"/>
                </a:solidFill>
                <a:latin typeface="Century Gothic" pitchFamily="34" charset="0"/>
                <a:cs typeface="Tahoma" pitchFamily="34" charset="0"/>
              </a:rPr>
              <a:t>Nancy Nisbett (for Cristina Caamano)</a:t>
            </a:r>
            <a:endParaRPr lang="en-US" sz="1600">
              <a:solidFill>
                <a:srgbClr val="91581F"/>
              </a:solidFill>
              <a:latin typeface="Century Gothic" pitchFamily="34" charset="0"/>
            </a:endParaRPr>
          </a:p>
        </p:txBody>
      </p:sp>
      <p:pic>
        <p:nvPicPr>
          <p:cNvPr id="44037" name="Picture 5" descr="j0428536"/>
          <p:cNvPicPr>
            <a:picLocks noChangeAspect="1" noChangeArrowheads="1"/>
          </p:cNvPicPr>
          <p:nvPr/>
        </p:nvPicPr>
        <p:blipFill>
          <a:blip r:embed="rId4" cstate="print"/>
          <a:srcRect/>
          <a:stretch>
            <a:fillRect/>
          </a:stretch>
        </p:blipFill>
        <p:spPr bwMode="auto">
          <a:xfrm>
            <a:off x="2971800" y="4419600"/>
            <a:ext cx="1752600" cy="116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pic>
        <p:nvPicPr>
          <p:cNvPr id="45062" name="Picture 2" descr="http://s3.hubimg.com/u/209782_f520.jpg"/>
          <p:cNvPicPr>
            <a:picLocks noChangeAspect="1" noChangeArrowheads="1"/>
          </p:cNvPicPr>
          <p:nvPr/>
        </p:nvPicPr>
        <p:blipFill>
          <a:blip r:embed="rId3" cstate="print"/>
          <a:srcRect/>
          <a:stretch>
            <a:fillRect/>
          </a:stretch>
        </p:blipFill>
        <p:spPr bwMode="auto">
          <a:xfrm>
            <a:off x="1905000" y="66675"/>
            <a:ext cx="5181600" cy="6376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r>
              <a:rPr lang="en-US" sz="2800" dirty="0">
                <a:latin typeface="Franklin Gothic Book" pitchFamily="34" charset="0"/>
              </a:rPr>
              <a:t>Definition</a:t>
            </a:r>
          </a:p>
          <a:p>
            <a:pPr marL="228600" algn="ctr">
              <a:spcBef>
                <a:spcPct val="20000"/>
              </a:spcBef>
              <a:buClr>
                <a:schemeClr val="accent1"/>
              </a:buClr>
              <a:buSzPct val="70000"/>
              <a:tabLst>
                <a:tab pos="292100" algn="l"/>
                <a:tab pos="571500" algn="l"/>
              </a:tabLst>
              <a:defRPr/>
            </a:pPr>
            <a:endParaRPr lang="en-US" sz="2800" u="sng" dirty="0">
              <a:latin typeface="Bookman Old Style" pitchFamily="18" charset="0"/>
            </a:endParaRPr>
          </a:p>
          <a:p>
            <a:pPr marL="228600">
              <a:lnSpc>
                <a:spcPct val="90000"/>
              </a:lnSpc>
              <a:spcBef>
                <a:spcPct val="20000"/>
              </a:spcBef>
              <a:buClr>
                <a:schemeClr val="accent1"/>
              </a:buClr>
              <a:buSzPct val="70000"/>
              <a:buFont typeface="Wingdings" pitchFamily="2" charset="2"/>
              <a:buNone/>
              <a:tabLst>
                <a:tab pos="292100" algn="l"/>
                <a:tab pos="571500" algn="l"/>
              </a:tabLst>
              <a:defRPr/>
            </a:pPr>
            <a:r>
              <a:rPr lang="en-US" sz="2400" dirty="0">
                <a:latin typeface="Century Gothic" pitchFamily="34" charset="0"/>
              </a:rPr>
              <a:t>Animal*:  Any live, vertebrate animal used or intended for use in research, research training, experimentation, or biological testing or for related purposes. </a:t>
            </a:r>
          </a:p>
          <a:p>
            <a:pPr marL="228600">
              <a:lnSpc>
                <a:spcPct val="90000"/>
              </a:lnSpc>
              <a:spcBef>
                <a:spcPct val="20000"/>
              </a:spcBef>
              <a:buClr>
                <a:schemeClr val="accent1"/>
              </a:buClr>
              <a:buSzPct val="70000"/>
              <a:buFont typeface="Wingdings" pitchFamily="2" charset="2"/>
              <a:buNone/>
              <a:tabLst>
                <a:tab pos="292100" algn="l"/>
                <a:tab pos="571500" algn="l"/>
              </a:tabLst>
              <a:defRPr/>
            </a:pPr>
            <a:endParaRPr lang="en-US" sz="2400" dirty="0">
              <a:latin typeface="Century Gothic"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defRPr/>
            </a:pPr>
            <a:r>
              <a:rPr lang="en-US" sz="2400" dirty="0">
                <a:latin typeface="Century Gothic" pitchFamily="34" charset="0"/>
              </a:rPr>
              <a:t>* As defined by the Office of Laboratory Animal Welfare, National Institutes of Health</a:t>
            </a:r>
            <a:endParaRPr lang="en-US" dirty="0">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r>
              <a:rPr lang="en-US" sz="2800" dirty="0">
                <a:latin typeface="Franklin Gothic Book" pitchFamily="34" charset="0"/>
              </a:rPr>
              <a:t>Regulatory basis of the IACUC</a:t>
            </a:r>
          </a:p>
          <a:p>
            <a:pPr marL="228600" algn="ctr">
              <a:spcBef>
                <a:spcPct val="20000"/>
              </a:spcBef>
              <a:buClr>
                <a:schemeClr val="accent1"/>
              </a:buClr>
              <a:buSzPct val="70000"/>
              <a:tabLst>
                <a:tab pos="292100" algn="l"/>
                <a:tab pos="571500" algn="l"/>
              </a:tabLst>
              <a:defRPr/>
            </a:pPr>
            <a:endParaRPr lang="en-US" sz="2800" u="sng" dirty="0">
              <a:latin typeface="Bookman Old Style" pitchFamily="18" charset="0"/>
            </a:endParaRPr>
          </a:p>
          <a:p>
            <a:pPr marL="228600">
              <a:lnSpc>
                <a:spcPct val="90000"/>
              </a:lnSpc>
              <a:spcBef>
                <a:spcPct val="20000"/>
              </a:spcBef>
              <a:buClr>
                <a:schemeClr val="accent1"/>
              </a:buClr>
              <a:buSzPct val="70000"/>
              <a:buFont typeface="Wingdings" pitchFamily="2" charset="2"/>
              <a:buNone/>
              <a:tabLst>
                <a:tab pos="292100" algn="l"/>
                <a:tab pos="571500" algn="l"/>
              </a:tabLst>
              <a:defRPr/>
            </a:pPr>
            <a:r>
              <a:rPr lang="en-US" sz="2400" dirty="0">
                <a:latin typeface="Century Gothic" pitchFamily="34" charset="0"/>
              </a:rPr>
              <a:t>Prior to 1966</a:t>
            </a:r>
          </a:p>
          <a:p>
            <a:pPr marL="228600">
              <a:lnSpc>
                <a:spcPct val="90000"/>
              </a:lnSpc>
              <a:spcBef>
                <a:spcPct val="20000"/>
              </a:spcBef>
              <a:buClr>
                <a:schemeClr val="accent1"/>
              </a:buClr>
              <a:buSzPct val="70000"/>
              <a:buFont typeface="Wingdings" pitchFamily="2" charset="2"/>
              <a:buNone/>
              <a:tabLst>
                <a:tab pos="292100" algn="l"/>
                <a:tab pos="571500" algn="l"/>
              </a:tabLst>
              <a:defRPr/>
            </a:pPr>
            <a:endParaRPr lang="en-US" sz="2400" dirty="0">
              <a:latin typeface="Century Gothic" pitchFamily="34" charset="0"/>
            </a:endParaRPr>
          </a:p>
          <a:p>
            <a:pPr marL="228600">
              <a:lnSpc>
                <a:spcPct val="90000"/>
              </a:lnSpc>
              <a:spcBef>
                <a:spcPct val="20000"/>
              </a:spcBef>
              <a:buClr>
                <a:schemeClr val="accent1"/>
              </a:buClr>
              <a:buSzPct val="70000"/>
              <a:buFont typeface="Wingdings" pitchFamily="2" charset="2"/>
              <a:buChar char="Ø"/>
              <a:tabLst>
                <a:tab pos="292100" algn="l"/>
                <a:tab pos="571500" algn="l"/>
              </a:tabLst>
              <a:defRPr/>
            </a:pPr>
            <a:r>
              <a:rPr lang="en-US" sz="2400" dirty="0">
                <a:latin typeface="Century Gothic" pitchFamily="34" charset="0"/>
              </a:rPr>
              <a:t>Humane Societies</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    Pets</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    Farm Animals</a:t>
            </a:r>
          </a:p>
          <a:p>
            <a:pPr marL="228600">
              <a:lnSpc>
                <a:spcPct val="90000"/>
              </a:lnSpc>
              <a:spcBef>
                <a:spcPct val="20000"/>
              </a:spcBef>
              <a:buClr>
                <a:schemeClr val="accent1"/>
              </a:buClr>
              <a:buSzPct val="70000"/>
              <a:buFont typeface="Wingdings" pitchFamily="2" charset="2"/>
              <a:buChar char="Ø"/>
              <a:tabLst>
                <a:tab pos="292100" algn="l"/>
                <a:tab pos="571500" algn="l"/>
              </a:tabLst>
              <a:defRPr/>
            </a:pPr>
            <a:r>
              <a:rPr lang="en-US" sz="2400" dirty="0">
                <a:latin typeface="Century Gothic" pitchFamily="34" charset="0"/>
              </a:rPr>
              <a:t>Scientific Community</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   Animal care and well-being in the research laboratory</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dirty="0">
              <a:solidFill>
                <a:schemeClr val="accent6">
                  <a:lumMod val="50000"/>
                </a:schemeClr>
              </a:solidFill>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r>
              <a:rPr lang="en-US" sz="2800" dirty="0">
                <a:latin typeface="Franklin Gothic Book" pitchFamily="34" charset="0"/>
              </a:rPr>
              <a:t>Regulatory basis of the IACUC</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dirty="0">
              <a:latin typeface="Century Gothic" pitchFamily="34" charset="0"/>
            </a:endParaRPr>
          </a:p>
          <a:p>
            <a:pPr marL="228600">
              <a:lnSpc>
                <a:spcPct val="90000"/>
              </a:lnSpc>
              <a:spcBef>
                <a:spcPct val="20000"/>
              </a:spcBef>
              <a:buClr>
                <a:schemeClr val="accent1"/>
              </a:buClr>
              <a:buSzPct val="70000"/>
              <a:buFont typeface="Wingdings" pitchFamily="2" charset="2"/>
              <a:buChar char="Ø"/>
              <a:tabLst>
                <a:tab pos="292100" algn="l"/>
                <a:tab pos="571500" algn="l"/>
              </a:tabLst>
              <a:defRPr/>
            </a:pPr>
            <a:r>
              <a:rPr lang="en-US" sz="2400" dirty="0">
                <a:latin typeface="Century Gothic" pitchFamily="34" charset="0"/>
              </a:rPr>
              <a:t>Legislation</a:t>
            </a:r>
          </a:p>
          <a:p>
            <a:pPr marL="228600">
              <a:lnSpc>
                <a:spcPct val="90000"/>
              </a:lnSpc>
              <a:spcBef>
                <a:spcPct val="20000"/>
              </a:spcBef>
              <a:buClr>
                <a:schemeClr val="accent1"/>
              </a:buClr>
              <a:buSzPct val="70000"/>
              <a:buFont typeface="Wingdings" pitchFamily="2" charset="2"/>
              <a:buChar char="Ø"/>
              <a:tabLst>
                <a:tab pos="292100" algn="l"/>
                <a:tab pos="571500" algn="l"/>
              </a:tabLst>
              <a:defRPr/>
            </a:pPr>
            <a:endParaRPr lang="en-US" sz="2400" dirty="0">
              <a:latin typeface="Century Gothic"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Animal Welfare Act</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sz="2000" dirty="0">
              <a:latin typeface="Century Gothic"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The 1966 act set minimum standards for the handling, sale, and transport of cats, dogs, nonhuman primates, rabbits, hamsters, and guinea pigs held by animal dealers or pre-research in laboratories. </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sz="2000" dirty="0">
              <a:latin typeface="Century Gothic"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(USDA, latest November 2005)</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r>
              <a:rPr lang="en-US" sz="2000" dirty="0">
                <a:latin typeface="Century Gothic" pitchFamily="34" charset="0"/>
              </a:rPr>
              <a:t>  </a:t>
            </a:r>
          </a:p>
          <a:p>
            <a:pPr marL="742950" lvl="1" indent="-285750">
              <a:tabLst>
                <a:tab pos="292100" algn="l"/>
                <a:tab pos="571500" algn="l"/>
              </a:tabLst>
              <a:defRPr/>
            </a:pPr>
            <a:r>
              <a:rPr lang="en-US" sz="2000" dirty="0">
                <a:solidFill>
                  <a:schemeClr val="accent6">
                    <a:lumMod val="50000"/>
                  </a:schemeClr>
                </a:solidFill>
                <a:latin typeface="Century Gothic" pitchFamily="34" charset="0"/>
              </a:rPr>
              <a:t>       </a:t>
            </a: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sz="2000" b="0" dirty="0">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lstStyle/>
          <a:p>
            <a:pPr eaLnBrk="1" fontAlgn="auto" hangingPunct="1">
              <a:spcAft>
                <a:spcPts val="0"/>
              </a:spcAft>
              <a:defRPr/>
            </a:pPr>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20482"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pic>
        <p:nvPicPr>
          <p:cNvPr id="20483" name="Picture 2" descr="I:\Training\SPARKS PP Images\5-regulatory_compliance.jpg"/>
          <p:cNvPicPr>
            <a:picLocks noChangeAspect="1" noChangeArrowheads="1"/>
          </p:cNvPicPr>
          <p:nvPr/>
        </p:nvPicPr>
        <p:blipFill>
          <a:blip r:embed="rId3" cstate="print"/>
          <a:srcRect/>
          <a:stretch>
            <a:fillRect/>
          </a:stretch>
        </p:blipFill>
        <p:spPr bwMode="auto">
          <a:xfrm>
            <a:off x="76200" y="1066800"/>
            <a:ext cx="7466013"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3251" name="Content Placeholder 2"/>
          <p:cNvSpPr txBox="1">
            <a:spLocks/>
          </p:cNvSpPr>
          <p:nvPr/>
        </p:nvSpPr>
        <p:spPr bwMode="auto">
          <a:xfrm>
            <a:off x="304800" y="1219200"/>
            <a:ext cx="85534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800">
                <a:solidFill>
                  <a:schemeClr val="tx2"/>
                </a:solidFill>
                <a:latin typeface="Century Gothic" pitchFamily="34" charset="0"/>
              </a:rPr>
              <a:t>Regulatory basis of the IACUC</a:t>
            </a:r>
          </a:p>
          <a:p>
            <a:pPr marL="228600" algn="ctr">
              <a:spcBef>
                <a:spcPct val="20000"/>
              </a:spcBef>
              <a:buClr>
                <a:schemeClr val="accent1"/>
              </a:buClr>
              <a:buSzPct val="70000"/>
              <a:tabLst>
                <a:tab pos="292100" algn="l"/>
                <a:tab pos="571500" algn="l"/>
              </a:tabLst>
            </a:pPr>
            <a:endParaRPr lang="en-US" sz="1600" u="sng">
              <a:solidFill>
                <a:srgbClr val="404040"/>
              </a:solidFill>
              <a:latin typeface="Century Gothic" pitchFamily="34" charset="0"/>
            </a:endParaRPr>
          </a:p>
          <a:p>
            <a:pPr marL="228600">
              <a:lnSpc>
                <a:spcPct val="90000"/>
              </a:lnSpc>
              <a:spcBef>
                <a:spcPct val="20000"/>
              </a:spcBef>
              <a:buClr>
                <a:schemeClr val="accent1"/>
              </a:buClr>
              <a:buSzPct val="70000"/>
              <a:buFont typeface="Wingdings" pitchFamily="2" charset="2"/>
              <a:buChar char="Ø"/>
              <a:tabLst>
                <a:tab pos="292100" algn="l"/>
                <a:tab pos="571500" algn="l"/>
              </a:tabLst>
            </a:pPr>
            <a:r>
              <a:rPr lang="en-US" sz="2400">
                <a:solidFill>
                  <a:schemeClr val="tx2"/>
                </a:solidFill>
                <a:latin typeface="Century Gothic" pitchFamily="34" charset="0"/>
              </a:rPr>
              <a:t>Health Research Extension Act of 1985</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PHS Policy (revised..85, 86 02)</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NIH OLAW* FAQs, Notices, etc.</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The Guide for the Care and Use of Laboratory Animals (8</a:t>
            </a:r>
            <a:r>
              <a:rPr lang="en-US" sz="2000" baseline="30000">
                <a:solidFill>
                  <a:schemeClr val="tx2"/>
                </a:solidFill>
                <a:latin typeface="Century Gothic" pitchFamily="34" charset="0"/>
              </a:rPr>
              <a:t>th</a:t>
            </a:r>
            <a:r>
              <a:rPr lang="en-US" sz="2000">
                <a:solidFill>
                  <a:schemeClr val="tx2"/>
                </a:solidFill>
                <a:latin typeface="Century Gothic" pitchFamily="34" charset="0"/>
              </a:rPr>
              <a:t> edition, National Research Council, The National Academies)</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NRC guide on Occupational Health &amp; Safety (1997)</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Ag Guide (1999) (agricultural animals used in research and teaching)</a:t>
            </a:r>
          </a:p>
          <a:p>
            <a:pPr marL="742950" lvl="1" indent="-285750">
              <a:lnSpc>
                <a:spcPct val="90000"/>
              </a:lnSpc>
              <a:spcBef>
                <a:spcPct val="20000"/>
              </a:spcBef>
              <a:buClr>
                <a:schemeClr val="accent1"/>
              </a:buClr>
              <a:buSzPct val="70000"/>
              <a:buFont typeface="Wingdings 2" pitchFamily="18" charset="2"/>
              <a:buNone/>
              <a:tabLst>
                <a:tab pos="292100" algn="l"/>
                <a:tab pos="571500" algn="l"/>
              </a:tabLst>
            </a:pPr>
            <a:endParaRPr lang="en-US" sz="1400">
              <a:solidFill>
                <a:schemeClr val="tx2"/>
              </a:solidFill>
              <a:latin typeface="Century Gothic" pitchFamily="34" charset="0"/>
            </a:endParaRPr>
          </a:p>
          <a:p>
            <a:pPr marL="228600">
              <a:lnSpc>
                <a:spcPct val="90000"/>
              </a:lnSpc>
              <a:spcBef>
                <a:spcPct val="20000"/>
              </a:spcBef>
              <a:buClr>
                <a:schemeClr val="accent1"/>
              </a:buClr>
              <a:buSzPct val="70000"/>
              <a:buFont typeface="Wingdings" pitchFamily="2" charset="2"/>
              <a:buChar char="Ø"/>
              <a:tabLst>
                <a:tab pos="292100" algn="l"/>
                <a:tab pos="571500" algn="l"/>
              </a:tabLst>
            </a:pPr>
            <a:r>
              <a:rPr lang="en-US" sz="2400">
                <a:solidFill>
                  <a:schemeClr val="tx2"/>
                </a:solidFill>
                <a:latin typeface="Century Gothic" pitchFamily="34" charset="0"/>
              </a:rPr>
              <a:t>Animal Welfare Act Amended..85, 90, 02</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USDA regulations 9 CFR, chapters 1,2,3</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r>
              <a:rPr lang="en-US" sz="2000">
                <a:solidFill>
                  <a:schemeClr val="tx2"/>
                </a:solidFill>
                <a:latin typeface="Century Gothic" pitchFamily="34" charset="0"/>
              </a:rPr>
              <a:t>USDA animal care policies (1-29)</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pPr>
            <a:endParaRPr lang="en-US" sz="1400">
              <a:solidFill>
                <a:schemeClr val="tx2"/>
              </a:solidFill>
              <a:latin typeface="Century Gothic"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pPr>
            <a:r>
              <a:rPr lang="en-US" sz="2000">
                <a:solidFill>
                  <a:schemeClr val="tx2"/>
                </a:solidFill>
                <a:latin typeface="Century Gothic" pitchFamily="34" charset="0"/>
              </a:rPr>
              <a:t>*Office of Laboratory Animal Welfare</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5299"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228600" algn="ctr">
              <a:spcBef>
                <a:spcPct val="20000"/>
              </a:spcBef>
              <a:buClr>
                <a:schemeClr val="accent1"/>
              </a:buClr>
              <a:buSzPct val="70000"/>
              <a:tabLst>
                <a:tab pos="292100" algn="l"/>
                <a:tab pos="571500" algn="l"/>
              </a:tabLst>
            </a:pPr>
            <a:endParaRPr lang="en-US" sz="2800">
              <a:solidFill>
                <a:schemeClr val="accent2"/>
              </a:solidFill>
              <a:latin typeface="Franklin Gothic Book"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pPr>
            <a:endParaRPr lang="en-US">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
        <p:nvSpPr>
          <p:cNvPr id="55302" name="Text Box 8"/>
          <p:cNvSpPr txBox="1">
            <a:spLocks noChangeArrowheads="1"/>
          </p:cNvSpPr>
          <p:nvPr/>
        </p:nvSpPr>
        <p:spPr bwMode="auto">
          <a:xfrm>
            <a:off x="685800" y="1371600"/>
            <a:ext cx="3200400" cy="366713"/>
          </a:xfrm>
          <a:prstGeom prst="rect">
            <a:avLst/>
          </a:prstGeom>
          <a:noFill/>
          <a:ln w="9525">
            <a:noFill/>
            <a:miter lim="800000"/>
            <a:headEnd/>
            <a:tailEnd/>
          </a:ln>
        </p:spPr>
        <p:txBody>
          <a:bodyPr>
            <a:spAutoFit/>
          </a:bodyPr>
          <a:lstStyle/>
          <a:p>
            <a:pPr>
              <a:spcBef>
                <a:spcPct val="50000"/>
              </a:spcBef>
            </a:pPr>
            <a:endParaRPr lang="en-US" b="0"/>
          </a:p>
        </p:txBody>
      </p:sp>
      <p:pic>
        <p:nvPicPr>
          <p:cNvPr id="55303" name="Picture 11" descr="100_2275"/>
          <p:cNvPicPr>
            <a:picLocks noChangeAspect="1" noChangeArrowheads="1"/>
          </p:cNvPicPr>
          <p:nvPr/>
        </p:nvPicPr>
        <p:blipFill>
          <a:blip r:embed="rId3" cstate="print"/>
          <a:srcRect/>
          <a:stretch>
            <a:fillRect/>
          </a:stretch>
        </p:blipFill>
        <p:spPr bwMode="auto">
          <a:xfrm>
            <a:off x="762000" y="3733800"/>
            <a:ext cx="3733800" cy="2798763"/>
          </a:xfrm>
          <a:prstGeom prst="rect">
            <a:avLst/>
          </a:prstGeom>
          <a:noFill/>
          <a:ln w="9525">
            <a:noFill/>
            <a:miter lim="800000"/>
            <a:headEnd/>
            <a:tailEnd/>
          </a:ln>
        </p:spPr>
      </p:pic>
      <p:pic>
        <p:nvPicPr>
          <p:cNvPr id="55304" name="Picture 12" descr="000_1117"/>
          <p:cNvPicPr>
            <a:picLocks noChangeAspect="1" noChangeArrowheads="1"/>
          </p:cNvPicPr>
          <p:nvPr/>
        </p:nvPicPr>
        <p:blipFill>
          <a:blip r:embed="rId4" cstate="print"/>
          <a:srcRect/>
          <a:stretch>
            <a:fillRect/>
          </a:stretch>
        </p:blipFill>
        <p:spPr bwMode="auto">
          <a:xfrm>
            <a:off x="5181600" y="3284538"/>
            <a:ext cx="3962400" cy="3205162"/>
          </a:xfrm>
          <a:prstGeom prst="rect">
            <a:avLst/>
          </a:prstGeom>
          <a:noFill/>
          <a:ln w="9525">
            <a:noFill/>
            <a:miter lim="800000"/>
            <a:headEnd/>
            <a:tailEnd/>
          </a:ln>
        </p:spPr>
      </p:pic>
      <p:pic>
        <p:nvPicPr>
          <p:cNvPr id="55305" name="Picture 14" descr="100_1569"/>
          <p:cNvPicPr>
            <a:picLocks noChangeAspect="1" noChangeArrowheads="1"/>
          </p:cNvPicPr>
          <p:nvPr/>
        </p:nvPicPr>
        <p:blipFill>
          <a:blip r:embed="rId5" cstate="print"/>
          <a:srcRect/>
          <a:stretch>
            <a:fillRect/>
          </a:stretch>
        </p:blipFill>
        <p:spPr bwMode="auto">
          <a:xfrm>
            <a:off x="457200" y="914400"/>
            <a:ext cx="3962400" cy="2682875"/>
          </a:xfrm>
          <a:prstGeom prst="rect">
            <a:avLst/>
          </a:prstGeom>
          <a:noFill/>
          <a:ln w="9525">
            <a:noFill/>
            <a:miter lim="800000"/>
            <a:headEnd/>
            <a:tailEnd/>
          </a:ln>
        </p:spPr>
      </p:pic>
      <p:sp>
        <p:nvSpPr>
          <p:cNvPr id="14" name="Oval Callout 13"/>
          <p:cNvSpPr/>
          <p:nvPr/>
        </p:nvSpPr>
        <p:spPr>
          <a:xfrm>
            <a:off x="3124200" y="838200"/>
            <a:ext cx="2743200" cy="1524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800" dirty="0">
                <a:solidFill>
                  <a:schemeClr val="tx1"/>
                </a:solidFill>
                <a:latin typeface="Century Gothic" pitchFamily="34" charset="0"/>
              </a:rPr>
              <a:t>Oh No!!!     I’m worried!</a:t>
            </a:r>
          </a:p>
        </p:txBody>
      </p:sp>
      <p:sp>
        <p:nvSpPr>
          <p:cNvPr id="15" name="Oval Callout 14"/>
          <p:cNvSpPr/>
          <p:nvPr/>
        </p:nvSpPr>
        <p:spPr>
          <a:xfrm>
            <a:off x="3276600" y="3124200"/>
            <a:ext cx="2819400" cy="1676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sz="2400" dirty="0">
                <a:solidFill>
                  <a:schemeClr val="tx1"/>
                </a:solidFill>
                <a:latin typeface="Century Gothic" pitchFamily="34" charset="0"/>
              </a:rPr>
              <a:t>Don’t Be.  </a:t>
            </a:r>
          </a:p>
          <a:p>
            <a:pPr>
              <a:spcBef>
                <a:spcPct val="50000"/>
              </a:spcBef>
              <a:defRPr/>
            </a:pPr>
            <a:r>
              <a:rPr lang="en-US" sz="2400" dirty="0">
                <a:solidFill>
                  <a:schemeClr val="tx1"/>
                </a:solidFill>
                <a:latin typeface="Century Gothic" pitchFamily="34" charset="0"/>
              </a:rPr>
              <a:t>It’ll be fine.</a:t>
            </a:r>
          </a:p>
        </p:txBody>
      </p:sp>
      <p:sp>
        <p:nvSpPr>
          <p:cNvPr id="16" name="Rectangular Callout 15"/>
          <p:cNvSpPr/>
          <p:nvPr/>
        </p:nvSpPr>
        <p:spPr>
          <a:xfrm>
            <a:off x="7010400" y="3048000"/>
            <a:ext cx="1524000" cy="14478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rgbClr val="000000"/>
                </a:solidFill>
                <a:latin typeface="Century Gothic" pitchFamily="34" charset="0"/>
              </a:rPr>
              <a:t>OK.  I’ll chill.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85800" y="1143000"/>
            <a:ext cx="7956550" cy="5019675"/>
          </a:xfrm>
          <a:prstGeom prst="rect">
            <a:avLst/>
          </a:prstGeom>
          <a:noFill/>
          <a:ln>
            <a:miter lim="800000"/>
            <a:headEnd/>
            <a:tailEnd/>
          </a:ln>
        </p:spPr>
        <p:txBody>
          <a:bodyPr/>
          <a:lstStyle/>
          <a:p>
            <a:pPr algn="ctr">
              <a:spcBef>
                <a:spcPct val="20000"/>
              </a:spcBef>
              <a:buClr>
                <a:srgbClr val="0082D1"/>
              </a:buClr>
              <a:buSzPct val="70000"/>
              <a:buFont typeface="Wingdings 2" pitchFamily="18" charset="2"/>
              <a:buNone/>
              <a:defRPr/>
            </a:pPr>
            <a:r>
              <a:rPr lang="en-US" sz="2800" dirty="0">
                <a:latin typeface="Century Gothic" pitchFamily="34" charset="0"/>
              </a:rPr>
              <a:t>Components of a Quality Animal Care and Use Program</a:t>
            </a:r>
          </a:p>
          <a:p>
            <a:pPr>
              <a:spcBef>
                <a:spcPct val="20000"/>
              </a:spcBef>
              <a:buClr>
                <a:srgbClr val="0082D1"/>
              </a:buClr>
              <a:buSzPct val="70000"/>
              <a:buFont typeface="Wingdings" pitchFamily="2" charset="2"/>
              <a:buChar char="Ø"/>
              <a:defRPr/>
            </a:pPr>
            <a:endParaRPr lang="en-US" sz="1000" b="0" dirty="0"/>
          </a:p>
          <a:p>
            <a:pPr>
              <a:spcBef>
                <a:spcPct val="20000"/>
              </a:spcBef>
              <a:buClr>
                <a:schemeClr val="accent2">
                  <a:lumMod val="75000"/>
                </a:schemeClr>
              </a:buClr>
              <a:buSzPct val="70000"/>
              <a:buFont typeface="Wingdings" pitchFamily="2" charset="2"/>
              <a:buChar char="v"/>
              <a:defRPr/>
            </a:pPr>
            <a:r>
              <a:rPr lang="en-US" sz="2400" dirty="0">
                <a:latin typeface="Century Gothic" pitchFamily="34" charset="0"/>
              </a:rPr>
              <a:t>Team</a:t>
            </a:r>
          </a:p>
          <a:p>
            <a:pPr marL="914400" lvl="1" indent="-457200">
              <a:spcBef>
                <a:spcPct val="20000"/>
              </a:spcBef>
              <a:buClr>
                <a:srgbClr val="603B14"/>
              </a:buClr>
              <a:buSzPct val="70000"/>
              <a:buFont typeface="Wingdings" pitchFamily="2" charset="2"/>
              <a:buChar char="Ø"/>
              <a:defRPr/>
            </a:pPr>
            <a:r>
              <a:rPr lang="en-US" sz="2400" dirty="0">
                <a:latin typeface="Century Gothic" pitchFamily="34" charset="0"/>
              </a:rPr>
              <a:t>Institutional Official </a:t>
            </a:r>
          </a:p>
          <a:p>
            <a:pPr marL="914400" lvl="1" indent="-457200">
              <a:spcBef>
                <a:spcPct val="20000"/>
              </a:spcBef>
              <a:buClr>
                <a:srgbClr val="603B14"/>
              </a:buClr>
              <a:buSzPct val="70000"/>
              <a:buFont typeface="Wingdings" pitchFamily="2" charset="2"/>
              <a:buChar char="Ø"/>
              <a:defRPr/>
            </a:pPr>
            <a:r>
              <a:rPr lang="en-US" sz="2400" dirty="0">
                <a:latin typeface="Century Gothic" pitchFamily="34" charset="0"/>
              </a:rPr>
              <a:t>Program Manager</a:t>
            </a:r>
          </a:p>
          <a:p>
            <a:pPr marL="914400" lvl="1" indent="-457200">
              <a:spcBef>
                <a:spcPct val="20000"/>
              </a:spcBef>
              <a:buClr>
                <a:srgbClr val="603B14"/>
              </a:buClr>
              <a:buSzPct val="70000"/>
              <a:buFont typeface="Wingdings" pitchFamily="2" charset="2"/>
              <a:buChar char="Ø"/>
              <a:defRPr/>
            </a:pPr>
            <a:r>
              <a:rPr lang="en-US" sz="2400" dirty="0">
                <a:latin typeface="Century Gothic" pitchFamily="34" charset="0"/>
              </a:rPr>
              <a:t>Researchers</a:t>
            </a:r>
          </a:p>
          <a:p>
            <a:pPr marL="914400" lvl="1" indent="-457200">
              <a:spcBef>
                <a:spcPct val="20000"/>
              </a:spcBef>
              <a:buClr>
                <a:srgbClr val="603B14"/>
              </a:buClr>
              <a:buSzPct val="70000"/>
              <a:buFont typeface="Wingdings" pitchFamily="2" charset="2"/>
              <a:buChar char="Ø"/>
              <a:defRPr/>
            </a:pPr>
            <a:r>
              <a:rPr lang="en-US" sz="2400" dirty="0">
                <a:latin typeface="Century Gothic" pitchFamily="34" charset="0"/>
              </a:rPr>
              <a:t>IACUC (the Committee)</a:t>
            </a:r>
          </a:p>
          <a:p>
            <a:pPr marL="914400" lvl="1" indent="-457200">
              <a:spcBef>
                <a:spcPct val="20000"/>
              </a:spcBef>
              <a:buClr>
                <a:srgbClr val="603B14"/>
              </a:buClr>
              <a:buSzPct val="70000"/>
              <a:buFont typeface="Wingdings" pitchFamily="2" charset="2"/>
              <a:buChar char="Ø"/>
              <a:defRPr/>
            </a:pPr>
            <a:r>
              <a:rPr lang="en-US" sz="2400" dirty="0">
                <a:latin typeface="Century Gothic" pitchFamily="34" charset="0"/>
              </a:rPr>
              <a:t>Attending Vet </a:t>
            </a:r>
          </a:p>
          <a:p>
            <a:pPr marL="914400" lvl="1" indent="-457200">
              <a:spcBef>
                <a:spcPct val="20000"/>
              </a:spcBef>
              <a:buClr>
                <a:srgbClr val="603B14"/>
              </a:buClr>
              <a:buSzPct val="70000"/>
              <a:buFont typeface="Wingdings" pitchFamily="2" charset="2"/>
              <a:buChar char="Ø"/>
              <a:defRPr/>
            </a:pPr>
            <a:r>
              <a:rPr lang="en-US" sz="2400" dirty="0">
                <a:latin typeface="Century Gothic" pitchFamily="34" charset="0"/>
              </a:rPr>
              <a:t>Animal Care Staff (and technical staff)</a:t>
            </a:r>
          </a:p>
          <a:p>
            <a:pPr marL="914400" lvl="1" indent="-457200">
              <a:spcBef>
                <a:spcPct val="20000"/>
              </a:spcBef>
              <a:buClr>
                <a:srgbClr val="603B14"/>
              </a:buClr>
              <a:buSzPct val="70000"/>
              <a:buFont typeface="Wingdings" pitchFamily="2" charset="2"/>
              <a:buChar char="Ø"/>
              <a:defRPr/>
            </a:pPr>
            <a:endParaRPr lang="en-US" sz="2400" dirty="0">
              <a:latin typeface="Century Gothic" pitchFamily="34" charset="0"/>
            </a:endParaRPr>
          </a:p>
          <a:p>
            <a:pPr>
              <a:spcBef>
                <a:spcPct val="20000"/>
              </a:spcBef>
              <a:buClr>
                <a:srgbClr val="603B14"/>
              </a:buClr>
              <a:buSzPct val="70000"/>
              <a:buFont typeface="Wingdings" pitchFamily="2" charset="2"/>
              <a:buChar char="v"/>
              <a:defRPr/>
            </a:pPr>
            <a:r>
              <a:rPr lang="en-US" sz="2400" dirty="0">
                <a:latin typeface="Century Gothic" pitchFamily="34" charset="0"/>
              </a:rPr>
              <a:t>Policies, Procedures, Resources and Facilities</a:t>
            </a:r>
          </a:p>
          <a:p>
            <a:pPr algn="ctr">
              <a:spcBef>
                <a:spcPct val="20000"/>
              </a:spcBef>
              <a:buClr>
                <a:schemeClr val="accent1"/>
              </a:buClr>
              <a:buSzPct val="70000"/>
              <a:defRPr/>
            </a:pPr>
            <a:endParaRPr lang="en-US" sz="2400" dirty="0">
              <a:effectLst>
                <a:outerShdw blurRad="38100" dist="38100" dir="2700000" algn="tl">
                  <a:srgbClr val="C0C0C0"/>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820738" y="1474788"/>
            <a:ext cx="7956550" cy="5021262"/>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lgn="ctr" fontAlgn="auto">
              <a:spcAft>
                <a:spcPts val="0"/>
              </a:spcAft>
              <a:buFontTx/>
              <a:buNone/>
              <a:tabLst>
                <a:tab pos="292100" algn="l"/>
                <a:tab pos="571500" algn="l"/>
              </a:tabLst>
              <a:defRPr/>
            </a:pPr>
            <a:r>
              <a:rPr lang="en-US" sz="2400" dirty="0" smtClean="0">
                <a:solidFill>
                  <a:schemeClr val="tx1"/>
                </a:solidFill>
                <a:effectLst>
                  <a:outerShdw blurRad="38100" dist="38100" dir="2700000" algn="tl">
                    <a:srgbClr val="000000">
                      <a:alpha val="43137"/>
                    </a:srgbClr>
                  </a:outerShdw>
                </a:effectLst>
                <a:latin typeface="Century Gothic" pitchFamily="34" charset="0"/>
              </a:rPr>
              <a:t>Animal Care and Use </a:t>
            </a:r>
            <a:r>
              <a:rPr lang="en-US" sz="2400" dirty="0">
                <a:solidFill>
                  <a:schemeClr val="tx1"/>
                </a:solidFill>
                <a:effectLst>
                  <a:outerShdw blurRad="38100" dist="38100" dir="2700000" algn="tl">
                    <a:srgbClr val="000000">
                      <a:alpha val="43137"/>
                    </a:srgbClr>
                  </a:outerShdw>
                </a:effectLst>
                <a:latin typeface="Century Gothic" pitchFamily="34" charset="0"/>
              </a:rPr>
              <a:t>P</a:t>
            </a:r>
            <a:r>
              <a:rPr lang="en-US" sz="2400" dirty="0" smtClean="0">
                <a:solidFill>
                  <a:schemeClr val="tx1"/>
                </a:solidFill>
                <a:effectLst>
                  <a:outerShdw blurRad="38100" dist="38100" dir="2700000" algn="tl">
                    <a:srgbClr val="000000">
                      <a:alpha val="43137"/>
                    </a:srgbClr>
                  </a:outerShdw>
                </a:effectLst>
                <a:latin typeface="Century Gothic" pitchFamily="34" charset="0"/>
              </a:rPr>
              <a:t>rogram Components</a:t>
            </a:r>
            <a:endParaRPr lang="en-US" sz="2400" dirty="0">
              <a:solidFill>
                <a:schemeClr val="tx1"/>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grpSp>
        <p:nvGrpSpPr>
          <p:cNvPr id="8" name="Group 7"/>
          <p:cNvGrpSpPr>
            <a:grpSpLocks/>
          </p:cNvGrpSpPr>
          <p:nvPr/>
        </p:nvGrpSpPr>
        <p:grpSpPr bwMode="auto">
          <a:xfrm>
            <a:off x="864067" y="2434571"/>
            <a:ext cx="2438400" cy="2339975"/>
            <a:chOff x="816" y="1440"/>
            <a:chExt cx="1536" cy="1474"/>
          </a:xfrm>
          <a:solidFill>
            <a:schemeClr val="accent3">
              <a:lumMod val="75000"/>
            </a:schemeClr>
          </a:solidFill>
        </p:grpSpPr>
        <p:sp>
          <p:nvSpPr>
            <p:cNvPr id="11" name="Oval 8"/>
            <p:cNvSpPr>
              <a:spLocks noChangeArrowheads="1"/>
            </p:cNvSpPr>
            <p:nvPr/>
          </p:nvSpPr>
          <p:spPr bwMode="auto">
            <a:xfrm>
              <a:off x="816" y="1440"/>
              <a:ext cx="1536" cy="1474"/>
            </a:xfrm>
            <a:prstGeom prst="ellipse">
              <a:avLst/>
            </a:prstGeom>
            <a:grpFill/>
            <a:ln w="9525">
              <a:solidFill>
                <a:schemeClr val="tx1"/>
              </a:solidFill>
              <a:round/>
              <a:headEnd/>
              <a:tailEnd/>
            </a:ln>
          </p:spPr>
          <p:txBody>
            <a:bodyPr wrap="none" anchor="ctr"/>
            <a:lstStyle/>
            <a:p>
              <a:pPr fontAlgn="auto">
                <a:spcBef>
                  <a:spcPts val="0"/>
                </a:spcBef>
                <a:spcAft>
                  <a:spcPts val="0"/>
                </a:spcAft>
                <a:defRPr/>
              </a:pPr>
              <a:endParaRPr lang="en-US" b="0">
                <a:latin typeface="+mn-lt"/>
              </a:endParaRPr>
            </a:p>
          </p:txBody>
        </p:sp>
        <p:sp>
          <p:nvSpPr>
            <p:cNvPr id="13" name="Text Box 9"/>
            <p:cNvSpPr txBox="1">
              <a:spLocks noChangeArrowheads="1"/>
            </p:cNvSpPr>
            <p:nvPr/>
          </p:nvSpPr>
          <p:spPr bwMode="auto">
            <a:xfrm>
              <a:off x="1048" y="1663"/>
              <a:ext cx="1000" cy="288"/>
            </a:xfrm>
            <a:prstGeom prst="rect">
              <a:avLst/>
            </a:prstGeom>
            <a:grp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0" dirty="0">
                  <a:solidFill>
                    <a:schemeClr val="accent4">
                      <a:lumMod val="60000"/>
                      <a:lumOff val="40000"/>
                    </a:schemeClr>
                  </a:solidFill>
                </a:rPr>
                <a:t>AV &amp; Staff</a:t>
              </a:r>
            </a:p>
          </p:txBody>
        </p:sp>
      </p:grpSp>
      <p:pic>
        <p:nvPicPr>
          <p:cNvPr id="14" name="Picture 2"/>
          <p:cNvPicPr>
            <a:picLocks noGrp="1" noChangeAspect="1" noChangeArrowheads="1"/>
          </p:cNvPicPr>
          <p:nvPr>
            <p:ph idx="1"/>
          </p:nvPr>
        </p:nvPicPr>
        <p:blipFill>
          <a:blip r:embed="rId3" cstate="print">
            <a:duotone>
              <a:prstClr val="black"/>
              <a:schemeClr val="accent6">
                <a:tint val="45000"/>
                <a:satMod val="400000"/>
              </a:schemeClr>
            </a:duotone>
            <a:extLst/>
          </a:blip>
          <a:srcRect/>
          <a:stretch>
            <a:fillRect/>
          </a:stretch>
        </p:blipFill>
        <p:spPr>
          <a:xfrm>
            <a:off x="2390881" y="2863840"/>
            <a:ext cx="2523963" cy="2353260"/>
          </a:xfrm>
          <a:extLst/>
        </p:spPr>
      </p:pic>
      <p:grpSp>
        <p:nvGrpSpPr>
          <p:cNvPr id="15" name="Group 10"/>
          <p:cNvGrpSpPr>
            <a:grpSpLocks/>
          </p:cNvGrpSpPr>
          <p:nvPr/>
        </p:nvGrpSpPr>
        <p:grpSpPr bwMode="auto">
          <a:xfrm>
            <a:off x="1171681" y="3936276"/>
            <a:ext cx="2438400" cy="2339975"/>
            <a:chOff x="912" y="2414"/>
            <a:chExt cx="1536" cy="1474"/>
          </a:xfrm>
          <a:solidFill>
            <a:schemeClr val="accent2">
              <a:lumMod val="75000"/>
            </a:schemeClr>
          </a:solidFill>
        </p:grpSpPr>
        <p:sp>
          <p:nvSpPr>
            <p:cNvPr id="16" name="Oval 11"/>
            <p:cNvSpPr>
              <a:spLocks noChangeArrowheads="1"/>
            </p:cNvSpPr>
            <p:nvPr/>
          </p:nvSpPr>
          <p:spPr bwMode="auto">
            <a:xfrm>
              <a:off x="912" y="2414"/>
              <a:ext cx="1536" cy="1474"/>
            </a:xfrm>
            <a:prstGeom prst="ellipse">
              <a:avLst/>
            </a:prstGeom>
            <a:grpFill/>
            <a:ln w="9525">
              <a:solidFill>
                <a:schemeClr val="tx1"/>
              </a:solidFill>
              <a:round/>
              <a:headEnd/>
              <a:tailEnd/>
            </a:ln>
          </p:spPr>
          <p:txBody>
            <a:bodyPr wrap="none" anchor="ctr"/>
            <a:lstStyle/>
            <a:p>
              <a:pPr algn="ctr" eaLnBrk="0" fontAlgn="auto" hangingPunct="0">
                <a:spcBef>
                  <a:spcPts val="0"/>
                </a:spcBef>
                <a:spcAft>
                  <a:spcPts val="0"/>
                </a:spcAft>
                <a:defRPr/>
              </a:pPr>
              <a:endParaRPr lang="en-US" altLang="en-US" sz="2400">
                <a:latin typeface="Abadi MT Condensed Light" pitchFamily="34" charset="0"/>
              </a:endParaRPr>
            </a:p>
          </p:txBody>
        </p:sp>
        <p:sp>
          <p:nvSpPr>
            <p:cNvPr id="17" name="Text Box 12"/>
            <p:cNvSpPr txBox="1">
              <a:spLocks noChangeArrowheads="1"/>
            </p:cNvSpPr>
            <p:nvPr/>
          </p:nvSpPr>
          <p:spPr bwMode="auto">
            <a:xfrm>
              <a:off x="1157" y="3215"/>
              <a:ext cx="1109" cy="288"/>
            </a:xfrm>
            <a:prstGeom prst="rect">
              <a:avLst/>
            </a:prstGeom>
            <a:grp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0" dirty="0">
                  <a:solidFill>
                    <a:schemeClr val="accent4">
                      <a:lumMod val="60000"/>
                      <a:lumOff val="40000"/>
                    </a:schemeClr>
                  </a:solidFill>
                </a:rPr>
                <a:t>Investigator</a:t>
              </a:r>
            </a:p>
          </p:txBody>
        </p:sp>
      </p:grpSp>
      <p:pic>
        <p:nvPicPr>
          <p:cNvPr id="59402" name="Picture 3"/>
          <p:cNvPicPr>
            <a:picLocks noChangeAspect="1" noChangeArrowheads="1"/>
          </p:cNvPicPr>
          <p:nvPr/>
        </p:nvPicPr>
        <p:blipFill>
          <a:blip r:embed="rId4" cstate="print"/>
          <a:srcRect/>
          <a:stretch>
            <a:fillRect/>
          </a:stretch>
        </p:blipFill>
        <p:spPr bwMode="auto">
          <a:xfrm>
            <a:off x="2082800" y="3814763"/>
            <a:ext cx="1276350" cy="752475"/>
          </a:xfrm>
          <a:prstGeom prst="rect">
            <a:avLst/>
          </a:prstGeom>
          <a:noFill/>
          <a:ln w="9525">
            <a:noFill/>
            <a:miter lim="800000"/>
            <a:headEnd/>
            <a:tailEnd/>
          </a:ln>
        </p:spPr>
      </p:pic>
      <p:sp>
        <p:nvSpPr>
          <p:cNvPr id="20" name="Text Box 14"/>
          <p:cNvSpPr txBox="1">
            <a:spLocks noChangeArrowheads="1"/>
          </p:cNvSpPr>
          <p:nvPr/>
        </p:nvSpPr>
        <p:spPr bwMode="auto">
          <a:xfrm>
            <a:off x="5943600" y="2774950"/>
            <a:ext cx="2362200" cy="1196975"/>
          </a:xfrm>
          <a:prstGeom prst="rect">
            <a:avLst/>
          </a:prstGeom>
          <a:solidFill>
            <a:schemeClr val="bg2">
              <a:lumMod val="75000"/>
            </a:schemeClr>
          </a:solidFill>
          <a:ln>
            <a:solidFill>
              <a:schemeClr val="bg2">
                <a:lumMod val="50000"/>
              </a:schemeClr>
            </a:solidFill>
          </a:ln>
          <a:extLst/>
        </p:spPr>
        <p:txBody>
          <a:bodyPr>
            <a:spAutoFit/>
          </a:bodyPr>
          <a:lstStyle/>
          <a:p>
            <a:pPr algn="ctr" eaLnBrk="0" hangingPunct="0">
              <a:defRPr/>
            </a:pPr>
            <a:r>
              <a:rPr lang="en-US" altLang="en-US" sz="2400">
                <a:latin typeface="Century Gothic" pitchFamily="34" charset="0"/>
              </a:rPr>
              <a:t>IO &amp;</a:t>
            </a:r>
          </a:p>
          <a:p>
            <a:pPr algn="ctr" eaLnBrk="0" hangingPunct="0">
              <a:defRPr/>
            </a:pPr>
            <a:r>
              <a:rPr lang="en-US" altLang="en-US" sz="2400">
                <a:latin typeface="Century Gothic" pitchFamily="34" charset="0"/>
              </a:rPr>
              <a:t>Administration</a:t>
            </a:r>
          </a:p>
          <a:p>
            <a:pPr algn="ctr" eaLnBrk="0" hangingPunct="0">
              <a:defRPr/>
            </a:pPr>
            <a:endParaRPr lang="en-US" altLang="en-US" sz="2400"/>
          </a:p>
        </p:txBody>
      </p:sp>
      <p:sp>
        <p:nvSpPr>
          <p:cNvPr id="21" name="Line 15"/>
          <p:cNvSpPr>
            <a:spLocks noChangeShapeType="1"/>
          </p:cNvSpPr>
          <p:nvPr/>
        </p:nvSpPr>
        <p:spPr bwMode="auto">
          <a:xfrm>
            <a:off x="2971800" y="2898775"/>
            <a:ext cx="2933700" cy="37782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2" name="Line 16"/>
          <p:cNvSpPr>
            <a:spLocks noChangeShapeType="1"/>
          </p:cNvSpPr>
          <p:nvPr/>
        </p:nvSpPr>
        <p:spPr bwMode="auto">
          <a:xfrm flipV="1">
            <a:off x="4343400" y="3375025"/>
            <a:ext cx="1600200" cy="358775"/>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3" name="Line 17"/>
          <p:cNvSpPr>
            <a:spLocks noChangeShapeType="1"/>
          </p:cNvSpPr>
          <p:nvPr/>
        </p:nvSpPr>
        <p:spPr bwMode="auto">
          <a:xfrm flipV="1">
            <a:off x="3200400" y="3505200"/>
            <a:ext cx="2743200" cy="228600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9407" name="TextBox 2"/>
          <p:cNvSpPr txBox="1">
            <a:spLocks noChangeArrowheads="1"/>
          </p:cNvSpPr>
          <p:nvPr/>
        </p:nvSpPr>
        <p:spPr bwMode="auto">
          <a:xfrm>
            <a:off x="5410200" y="4424363"/>
            <a:ext cx="3276600" cy="1616075"/>
          </a:xfrm>
          <a:prstGeom prst="rect">
            <a:avLst/>
          </a:prstGeom>
          <a:noFill/>
          <a:ln w="9525">
            <a:noFill/>
            <a:miter lim="800000"/>
            <a:headEnd/>
            <a:tailEnd/>
          </a:ln>
        </p:spPr>
        <p:txBody>
          <a:bodyPr>
            <a:spAutoFit/>
          </a:bodyPr>
          <a:lstStyle/>
          <a:p>
            <a:pPr algn="ctr"/>
            <a:r>
              <a:rPr lang="en-US" sz="2000">
                <a:latin typeface="Century Gothic" pitchFamily="34" charset="0"/>
              </a:rPr>
              <a:t>Each component must make its contribution so that the whole is greater than the sum of the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5019675"/>
          </a:xfrm>
          <a:prstGeom prst="rect">
            <a:avLst/>
          </a:prstGeom>
          <a:noFill/>
          <a:ln>
            <a:miter lim="800000"/>
            <a:headEnd/>
            <a:tailEnd/>
          </a:ln>
        </p:spPr>
        <p:txBody>
          <a:bodyPr/>
          <a:lstStyle/>
          <a:p>
            <a:pPr algn="ctr">
              <a:spcBef>
                <a:spcPct val="20000"/>
              </a:spcBef>
              <a:buClr>
                <a:srgbClr val="0082D1"/>
              </a:buClr>
              <a:buSzPct val="70000"/>
              <a:buFont typeface="Wingdings 2" pitchFamily="18" charset="2"/>
              <a:buNone/>
              <a:defRPr/>
            </a:pPr>
            <a:r>
              <a:rPr lang="en-US" sz="2800" dirty="0">
                <a:latin typeface="Century Gothic" pitchFamily="34" charset="0"/>
              </a:rPr>
              <a:t>UCF’s Animal Care &amp; Use Program Team</a:t>
            </a:r>
          </a:p>
          <a:p>
            <a:pPr>
              <a:spcBef>
                <a:spcPct val="20000"/>
              </a:spcBef>
              <a:buClr>
                <a:srgbClr val="0082D1"/>
              </a:buClr>
              <a:buSzPct val="70000"/>
              <a:buFont typeface="Wingdings" pitchFamily="2" charset="2"/>
              <a:buChar char="Ø"/>
              <a:defRPr/>
            </a:pPr>
            <a:endParaRPr lang="en-US" b="0" dirty="0"/>
          </a:p>
          <a:p>
            <a:pPr>
              <a:spcBef>
                <a:spcPct val="20000"/>
              </a:spcBef>
              <a:buClr>
                <a:srgbClr val="0082D1"/>
              </a:buClr>
              <a:buSzPct val="70000"/>
              <a:buFont typeface="Wingdings" pitchFamily="2" charset="2"/>
              <a:buChar char="Ø"/>
              <a:defRPr/>
            </a:pPr>
            <a:endParaRPr lang="en-US" b="0" dirty="0"/>
          </a:p>
          <a:p>
            <a:pPr>
              <a:spcBef>
                <a:spcPct val="20000"/>
              </a:spcBef>
              <a:buClr>
                <a:srgbClr val="603B14"/>
              </a:buClr>
              <a:buSzPct val="70000"/>
              <a:buFont typeface="Wingdings" pitchFamily="2" charset="2"/>
              <a:buChar char="§"/>
              <a:defRPr/>
            </a:pPr>
            <a:r>
              <a:rPr lang="en-US" sz="2400" dirty="0">
                <a:latin typeface="Century Gothic" pitchFamily="34" charset="0"/>
              </a:rPr>
              <a:t>Institutional Official</a:t>
            </a:r>
          </a:p>
          <a:p>
            <a:pPr>
              <a:spcBef>
                <a:spcPct val="20000"/>
              </a:spcBef>
              <a:buClr>
                <a:srgbClr val="603B14"/>
              </a:buClr>
              <a:buSzPct val="70000"/>
              <a:buFont typeface="Wingdings" pitchFamily="2" charset="2"/>
              <a:buChar char="§"/>
              <a:defRPr/>
            </a:pPr>
            <a:r>
              <a:rPr lang="en-US" sz="2400" dirty="0">
                <a:latin typeface="Century Gothic" pitchFamily="34" charset="0"/>
              </a:rPr>
              <a:t>Program Administration </a:t>
            </a:r>
          </a:p>
          <a:p>
            <a:pPr>
              <a:spcBef>
                <a:spcPct val="20000"/>
              </a:spcBef>
              <a:buClr>
                <a:srgbClr val="603B14"/>
              </a:buClr>
              <a:buSzPct val="70000"/>
              <a:buFont typeface="Wingdings" pitchFamily="2" charset="2"/>
              <a:buChar char="§"/>
              <a:defRPr/>
            </a:pPr>
            <a:r>
              <a:rPr lang="en-US" sz="2400" dirty="0">
                <a:latin typeface="Century Gothic" pitchFamily="34" charset="0"/>
              </a:rPr>
              <a:t>Animal Facility Managers </a:t>
            </a:r>
          </a:p>
          <a:p>
            <a:pPr>
              <a:spcBef>
                <a:spcPct val="20000"/>
              </a:spcBef>
              <a:buClr>
                <a:srgbClr val="603B14"/>
              </a:buClr>
              <a:buSzPct val="70000"/>
              <a:buFont typeface="Wingdings" pitchFamily="2" charset="2"/>
              <a:buChar char="§"/>
              <a:defRPr/>
            </a:pPr>
            <a:r>
              <a:rPr lang="en-US" sz="2400" dirty="0">
                <a:latin typeface="Century Gothic" pitchFamily="34" charset="0"/>
              </a:rPr>
              <a:t>IACUC Voting Members  (11 - 3 DVMs)</a:t>
            </a:r>
          </a:p>
          <a:p>
            <a:pPr>
              <a:spcBef>
                <a:spcPct val="20000"/>
              </a:spcBef>
              <a:buClr>
                <a:srgbClr val="603B14"/>
              </a:buClr>
              <a:buSzPct val="70000"/>
              <a:buFont typeface="Wingdings" pitchFamily="2" charset="2"/>
              <a:buChar char="§"/>
              <a:defRPr/>
            </a:pPr>
            <a:r>
              <a:rPr lang="en-US" sz="2400" dirty="0">
                <a:latin typeface="Century Gothic" pitchFamily="34" charset="0"/>
              </a:rPr>
              <a:t>IACUC Ex-Officio (non-voting) Members (7)</a:t>
            </a:r>
          </a:p>
          <a:p>
            <a:pPr algn="ctr">
              <a:spcBef>
                <a:spcPct val="20000"/>
              </a:spcBef>
              <a:buClr>
                <a:schemeClr val="accent1"/>
              </a:buClr>
              <a:buSzPct val="70000"/>
              <a:defRPr/>
            </a:pPr>
            <a:endParaRPr lang="en-US" sz="2400" dirty="0">
              <a:solidFill>
                <a:srgbClr val="603B14"/>
              </a:solidFill>
              <a:effectLst>
                <a:outerShdw blurRad="38100" dist="38100" dir="2700000" algn="tl">
                  <a:srgbClr val="C0C0C0"/>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825500" y="1452563"/>
            <a:ext cx="79565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r>
              <a:rPr lang="en-US" sz="2800" dirty="0">
                <a:effectLst>
                  <a:outerShdw blurRad="38100" dist="38100" dir="2700000" algn="tl">
                    <a:srgbClr val="C0C0C0"/>
                  </a:outerShdw>
                </a:effectLst>
                <a:latin typeface="Century Gothic" pitchFamily="34" charset="0"/>
              </a:rPr>
              <a:t>What is an Institutional Animal Care and Use Committee?</a:t>
            </a:r>
          </a:p>
          <a:p>
            <a:pPr marL="228600" algn="ctr">
              <a:spcBef>
                <a:spcPct val="20000"/>
              </a:spcBef>
              <a:buClr>
                <a:schemeClr val="accent1"/>
              </a:buClr>
              <a:buSzPct val="70000"/>
              <a:tabLst>
                <a:tab pos="292100" algn="l"/>
                <a:tab pos="571500" algn="l"/>
              </a:tabLst>
              <a:defRPr/>
            </a:pPr>
            <a:endParaRPr lang="en-US" sz="2800" dirty="0">
              <a:effectLst>
                <a:outerShdw blurRad="38100" dist="38100" dir="2700000" algn="tl">
                  <a:srgbClr val="C0C0C0"/>
                </a:outerShdw>
              </a:effectLst>
              <a:latin typeface="Century Gothic" pitchFamily="34" charset="0"/>
            </a:endParaRPr>
          </a:p>
          <a:p>
            <a:pPr marL="971550" lvl="1"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Your Peers</a:t>
            </a:r>
          </a:p>
          <a:p>
            <a:pPr marL="971550" lvl="1"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At least 5 members</a:t>
            </a:r>
          </a:p>
          <a:p>
            <a:pPr marL="1428750" lvl="2"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Chair</a:t>
            </a:r>
          </a:p>
          <a:p>
            <a:pPr marL="1428750" lvl="2"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Attending Veterinarian</a:t>
            </a:r>
          </a:p>
          <a:p>
            <a:pPr marL="1428750" lvl="2"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Scientist</a:t>
            </a:r>
          </a:p>
          <a:p>
            <a:pPr marL="1428750" lvl="2"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Non-Scientist</a:t>
            </a:r>
          </a:p>
          <a:p>
            <a:pPr marL="1428750" lvl="2" indent="-342900">
              <a:spcBef>
                <a:spcPct val="20000"/>
              </a:spcBef>
              <a:buClr>
                <a:schemeClr val="accent1"/>
              </a:buClr>
              <a:buSzPct val="70000"/>
              <a:buFont typeface="Wingdings" pitchFamily="2" charset="2"/>
              <a:buChar char="Ø"/>
              <a:tabLst>
                <a:tab pos="292100" algn="l"/>
                <a:tab pos="571500" algn="l"/>
              </a:tabLst>
              <a:defRPr/>
            </a:pPr>
            <a:r>
              <a:rPr lang="en-US" sz="2800" dirty="0">
                <a:effectLst>
                  <a:outerShdw blurRad="38100" dist="38100" dir="2700000" algn="tl">
                    <a:srgbClr val="C0C0C0"/>
                  </a:outerShdw>
                </a:effectLst>
                <a:latin typeface="Century Gothic" pitchFamily="34" charset="0"/>
              </a:rPr>
              <a:t>Non-Affiliated Member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endParaRPr lang="en-US" sz="3200" dirty="0">
              <a:solidFill>
                <a:srgbClr val="6C4C2C"/>
              </a:solidFill>
              <a:effectLst>
                <a:outerShdw blurRad="38100" dist="38100" dir="2700000" algn="tl">
                  <a:srgbClr val="C0C0C0"/>
                </a:outerShdw>
              </a:effectLst>
              <a:latin typeface="Century Gothic" pitchFamily="34" charset="0"/>
            </a:endParaRPr>
          </a:p>
          <a:p>
            <a:pPr marL="228600">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Review the program of animal care –</a:t>
            </a:r>
          </a:p>
          <a:p>
            <a:pPr marL="228600">
              <a:spcBef>
                <a:spcPct val="20000"/>
              </a:spcBef>
              <a:buClr>
                <a:schemeClr val="accent1"/>
              </a:buClr>
              <a:buSzPct val="70000"/>
              <a:tabLst>
                <a:tab pos="292100" algn="l"/>
                <a:tab pos="571500" algn="l"/>
              </a:tabLst>
              <a:defRPr/>
            </a:pPr>
            <a:r>
              <a:rPr lang="en-US" sz="3200" dirty="0">
                <a:latin typeface="Century Gothic" pitchFamily="34" charset="0"/>
              </a:rPr>
              <a:t> every 6 months </a:t>
            </a:r>
            <a:endParaRPr lang="en-US" sz="1200" dirty="0">
              <a:latin typeface="Century Gothic" pitchFamily="34" charset="0"/>
            </a:endParaRPr>
          </a:p>
          <a:p>
            <a:pPr marL="228600">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Inspect the facilities - every 6 months</a:t>
            </a:r>
          </a:p>
          <a:p>
            <a:pPr marL="228600">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Report evaluations to IO</a:t>
            </a:r>
          </a:p>
          <a:p>
            <a:pPr marL="228600">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Investigate concerns</a:t>
            </a:r>
          </a:p>
          <a:p>
            <a:pPr marL="228600">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Make recommendations</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1143000" y="1219200"/>
            <a:ext cx="670560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endParaRPr lang="en-US" sz="1200" dirty="0">
              <a:solidFill>
                <a:srgbClr val="6C4C2C"/>
              </a:solidFill>
              <a:effectLst>
                <a:outerShdw blurRad="38100" dist="38100" dir="2700000" algn="tl">
                  <a:srgbClr val="C0C0C0"/>
                </a:outerShdw>
              </a:effectLst>
              <a:latin typeface="Century Gothic" pitchFamily="34" charset="0"/>
            </a:endParaRPr>
          </a:p>
          <a:p>
            <a:pPr marL="228600">
              <a:spcBef>
                <a:spcPct val="20000"/>
              </a:spcBef>
              <a:buClr>
                <a:schemeClr val="accent1"/>
              </a:buClr>
              <a:buSzPct val="70000"/>
              <a:buFont typeface="Wingdings" pitchFamily="2" charset="2"/>
              <a:buChar char="Ø"/>
              <a:tabLst>
                <a:tab pos="292100" algn="l"/>
                <a:tab pos="571500" algn="l"/>
              </a:tabLst>
              <a:defRPr/>
            </a:pPr>
            <a:r>
              <a:rPr lang="en-US" sz="2800" dirty="0">
                <a:latin typeface="Century Gothic" pitchFamily="34" charset="0"/>
              </a:rPr>
              <a:t>Review New Protocols </a:t>
            </a:r>
          </a:p>
          <a:p>
            <a:pPr marL="228600">
              <a:spcBef>
                <a:spcPct val="20000"/>
              </a:spcBef>
              <a:buClr>
                <a:schemeClr val="accent1"/>
              </a:buClr>
              <a:buSzPct val="70000"/>
              <a:buFont typeface="Wingdings" pitchFamily="2" charset="2"/>
              <a:buChar char="Ø"/>
              <a:tabLst>
                <a:tab pos="292100" algn="l"/>
                <a:tab pos="571500" algn="l"/>
              </a:tabLst>
              <a:defRPr/>
            </a:pPr>
            <a:endParaRPr lang="en-US" sz="2800" u="sng" dirty="0">
              <a:latin typeface="Century Gothic" pitchFamily="34" charset="0"/>
            </a:endParaRPr>
          </a:p>
          <a:p>
            <a:pPr marL="228600">
              <a:spcBef>
                <a:spcPct val="20000"/>
              </a:spcBef>
              <a:buClr>
                <a:schemeClr val="accent1"/>
              </a:buClr>
              <a:buSzPct val="70000"/>
              <a:buFont typeface="Wingdings" pitchFamily="2" charset="2"/>
              <a:buChar char="Ø"/>
              <a:tabLst>
                <a:tab pos="292100" algn="l"/>
                <a:tab pos="571500" algn="l"/>
              </a:tabLst>
              <a:defRPr/>
            </a:pPr>
            <a:r>
              <a:rPr lang="en-US" sz="2800" dirty="0">
                <a:latin typeface="Century Gothic" pitchFamily="34" charset="0"/>
              </a:rPr>
              <a:t>Review Modifications/Significant</a:t>
            </a:r>
          </a:p>
          <a:p>
            <a:pPr marL="228600">
              <a:spcBef>
                <a:spcPct val="20000"/>
              </a:spcBef>
              <a:buClr>
                <a:schemeClr val="accent1"/>
              </a:buClr>
              <a:buSzPct val="70000"/>
              <a:tabLst>
                <a:tab pos="292100" algn="l"/>
                <a:tab pos="571500" algn="l"/>
              </a:tabLst>
              <a:defRPr/>
            </a:pPr>
            <a:r>
              <a:rPr lang="en-US" sz="2800" dirty="0">
                <a:latin typeface="Century Gothic" pitchFamily="34" charset="0"/>
              </a:rPr>
              <a:t>  Changes to Protocols</a:t>
            </a:r>
          </a:p>
          <a:p>
            <a:pPr marL="228600">
              <a:spcBef>
                <a:spcPct val="20000"/>
              </a:spcBef>
              <a:buClr>
                <a:schemeClr val="accent1"/>
              </a:buClr>
              <a:buSzPct val="70000"/>
              <a:tabLst>
                <a:tab pos="292100" algn="l"/>
                <a:tab pos="571500" algn="l"/>
              </a:tabLst>
              <a:defRPr/>
            </a:pPr>
            <a:endParaRPr lang="en-US" sz="2800" u="sng" dirty="0">
              <a:latin typeface="Century Gothic" pitchFamily="34" charset="0"/>
            </a:endParaRPr>
          </a:p>
          <a:p>
            <a:pPr marL="228600">
              <a:spcBef>
                <a:spcPct val="20000"/>
              </a:spcBef>
              <a:buClr>
                <a:schemeClr val="accent1"/>
              </a:buClr>
              <a:buSzPct val="70000"/>
              <a:buFont typeface="Wingdings" pitchFamily="2" charset="2"/>
              <a:buChar char="Ø"/>
              <a:tabLst>
                <a:tab pos="292100" algn="l"/>
                <a:tab pos="571500" algn="l"/>
              </a:tabLst>
              <a:defRPr/>
            </a:pPr>
            <a:r>
              <a:rPr lang="en-US" sz="2800" dirty="0">
                <a:latin typeface="Century Gothic" pitchFamily="34" charset="0"/>
              </a:rPr>
              <a:t>Suspend activities</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9635"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800" u="sng">
                <a:solidFill>
                  <a:srgbClr val="404040"/>
                </a:solidFill>
                <a:latin typeface="Century Gothic" pitchFamily="34" charset="0"/>
              </a:rPr>
              <a:t>IACUC Actions</a:t>
            </a:r>
          </a:p>
          <a:p>
            <a:pPr marL="228600" algn="ctr">
              <a:spcBef>
                <a:spcPct val="20000"/>
              </a:spcBef>
              <a:buClr>
                <a:schemeClr val="accent1"/>
              </a:buClr>
              <a:buSzPct val="70000"/>
              <a:tabLst>
                <a:tab pos="292100" algn="l"/>
                <a:tab pos="571500" algn="l"/>
              </a:tabLst>
            </a:pPr>
            <a:endParaRPr lang="en-US" sz="2800" u="sng">
              <a:solidFill>
                <a:srgbClr val="404040"/>
              </a:solidFill>
              <a:latin typeface="Century Gothic" pitchFamily="34"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800" u="sng">
                <a:solidFill>
                  <a:srgbClr val="404040"/>
                </a:solidFill>
                <a:latin typeface="Century Gothic" pitchFamily="34" charset="0"/>
              </a:rPr>
              <a:t>Full Approval</a:t>
            </a:r>
            <a:r>
              <a:rPr lang="en-US" sz="2800">
                <a:solidFill>
                  <a:srgbClr val="404040"/>
                </a:solidFill>
                <a:latin typeface="Century Gothic" pitchFamily="34" charset="0"/>
              </a:rPr>
              <a:t> is given when the submitted protocol meets ALL of the committee’s requests and requirements.</a:t>
            </a:r>
          </a:p>
          <a:p>
            <a:pPr marL="1143000" lvl="2" indent="-228600">
              <a:spcBef>
                <a:spcPct val="20000"/>
              </a:spcBef>
              <a:buClr>
                <a:schemeClr val="accent1"/>
              </a:buClr>
              <a:buSzPct val="70000"/>
              <a:tabLst>
                <a:tab pos="292100" algn="l"/>
                <a:tab pos="571500" algn="l"/>
              </a:tabLst>
            </a:pPr>
            <a:endParaRPr lang="en-US" sz="2800">
              <a:solidFill>
                <a:srgbClr val="404040"/>
              </a:solidFill>
              <a:latin typeface="Century Gothic" pitchFamily="34"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800" u="sng">
                <a:solidFill>
                  <a:srgbClr val="404040"/>
                </a:solidFill>
                <a:latin typeface="Century Gothic" pitchFamily="34" charset="0"/>
              </a:rPr>
              <a:t>Provisional Approval</a:t>
            </a:r>
            <a:r>
              <a:rPr lang="en-US" sz="2800">
                <a:solidFill>
                  <a:srgbClr val="404040"/>
                </a:solidFill>
                <a:latin typeface="Century Gothic" pitchFamily="34" charset="0"/>
              </a:rPr>
              <a:t> is a temporary approval in which the researcher is required to make minor changes to the protocol.</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RESPONSIBILITIES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1683"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800" u="sng" dirty="0">
                <a:solidFill>
                  <a:srgbClr val="404040"/>
                </a:solidFill>
                <a:latin typeface="Century Gothic" pitchFamily="34" charset="0"/>
              </a:rPr>
              <a:t>IACUC Actions</a:t>
            </a:r>
          </a:p>
          <a:p>
            <a:pPr marL="228600" algn="ctr">
              <a:spcBef>
                <a:spcPct val="20000"/>
              </a:spcBef>
              <a:buClr>
                <a:schemeClr val="accent1"/>
              </a:buClr>
              <a:buSzPct val="70000"/>
              <a:tabLst>
                <a:tab pos="292100" algn="l"/>
                <a:tab pos="571500" algn="l"/>
              </a:tabLst>
            </a:pPr>
            <a:endParaRPr lang="en-US" sz="2000" u="sng" dirty="0">
              <a:solidFill>
                <a:srgbClr val="404040"/>
              </a:solidFill>
              <a:latin typeface="Century Gothic" pitchFamily="34"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800" dirty="0">
                <a:solidFill>
                  <a:srgbClr val="404040"/>
                </a:solidFill>
                <a:latin typeface="Century Gothic" pitchFamily="34" charset="0"/>
              </a:rPr>
              <a:t>To </a:t>
            </a:r>
            <a:r>
              <a:rPr lang="en-US" sz="2800" u="sng" dirty="0">
                <a:solidFill>
                  <a:srgbClr val="404040"/>
                </a:solidFill>
                <a:latin typeface="Century Gothic" pitchFamily="34" charset="0"/>
              </a:rPr>
              <a:t>Table</a:t>
            </a:r>
            <a:r>
              <a:rPr lang="en-US" sz="2800" dirty="0">
                <a:solidFill>
                  <a:srgbClr val="404040"/>
                </a:solidFill>
                <a:latin typeface="Century Gothic" pitchFamily="34" charset="0"/>
              </a:rPr>
              <a:t> or </a:t>
            </a:r>
            <a:r>
              <a:rPr lang="en-US" sz="2800" u="sng" dirty="0">
                <a:solidFill>
                  <a:srgbClr val="404040"/>
                </a:solidFill>
                <a:latin typeface="Century Gothic" pitchFamily="34" charset="0"/>
              </a:rPr>
              <a:t>Withhold Approval</a:t>
            </a:r>
            <a:r>
              <a:rPr lang="en-US" sz="2800" dirty="0">
                <a:solidFill>
                  <a:srgbClr val="404040"/>
                </a:solidFill>
                <a:latin typeface="Century Gothic" pitchFamily="34" charset="0"/>
              </a:rPr>
              <a:t> is an option when a submission does not meet basic requirements or acceptable standards.</a:t>
            </a:r>
          </a:p>
          <a:p>
            <a:pPr marL="1143000" lvl="2" indent="-228600">
              <a:spcBef>
                <a:spcPct val="20000"/>
              </a:spcBef>
              <a:buClr>
                <a:schemeClr val="accent1"/>
              </a:buClr>
              <a:buSzPct val="70000"/>
              <a:buFont typeface="Wingdings" pitchFamily="2" charset="2"/>
              <a:buChar char="Ø"/>
              <a:tabLst>
                <a:tab pos="292100" algn="l"/>
                <a:tab pos="571500" algn="l"/>
              </a:tabLst>
            </a:pPr>
            <a:endParaRPr lang="en-US" sz="2800" dirty="0">
              <a:solidFill>
                <a:srgbClr val="404040"/>
              </a:solidFill>
              <a:latin typeface="Century Gothic" pitchFamily="34" charset="0"/>
            </a:endParaRPr>
          </a:p>
          <a:p>
            <a:pPr marL="1143000" lvl="2" indent="-228600">
              <a:spcBef>
                <a:spcPct val="20000"/>
              </a:spcBef>
              <a:buClr>
                <a:schemeClr val="accent1"/>
              </a:buClr>
              <a:buSzPct val="70000"/>
              <a:buFont typeface="Wingdings" pitchFamily="2" charset="2"/>
              <a:buChar char="Ø"/>
              <a:tabLst>
                <a:tab pos="292100" algn="l"/>
                <a:tab pos="571500" algn="l"/>
              </a:tabLst>
            </a:pPr>
            <a:r>
              <a:rPr lang="en-US" sz="2800" u="sng" dirty="0">
                <a:solidFill>
                  <a:srgbClr val="404040"/>
                </a:solidFill>
                <a:latin typeface="Century Gothic" pitchFamily="34" charset="0"/>
              </a:rPr>
              <a:t>Suspension</a:t>
            </a:r>
            <a:r>
              <a:rPr lang="en-US" sz="2800" dirty="0">
                <a:solidFill>
                  <a:srgbClr val="404040"/>
                </a:solidFill>
                <a:latin typeface="Century Gothic" pitchFamily="34" charset="0"/>
              </a:rPr>
              <a:t> can occur when a researcher is found to be in serious violation of methods previously approved by the committee.</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RESPONSIBILITIES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lstStyle/>
          <a:p>
            <a:pPr eaLnBrk="1" fontAlgn="auto" hangingPunct="1">
              <a:spcAft>
                <a:spcPts val="0"/>
              </a:spcAft>
              <a:defRPr/>
            </a:pPr>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21506"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INSTITUTIONAL REVIEW BOARD</a:t>
            </a:r>
          </a:p>
          <a:p>
            <a:pPr algn="ctr" fontAlgn="auto">
              <a:spcAft>
                <a:spcPts val="0"/>
              </a:spcAft>
              <a:defRPr/>
            </a:pP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(IRB)</a:t>
            </a:r>
          </a:p>
        </p:txBody>
      </p:sp>
      <p:sp>
        <p:nvSpPr>
          <p:cNvPr id="2" name="TextBox 1"/>
          <p:cNvSpPr txBox="1"/>
          <p:nvPr/>
        </p:nvSpPr>
        <p:spPr>
          <a:xfrm>
            <a:off x="0" y="4691063"/>
            <a:ext cx="7543800" cy="338137"/>
          </a:xfrm>
          <a:prstGeom prst="rect">
            <a:avLst/>
          </a:prstGeom>
          <a:noFill/>
        </p:spPr>
        <p:txBody>
          <a:bodyPr>
            <a:spAutoFit/>
          </a:bodyPr>
          <a:lstStyle/>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Joanne Muratori, Janice Turchin</a:t>
            </a:r>
            <a:endParaRPr lang="en-US" sz="1600" dirty="0">
              <a:solidFill>
                <a:schemeClr val="accent6">
                  <a:lumMod val="7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3731" name="Content Placeholder 2"/>
          <p:cNvSpPr txBox="1">
            <a:spLocks/>
          </p:cNvSpPr>
          <p:nvPr/>
        </p:nvSpPr>
        <p:spPr bwMode="auto">
          <a:xfrm>
            <a:off x="228600" y="1066800"/>
            <a:ext cx="8553450" cy="5181600"/>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800">
                <a:solidFill>
                  <a:schemeClr val="tx2"/>
                </a:solidFill>
                <a:latin typeface="Century Gothic" pitchFamily="34" charset="0"/>
              </a:rPr>
              <a:t>What are the methods of protocol review?</a:t>
            </a:r>
          </a:p>
          <a:p>
            <a:pPr marL="228600" algn="ctr">
              <a:spcBef>
                <a:spcPct val="20000"/>
              </a:spcBef>
              <a:buClr>
                <a:schemeClr val="accent1"/>
              </a:buClr>
              <a:buSzPct val="70000"/>
              <a:tabLst>
                <a:tab pos="292100" algn="l"/>
                <a:tab pos="571500" algn="l"/>
              </a:tabLst>
            </a:pPr>
            <a:endParaRPr lang="en-US" sz="2800" u="sng">
              <a:solidFill>
                <a:srgbClr val="404040"/>
              </a:solidFill>
              <a:latin typeface="Century Gothic" pitchFamily="34" charset="0"/>
            </a:endParaRPr>
          </a:p>
          <a:p>
            <a:pPr marL="22860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Only two methods for the review of protocols for:</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Initial review</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Significant changes</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Continuing review</a:t>
            </a:r>
          </a:p>
          <a:p>
            <a:pPr marL="228600">
              <a:lnSpc>
                <a:spcPct val="80000"/>
              </a:lnSpc>
              <a:spcBef>
                <a:spcPct val="20000"/>
              </a:spcBef>
              <a:buClr>
                <a:schemeClr val="accent1"/>
              </a:buClr>
              <a:buSzPct val="70000"/>
              <a:buFont typeface="Wingdings" pitchFamily="2" charset="2"/>
              <a:buChar char="Ø"/>
              <a:tabLst>
                <a:tab pos="292100" algn="l"/>
                <a:tab pos="571500" algn="l"/>
              </a:tabLst>
            </a:pPr>
            <a:endParaRPr lang="en-US" sz="2400">
              <a:solidFill>
                <a:srgbClr val="404040"/>
              </a:solidFill>
              <a:latin typeface="Century Gothic" pitchFamily="34" charset="0"/>
            </a:endParaRPr>
          </a:p>
          <a:p>
            <a:pPr marL="1600200" lvl="3" indent="-22860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Full committee review</a:t>
            </a:r>
          </a:p>
          <a:p>
            <a:pPr marL="228600">
              <a:lnSpc>
                <a:spcPct val="80000"/>
              </a:lnSpc>
              <a:spcBef>
                <a:spcPct val="20000"/>
              </a:spcBef>
              <a:buClr>
                <a:schemeClr val="accent1"/>
              </a:buClr>
              <a:buSzPct val="70000"/>
              <a:buFont typeface="Wingdings" pitchFamily="2" charset="2"/>
              <a:buChar char="Ø"/>
              <a:tabLst>
                <a:tab pos="292100" algn="l"/>
                <a:tab pos="571500" algn="l"/>
              </a:tabLst>
            </a:pPr>
            <a:endParaRPr lang="en-US" sz="800">
              <a:solidFill>
                <a:srgbClr val="404040"/>
              </a:solidFill>
              <a:latin typeface="Century Gothic" pitchFamily="34" charset="0"/>
            </a:endParaRPr>
          </a:p>
          <a:p>
            <a:pPr marL="1600200" lvl="3" indent="-22860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Designated member review</a:t>
            </a:r>
          </a:p>
          <a:p>
            <a:pPr marL="228600">
              <a:lnSpc>
                <a:spcPct val="80000"/>
              </a:lnSpc>
              <a:spcBef>
                <a:spcPct val="20000"/>
              </a:spcBef>
              <a:buClr>
                <a:schemeClr val="accent1"/>
              </a:buClr>
              <a:buSzPct val="70000"/>
              <a:buFont typeface="Wingdings" pitchFamily="2" charset="2"/>
              <a:buChar char="Ø"/>
              <a:tabLst>
                <a:tab pos="292100" algn="l"/>
                <a:tab pos="571500" algn="l"/>
              </a:tabLst>
            </a:pPr>
            <a:endParaRPr lang="en-US" sz="2400">
              <a:solidFill>
                <a:srgbClr val="404040"/>
              </a:solidFill>
              <a:latin typeface="Century Gothic" pitchFamily="34" charset="0"/>
            </a:endParaRPr>
          </a:p>
          <a:p>
            <a:pPr marL="22860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Approval of minor changes:</a:t>
            </a:r>
          </a:p>
          <a:p>
            <a:pPr marL="228600">
              <a:lnSpc>
                <a:spcPct val="80000"/>
              </a:lnSpc>
              <a:spcBef>
                <a:spcPct val="20000"/>
              </a:spcBef>
              <a:buClr>
                <a:schemeClr val="accent1"/>
              </a:buClr>
              <a:buSzPct val="70000"/>
              <a:buFont typeface="Wingdings" pitchFamily="2" charset="2"/>
              <a:buChar char="Ø"/>
              <a:tabLst>
                <a:tab pos="292100" algn="l"/>
                <a:tab pos="571500" algn="l"/>
              </a:tabLst>
            </a:pPr>
            <a:endParaRPr lang="en-US" sz="2400">
              <a:solidFill>
                <a:srgbClr val="404040"/>
              </a:solidFill>
              <a:latin typeface="Century Gothic" pitchFamily="34" charset="0"/>
            </a:endParaRPr>
          </a:p>
          <a:p>
            <a:pPr marL="1600200" lvl="3" indent="-228600">
              <a:lnSpc>
                <a:spcPct val="80000"/>
              </a:lnSpc>
              <a:spcBef>
                <a:spcPct val="20000"/>
              </a:spcBef>
              <a:buClr>
                <a:schemeClr val="accent1"/>
              </a:buClr>
              <a:buSzPct val="70000"/>
              <a:buFont typeface="Wingdings" pitchFamily="2" charset="2"/>
              <a:buChar char="Ø"/>
              <a:tabLst>
                <a:tab pos="292100" algn="l"/>
                <a:tab pos="571500" algn="l"/>
              </a:tabLst>
            </a:pPr>
            <a:r>
              <a:rPr lang="en-US" sz="2400">
                <a:solidFill>
                  <a:srgbClr val="404040"/>
                </a:solidFill>
                <a:latin typeface="Century Gothic" pitchFamily="34" charset="0"/>
              </a:rPr>
              <a:t>Administrative review</a:t>
            </a:r>
          </a:p>
          <a:p>
            <a:pPr marL="742950" lvl="1" indent="-285750">
              <a:lnSpc>
                <a:spcPct val="80000"/>
              </a:lnSpc>
              <a:spcBef>
                <a:spcPct val="20000"/>
              </a:spcBef>
              <a:buClr>
                <a:schemeClr val="accent1"/>
              </a:buClr>
              <a:buSzPct val="70000"/>
              <a:buFont typeface="Wingdings" pitchFamily="2" charset="2"/>
              <a:buNone/>
              <a:tabLst>
                <a:tab pos="292100" algn="l"/>
                <a:tab pos="571500" algn="l"/>
              </a:tabLst>
            </a:pPr>
            <a:endParaRPr lang="en-US" sz="2000">
              <a:solidFill>
                <a:srgbClr val="404040"/>
              </a:solidFill>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RESPONSIBILITIES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5779"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3200" dirty="0">
                <a:solidFill>
                  <a:schemeClr val="tx2"/>
                </a:solidFill>
                <a:latin typeface="Century Gothic" pitchFamily="34" charset="0"/>
              </a:rPr>
              <a:t>What are the differences?</a:t>
            </a:r>
          </a:p>
          <a:p>
            <a:pPr marL="228600" algn="ctr">
              <a:spcBef>
                <a:spcPct val="20000"/>
              </a:spcBef>
              <a:buClr>
                <a:schemeClr val="accent1"/>
              </a:buClr>
              <a:buSzPct val="70000"/>
              <a:tabLst>
                <a:tab pos="292100" algn="l"/>
                <a:tab pos="571500" algn="l"/>
              </a:tabLst>
            </a:pPr>
            <a:endParaRPr lang="en-US" sz="2800" u="sng" dirty="0">
              <a:latin typeface="Century Gothic" pitchFamily="34" charset="0"/>
            </a:endParaRPr>
          </a:p>
          <a:p>
            <a:pPr marL="228600">
              <a:lnSpc>
                <a:spcPct val="80000"/>
              </a:lnSpc>
              <a:spcBef>
                <a:spcPct val="20000"/>
              </a:spcBef>
              <a:buClr>
                <a:schemeClr val="accent1"/>
              </a:buClr>
              <a:buSzPct val="70000"/>
              <a:tabLst>
                <a:tab pos="292100" algn="l"/>
                <a:tab pos="571500" algn="l"/>
              </a:tabLst>
            </a:pPr>
            <a:r>
              <a:rPr lang="en-US" sz="3200" dirty="0">
                <a:latin typeface="Century Gothic" pitchFamily="34" charset="0"/>
              </a:rPr>
              <a:t>Full Committee Review (FCR)</a:t>
            </a:r>
          </a:p>
          <a:p>
            <a:pPr marL="228600">
              <a:lnSpc>
                <a:spcPct val="80000"/>
              </a:lnSpc>
              <a:spcBef>
                <a:spcPct val="20000"/>
              </a:spcBef>
              <a:buClr>
                <a:schemeClr val="accent1"/>
              </a:buClr>
              <a:buSzPct val="70000"/>
              <a:tabLst>
                <a:tab pos="292100" algn="l"/>
                <a:tab pos="571500" algn="l"/>
              </a:tabLst>
            </a:pPr>
            <a:endParaRPr lang="en-US" sz="3200" dirty="0">
              <a:latin typeface="Century Gothic" pitchFamily="34" charset="0"/>
            </a:endParaRP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3200" dirty="0">
                <a:latin typeface="Century Gothic" pitchFamily="34" charset="0"/>
              </a:rPr>
              <a:t>Convened meeting of a quorum (face to face)</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3200" dirty="0">
                <a:latin typeface="Century Gothic" pitchFamily="34" charset="0"/>
              </a:rPr>
              <a:t>May modify, approve or disapprove</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3200" dirty="0">
                <a:latin typeface="Century Gothic" pitchFamily="34" charset="0"/>
              </a:rPr>
              <a:t>Simple majority vote</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3200" dirty="0">
                <a:latin typeface="Century Gothic" pitchFamily="34" charset="0"/>
              </a:rPr>
              <a:t>If disapproved may not be approved administratively</a:t>
            </a:r>
          </a:p>
          <a:p>
            <a:pPr marL="228600">
              <a:lnSpc>
                <a:spcPct val="80000"/>
              </a:lnSpc>
              <a:spcBef>
                <a:spcPct val="20000"/>
              </a:spcBef>
              <a:buClr>
                <a:schemeClr val="accent1"/>
              </a:buClr>
              <a:buSzPct val="70000"/>
              <a:buFont typeface="Wingdings" pitchFamily="2" charset="2"/>
              <a:buChar char="Ø"/>
              <a:tabLst>
                <a:tab pos="292100" algn="l"/>
                <a:tab pos="571500" algn="l"/>
              </a:tabLst>
            </a:pPr>
            <a:endParaRPr lang="en-US" dirty="0">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152400"/>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RESPONSIBILITIES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7827"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800">
                <a:solidFill>
                  <a:schemeClr val="tx2"/>
                </a:solidFill>
                <a:latin typeface="Century Gothic" pitchFamily="34" charset="0"/>
              </a:rPr>
              <a:t>What are the differences?</a:t>
            </a:r>
          </a:p>
          <a:p>
            <a:pPr marL="228600">
              <a:lnSpc>
                <a:spcPct val="80000"/>
              </a:lnSpc>
              <a:spcBef>
                <a:spcPct val="20000"/>
              </a:spcBef>
              <a:buClr>
                <a:schemeClr val="accent1"/>
              </a:buClr>
              <a:buSzPct val="70000"/>
              <a:buFont typeface="Wingdings" pitchFamily="2" charset="2"/>
              <a:buChar char="Ø"/>
              <a:tabLst>
                <a:tab pos="292100" algn="l"/>
                <a:tab pos="571500" algn="l"/>
              </a:tabLst>
            </a:pPr>
            <a:endParaRPr lang="en-US">
              <a:latin typeface="Century Gothic" pitchFamily="34" charset="0"/>
            </a:endParaRPr>
          </a:p>
          <a:p>
            <a:pPr marL="228600">
              <a:lnSpc>
                <a:spcPct val="80000"/>
              </a:lnSpc>
              <a:spcBef>
                <a:spcPct val="20000"/>
              </a:spcBef>
              <a:buClr>
                <a:schemeClr val="accent1"/>
              </a:buClr>
              <a:buSzPct val="70000"/>
              <a:buFont typeface="Wingdings" pitchFamily="2" charset="2"/>
              <a:buChar char="Ø"/>
              <a:tabLst>
                <a:tab pos="292100" algn="l"/>
                <a:tab pos="571500" algn="l"/>
              </a:tabLst>
            </a:pPr>
            <a:r>
              <a:rPr lang="en-US" sz="2800">
                <a:latin typeface="Century Gothic" pitchFamily="34" charset="0"/>
              </a:rPr>
              <a:t>Designated Member Review (DMR)</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800">
                <a:latin typeface="Century Gothic" pitchFamily="34" charset="0"/>
              </a:rPr>
              <a:t>One qualified member of the committee</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800">
                <a:latin typeface="Century Gothic" pitchFamily="34" charset="0"/>
              </a:rPr>
              <a:t>Appointed by the Chair</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800">
                <a:latin typeface="Century Gothic" pitchFamily="34" charset="0"/>
              </a:rPr>
              <a:t>May modify or approve the protocol</a:t>
            </a:r>
          </a:p>
          <a:p>
            <a:pPr marL="742950" lvl="1" indent="-285750">
              <a:lnSpc>
                <a:spcPct val="80000"/>
              </a:lnSpc>
              <a:spcBef>
                <a:spcPct val="20000"/>
              </a:spcBef>
              <a:buClr>
                <a:schemeClr val="accent1"/>
              </a:buClr>
              <a:buSzPct val="70000"/>
              <a:buFont typeface="Wingdings" pitchFamily="2" charset="2"/>
              <a:buChar char="Ø"/>
              <a:tabLst>
                <a:tab pos="292100" algn="l"/>
                <a:tab pos="571500" algn="l"/>
              </a:tabLst>
            </a:pPr>
            <a:r>
              <a:rPr lang="en-US" sz="2800">
                <a:latin typeface="Century Gothic" pitchFamily="34" charset="0"/>
              </a:rPr>
              <a:t>Unless any member of the committee requests a FCR</a:t>
            </a:r>
          </a:p>
          <a:p>
            <a:pPr marL="1143000" lvl="2" indent="-228600">
              <a:lnSpc>
                <a:spcPct val="80000"/>
              </a:lnSpc>
              <a:spcBef>
                <a:spcPct val="20000"/>
              </a:spcBef>
              <a:buClr>
                <a:schemeClr val="accent1"/>
              </a:buClr>
              <a:buSzPct val="70000"/>
              <a:buFont typeface="Wingdings" pitchFamily="2" charset="2"/>
              <a:buChar char="Ø"/>
              <a:tabLst>
                <a:tab pos="292100" algn="l"/>
                <a:tab pos="571500" algn="l"/>
              </a:tabLst>
            </a:pPr>
            <a:r>
              <a:rPr lang="en-US" sz="2800">
                <a:latin typeface="Century Gothic" pitchFamily="34" charset="0"/>
              </a:rPr>
              <a:t>All members are provided with a list and description of all protocols and may request a FCR within a specified time period</a:t>
            </a:r>
            <a:r>
              <a:rPr lang="en-US" sz="2800">
                <a:solidFill>
                  <a:schemeClr val="accent2"/>
                </a:solidFill>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152400"/>
            <a:ext cx="6477000" cy="641350"/>
          </a:xfrm>
          <a:prstGeom prst="rect">
            <a:avLst/>
          </a:prstGeom>
          <a:noFill/>
        </p:spPr>
        <p:txBody>
          <a:bodyPr>
            <a:spAutoFit/>
          </a:bodyPr>
          <a:lstStyle/>
          <a:p>
            <a:pPr algn="ctr">
              <a:defRPr/>
            </a:pPr>
            <a:r>
              <a:rPr lang="en-US" sz="3600" dirty="0">
                <a:solidFill>
                  <a:schemeClr val="accent6">
                    <a:lumMod val="75000"/>
                  </a:schemeClr>
                </a:solidFill>
                <a:effectLst>
                  <a:outerShdw blurRad="38100" dist="38100" dir="2700000" algn="tl">
                    <a:srgbClr val="C0C0C0"/>
                  </a:outerShdw>
                </a:effectLst>
                <a:latin typeface="Century Gothic" pitchFamily="34" charset="0"/>
              </a:rPr>
              <a:t>IACUC RESPONSIBILITIES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571500" indent="-342900" algn="ctr">
              <a:spcBef>
                <a:spcPct val="20000"/>
              </a:spcBef>
              <a:buClr>
                <a:schemeClr val="accent1"/>
              </a:buClr>
              <a:buSzPct val="70000"/>
              <a:tabLst>
                <a:tab pos="292100" algn="l"/>
                <a:tab pos="571500" algn="l"/>
              </a:tabLst>
              <a:defRPr/>
            </a:pPr>
            <a:r>
              <a:rPr lang="en-US" sz="2800" u="sng" dirty="0">
                <a:latin typeface="Century Gothic" pitchFamily="34" charset="0"/>
              </a:rPr>
              <a:t>THE 3 “Rs”</a:t>
            </a:r>
          </a:p>
          <a:p>
            <a:pPr marL="571500" indent="-342900" algn="ctr">
              <a:spcBef>
                <a:spcPct val="20000"/>
              </a:spcBef>
              <a:buClr>
                <a:schemeClr val="accent1"/>
              </a:buClr>
              <a:buSzPct val="70000"/>
              <a:tabLst>
                <a:tab pos="292100" algn="l"/>
                <a:tab pos="571500" algn="l"/>
              </a:tabLst>
              <a:defRPr/>
            </a:pPr>
            <a:r>
              <a:rPr lang="en-US" sz="2800" u="sng" dirty="0">
                <a:latin typeface="Century Gothic" pitchFamily="34" charset="0"/>
              </a:rPr>
              <a:t>Replacement, Reduction, Refinement</a:t>
            </a:r>
          </a:p>
          <a:p>
            <a:pPr marL="571500" indent="-342900">
              <a:lnSpc>
                <a:spcPct val="90000"/>
              </a:lnSpc>
              <a:spcBef>
                <a:spcPct val="20000"/>
              </a:spcBef>
              <a:buClr>
                <a:schemeClr val="accent1"/>
              </a:buClr>
              <a:buSzPct val="70000"/>
              <a:buFont typeface="Wingdings" pitchFamily="2" charset="2"/>
              <a:buNone/>
              <a:tabLst>
                <a:tab pos="292100" algn="l"/>
                <a:tab pos="571500" algn="l"/>
              </a:tabLst>
              <a:defRPr/>
            </a:pPr>
            <a:endParaRPr lang="en-US" sz="2400" b="0" dirty="0">
              <a:latin typeface="Franklin Gothic Book" pitchFamily="34" charset="0"/>
            </a:endParaRPr>
          </a:p>
          <a:p>
            <a:pPr marL="571500" indent="-342900">
              <a:lnSpc>
                <a:spcPct val="90000"/>
              </a:lnSpc>
              <a:spcBef>
                <a:spcPct val="20000"/>
              </a:spcBef>
              <a:buClr>
                <a:schemeClr val="accent1"/>
              </a:buClr>
              <a:buSzPct val="70000"/>
              <a:tabLst>
                <a:tab pos="292100" algn="l"/>
                <a:tab pos="571500" algn="l"/>
              </a:tabLst>
              <a:defRPr/>
            </a:pPr>
            <a:r>
              <a:rPr lang="en-US" sz="2400" dirty="0">
                <a:latin typeface="Century Gothic" pitchFamily="34" charset="0"/>
              </a:rPr>
              <a:t>1.  Replacement</a:t>
            </a:r>
          </a:p>
          <a:p>
            <a:pPr marL="800100" lvl="1" indent="-342900">
              <a:lnSpc>
                <a:spcPct val="90000"/>
              </a:lnSpc>
              <a:spcBef>
                <a:spcPct val="20000"/>
              </a:spcBef>
              <a:buClr>
                <a:schemeClr val="accent1"/>
              </a:buClr>
              <a:buSzPct val="70000"/>
              <a:tabLst>
                <a:tab pos="292100" algn="l"/>
                <a:tab pos="571500" algn="l"/>
              </a:tabLst>
              <a:defRPr/>
            </a:pPr>
            <a:r>
              <a:rPr lang="en-US" sz="2400" dirty="0">
                <a:latin typeface="Century Gothic" pitchFamily="34" charset="0"/>
              </a:rPr>
              <a:t>Can non-animal models be used (mathematical or computer model)</a:t>
            </a:r>
          </a:p>
          <a:p>
            <a:pPr marL="800100" lvl="1" indent="-342900">
              <a:lnSpc>
                <a:spcPct val="90000"/>
              </a:lnSpc>
              <a:spcBef>
                <a:spcPct val="20000"/>
              </a:spcBef>
              <a:buClr>
                <a:schemeClr val="accent1"/>
              </a:buClr>
              <a:buSzPct val="70000"/>
              <a:tabLst>
                <a:tab pos="292100" algn="l"/>
                <a:tab pos="571500" algn="l"/>
              </a:tabLst>
              <a:defRPr/>
            </a:pPr>
            <a:r>
              <a:rPr lang="en-US" sz="2400" i="1" dirty="0">
                <a:latin typeface="Century Gothic" pitchFamily="34" charset="0"/>
              </a:rPr>
              <a:t>In vitro</a:t>
            </a:r>
            <a:r>
              <a:rPr lang="en-US" sz="2400" dirty="0">
                <a:latin typeface="Century Gothic" pitchFamily="34" charset="0"/>
              </a:rPr>
              <a:t> models (tissue cultures)</a:t>
            </a:r>
          </a:p>
          <a:p>
            <a:pPr marL="800100" lvl="1" indent="-342900">
              <a:lnSpc>
                <a:spcPct val="90000"/>
              </a:lnSpc>
              <a:spcBef>
                <a:spcPct val="20000"/>
              </a:spcBef>
              <a:buClr>
                <a:schemeClr val="accent1"/>
              </a:buClr>
              <a:buSzPct val="70000"/>
              <a:tabLst>
                <a:tab pos="292100" algn="l"/>
                <a:tab pos="571500" algn="l"/>
              </a:tabLst>
              <a:defRPr/>
            </a:pPr>
            <a:endParaRPr lang="en-US" sz="2400" i="1" dirty="0">
              <a:latin typeface="Century Gothic" pitchFamily="34" charset="0"/>
            </a:endParaRPr>
          </a:p>
          <a:p>
            <a:pPr marL="571500" indent="-342900">
              <a:lnSpc>
                <a:spcPct val="90000"/>
              </a:lnSpc>
              <a:spcBef>
                <a:spcPct val="20000"/>
              </a:spcBef>
              <a:buClr>
                <a:schemeClr val="accent1"/>
              </a:buClr>
              <a:buSzPct val="70000"/>
              <a:tabLst>
                <a:tab pos="292100" algn="l"/>
                <a:tab pos="571500" algn="l"/>
              </a:tabLst>
              <a:defRPr/>
            </a:pPr>
            <a:r>
              <a:rPr lang="en-US" sz="2400" dirty="0">
                <a:latin typeface="Century Gothic" pitchFamily="34" charset="0"/>
              </a:rPr>
              <a:t>2.  Reduction</a:t>
            </a:r>
          </a:p>
          <a:p>
            <a:pPr marL="800100" lvl="1" indent="-342900">
              <a:lnSpc>
                <a:spcPct val="90000"/>
              </a:lnSpc>
              <a:spcBef>
                <a:spcPct val="20000"/>
              </a:spcBef>
              <a:buClr>
                <a:schemeClr val="accent1"/>
              </a:buClr>
              <a:buSzPct val="70000"/>
              <a:tabLst>
                <a:tab pos="292100" algn="l"/>
                <a:tab pos="571500" algn="l"/>
              </a:tabLst>
              <a:defRPr/>
            </a:pPr>
            <a:r>
              <a:rPr lang="en-US" sz="2400" dirty="0">
                <a:latin typeface="Century Gothic" pitchFamily="34" charset="0"/>
              </a:rPr>
              <a:t>Minimize the number of animals to be used to the greatest extent possible</a:t>
            </a:r>
          </a:p>
          <a:p>
            <a:pPr marL="800100" lvl="1" indent="-342900">
              <a:lnSpc>
                <a:spcPct val="90000"/>
              </a:lnSpc>
              <a:spcBef>
                <a:spcPct val="20000"/>
              </a:spcBef>
              <a:buClr>
                <a:schemeClr val="accent1"/>
              </a:buClr>
              <a:buSzPct val="70000"/>
              <a:tabLst>
                <a:tab pos="292100" algn="l"/>
                <a:tab pos="571500" algn="l"/>
              </a:tabLst>
              <a:defRPr/>
            </a:pPr>
            <a:r>
              <a:rPr lang="en-US" sz="2400" dirty="0">
                <a:latin typeface="Century Gothic" pitchFamily="34" charset="0"/>
              </a:rPr>
              <a:t>Maintain sound scientific and statistical standards</a:t>
            </a:r>
          </a:p>
          <a:p>
            <a:pPr marL="800100" lvl="1" indent="-342900">
              <a:lnSpc>
                <a:spcPct val="90000"/>
              </a:lnSpc>
              <a:spcBef>
                <a:spcPct val="20000"/>
              </a:spcBef>
              <a:buClr>
                <a:schemeClr val="accent1"/>
              </a:buClr>
              <a:buSzPct val="70000"/>
              <a:tabLst>
                <a:tab pos="292100" algn="l"/>
                <a:tab pos="571500" algn="l"/>
              </a:tabLst>
              <a:defRPr/>
            </a:pPr>
            <a:endParaRPr lang="en-US" sz="2400" dirty="0">
              <a:solidFill>
                <a:schemeClr val="accent6">
                  <a:lumMod val="50000"/>
                </a:schemeClr>
              </a:solidFill>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457200" y="1219200"/>
            <a:ext cx="8401050" cy="5019675"/>
          </a:xfrm>
          <a:prstGeom prst="rect">
            <a:avLst/>
          </a:prstGeom>
          <a:noFill/>
          <a:ln>
            <a:miter lim="800000"/>
            <a:headEnd/>
            <a:tailEnd/>
          </a:ln>
        </p:spPr>
        <p:txBody>
          <a:bodyPr/>
          <a:lstStyle/>
          <a:p>
            <a:pPr marL="228600" algn="ctr">
              <a:spcBef>
                <a:spcPct val="20000"/>
              </a:spcBef>
              <a:buClr>
                <a:schemeClr val="accent1"/>
              </a:buClr>
              <a:buSzPct val="70000"/>
              <a:tabLst>
                <a:tab pos="292100" algn="l"/>
                <a:tab pos="571500" algn="l"/>
              </a:tabLst>
              <a:defRPr/>
            </a:pPr>
            <a:r>
              <a:rPr lang="en-US" sz="2800" u="sng" dirty="0">
                <a:latin typeface="Century Gothic" pitchFamily="34" charset="0"/>
              </a:rPr>
              <a:t>THE 3 “</a:t>
            </a:r>
            <a:r>
              <a:rPr lang="en-US" sz="2800" u="sng" dirty="0" smtClean="0">
                <a:latin typeface="Century Gothic" pitchFamily="34" charset="0"/>
              </a:rPr>
              <a:t>Rs”</a:t>
            </a:r>
            <a:endParaRPr lang="en-US" sz="2800" u="sng" dirty="0">
              <a:latin typeface="Century Gothic"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defRPr/>
            </a:pPr>
            <a:endParaRPr lang="en-US" sz="2400" b="0" dirty="0">
              <a:latin typeface="Franklin Gothic Book" pitchFamily="34" charset="0"/>
            </a:endParaRPr>
          </a:p>
          <a:p>
            <a:pPr marL="742950" lvl="1" indent="-285750">
              <a:lnSpc>
                <a:spcPct val="90000"/>
              </a:lnSpc>
              <a:spcBef>
                <a:spcPct val="20000"/>
              </a:spcBef>
              <a:buClr>
                <a:schemeClr val="accent1"/>
              </a:buClr>
              <a:buSzPct val="70000"/>
              <a:buFont typeface="Wingdings" pitchFamily="2" charset="2"/>
              <a:buNone/>
              <a:tabLst>
                <a:tab pos="292100" algn="l"/>
                <a:tab pos="571500" algn="l"/>
              </a:tabLst>
              <a:defRPr/>
            </a:pPr>
            <a:endParaRPr lang="en-US" sz="1600" b="0" dirty="0">
              <a:latin typeface="Franklin Gothic Book"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defRPr/>
            </a:pPr>
            <a:r>
              <a:rPr lang="en-US" sz="2400" dirty="0">
                <a:latin typeface="Century Gothic" pitchFamily="34" charset="0"/>
              </a:rPr>
              <a:t>3. Refinement</a:t>
            </a:r>
          </a:p>
          <a:p>
            <a:pPr marL="742950" lvl="1" indent="-285750">
              <a:lnSpc>
                <a:spcPct val="90000"/>
              </a:lnSpc>
              <a:spcBef>
                <a:spcPct val="20000"/>
              </a:spcBef>
              <a:buClr>
                <a:schemeClr val="accent1"/>
              </a:buClr>
              <a:buSzPct val="70000"/>
              <a:buFont typeface="Wingdings" pitchFamily="2" charset="2"/>
              <a:buChar char="Ø"/>
              <a:tabLst>
                <a:tab pos="292100" algn="l"/>
                <a:tab pos="571500" algn="l"/>
              </a:tabLst>
              <a:defRPr/>
            </a:pPr>
            <a:r>
              <a:rPr lang="en-US" sz="2400" dirty="0">
                <a:latin typeface="Century Gothic" pitchFamily="34" charset="0"/>
              </a:rPr>
              <a:t>Least amount of potential “PDDM”</a:t>
            </a:r>
          </a:p>
          <a:p>
            <a:pPr marL="1143000" lvl="2" indent="-228600">
              <a:lnSpc>
                <a:spcPct val="90000"/>
              </a:lnSpc>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P</a:t>
            </a:r>
            <a:r>
              <a:rPr lang="en-US" sz="2400" dirty="0">
                <a:latin typeface="Century Gothic" pitchFamily="34" charset="0"/>
              </a:rPr>
              <a:t>ain</a:t>
            </a:r>
          </a:p>
          <a:p>
            <a:pPr marL="1143000" lvl="2" indent="-228600">
              <a:lnSpc>
                <a:spcPct val="90000"/>
              </a:lnSpc>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D</a:t>
            </a:r>
            <a:r>
              <a:rPr lang="en-US" sz="2400" dirty="0">
                <a:latin typeface="Century Gothic" pitchFamily="34" charset="0"/>
              </a:rPr>
              <a:t>iscomfort</a:t>
            </a:r>
          </a:p>
          <a:p>
            <a:pPr marL="1143000" lvl="2" indent="-228600">
              <a:lnSpc>
                <a:spcPct val="90000"/>
              </a:lnSpc>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D</a:t>
            </a:r>
            <a:r>
              <a:rPr lang="en-US" sz="2400" dirty="0">
                <a:latin typeface="Century Gothic" pitchFamily="34" charset="0"/>
              </a:rPr>
              <a:t>istress</a:t>
            </a:r>
          </a:p>
          <a:p>
            <a:pPr marL="1143000" lvl="2" indent="-228600">
              <a:lnSpc>
                <a:spcPct val="90000"/>
              </a:lnSpc>
              <a:spcBef>
                <a:spcPct val="20000"/>
              </a:spcBef>
              <a:buClr>
                <a:schemeClr val="accent1"/>
              </a:buClr>
              <a:buSzPct val="70000"/>
              <a:buFont typeface="Wingdings" pitchFamily="2" charset="2"/>
              <a:buChar char="Ø"/>
              <a:tabLst>
                <a:tab pos="292100" algn="l"/>
                <a:tab pos="571500" algn="l"/>
              </a:tabLst>
              <a:defRPr/>
            </a:pPr>
            <a:r>
              <a:rPr lang="en-US" sz="3200" dirty="0">
                <a:latin typeface="Century Gothic" pitchFamily="34" charset="0"/>
              </a:rPr>
              <a:t>M</a:t>
            </a:r>
            <a:r>
              <a:rPr lang="en-US" sz="2400" dirty="0">
                <a:latin typeface="Century Gothic" pitchFamily="34" charset="0"/>
              </a:rPr>
              <a:t>orbidity</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3971"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3200" dirty="0">
                <a:latin typeface="Century Gothic" pitchFamily="34" charset="0"/>
              </a:rPr>
              <a:t>AAALAC Accreditation</a:t>
            </a:r>
          </a:p>
          <a:p>
            <a:pPr marL="228600">
              <a:lnSpc>
                <a:spcPct val="90000"/>
              </a:lnSpc>
              <a:spcBef>
                <a:spcPct val="20000"/>
              </a:spcBef>
              <a:buClr>
                <a:schemeClr val="accent1"/>
              </a:buClr>
              <a:buSzPct val="70000"/>
              <a:buFont typeface="Wingdings" pitchFamily="2" charset="2"/>
              <a:buNone/>
              <a:tabLst>
                <a:tab pos="292100" algn="l"/>
                <a:tab pos="571500" algn="l"/>
              </a:tabLst>
            </a:pPr>
            <a:endParaRPr lang="en-US" sz="3200" dirty="0">
              <a:latin typeface="Century Gothic"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pPr>
            <a:endParaRPr lang="en-US" sz="3200" dirty="0">
              <a:latin typeface="Century Gothic" pitchFamily="34" charset="0"/>
            </a:endParaRPr>
          </a:p>
          <a:p>
            <a:pPr marL="228600">
              <a:lnSpc>
                <a:spcPct val="90000"/>
              </a:lnSpc>
              <a:spcBef>
                <a:spcPct val="20000"/>
              </a:spcBef>
              <a:buClr>
                <a:schemeClr val="accent1"/>
              </a:buClr>
              <a:buSzPct val="70000"/>
              <a:buFont typeface="Wingdings" pitchFamily="2" charset="2"/>
              <a:buNone/>
              <a:tabLst>
                <a:tab pos="292100" algn="l"/>
                <a:tab pos="571500" algn="l"/>
              </a:tabLst>
            </a:pPr>
            <a:endParaRPr lang="en-US" sz="3200" dirty="0">
              <a:latin typeface="Century Gothic" pitchFamily="34" charset="0"/>
            </a:endParaRPr>
          </a:p>
          <a:p>
            <a:pPr marL="228600" algn="ctr">
              <a:lnSpc>
                <a:spcPct val="90000"/>
              </a:lnSpc>
              <a:spcBef>
                <a:spcPct val="20000"/>
              </a:spcBef>
              <a:buClr>
                <a:schemeClr val="accent1"/>
              </a:buClr>
              <a:buSzPct val="70000"/>
              <a:buFont typeface="Wingdings" pitchFamily="2" charset="2"/>
              <a:buNone/>
              <a:tabLst>
                <a:tab pos="292100" algn="l"/>
                <a:tab pos="571500" algn="l"/>
              </a:tabLst>
            </a:pPr>
            <a:r>
              <a:rPr lang="en-US" sz="3200" dirty="0">
                <a:latin typeface="Century Gothic" pitchFamily="34" charset="0"/>
              </a:rPr>
              <a:t>Association for Assessment and Accreditation of Laboratory Animal Care</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86019" name="Content Placeholder 2"/>
          <p:cNvSpPr txBox="1">
            <a:spLocks/>
          </p:cNvSpPr>
          <p:nvPr/>
        </p:nvSpPr>
        <p:spPr bwMode="auto">
          <a:xfrm>
            <a:off x="457200" y="1219200"/>
            <a:ext cx="8401050" cy="5019675"/>
          </a:xfrm>
          <a:prstGeom prst="rect">
            <a:avLst/>
          </a:prstGeom>
          <a:noFill/>
          <a:ln w="9525">
            <a:noFill/>
            <a:miter lim="800000"/>
            <a:headEnd/>
            <a:tailEnd/>
          </a:ln>
        </p:spPr>
        <p:txBody>
          <a:bodyPr/>
          <a:lstStyle/>
          <a:p>
            <a:pPr marL="228600" algn="ctr">
              <a:spcBef>
                <a:spcPct val="20000"/>
              </a:spcBef>
              <a:buClr>
                <a:schemeClr val="accent1"/>
              </a:buClr>
              <a:buSzPct val="70000"/>
              <a:tabLst>
                <a:tab pos="292100" algn="l"/>
                <a:tab pos="571500" algn="l"/>
              </a:tabLst>
            </a:pPr>
            <a:r>
              <a:rPr lang="en-US" sz="2400" dirty="0">
                <a:latin typeface="Century Gothic" pitchFamily="34" charset="0"/>
              </a:rPr>
              <a:t>Reporting concerns for animal welfare</a:t>
            </a:r>
          </a:p>
          <a:p>
            <a:pPr marL="228600" algn="ctr">
              <a:spcBef>
                <a:spcPct val="20000"/>
              </a:spcBef>
              <a:buClr>
                <a:schemeClr val="accent1"/>
              </a:buClr>
              <a:buSzPct val="70000"/>
              <a:tabLst>
                <a:tab pos="292100" algn="l"/>
                <a:tab pos="571500" algn="l"/>
              </a:tabLst>
            </a:pPr>
            <a:endParaRPr lang="en-US" sz="2400" u="sng" dirty="0">
              <a:latin typeface="Century Gothic" pitchFamily="34" charset="0"/>
            </a:endParaRPr>
          </a:p>
          <a:p>
            <a:pPr marL="228600">
              <a:lnSpc>
                <a:spcPct val="90000"/>
              </a:lnSpc>
              <a:spcBef>
                <a:spcPct val="20000"/>
              </a:spcBef>
              <a:buClr>
                <a:schemeClr val="accent1"/>
              </a:buClr>
              <a:buSzPct val="70000"/>
              <a:tabLst>
                <a:tab pos="292100" algn="l"/>
                <a:tab pos="571500" algn="l"/>
              </a:tabLst>
            </a:pPr>
            <a:r>
              <a:rPr lang="en-US" sz="2400" dirty="0">
                <a:latin typeface="Century Gothic" pitchFamily="34" charset="0"/>
              </a:rPr>
              <a:t>All claims made will be taken seriously and investigated by the IACUC committee.</a:t>
            </a:r>
          </a:p>
          <a:p>
            <a:pPr marL="228600">
              <a:lnSpc>
                <a:spcPct val="90000"/>
              </a:lnSpc>
              <a:spcBef>
                <a:spcPct val="20000"/>
              </a:spcBef>
              <a:buClr>
                <a:schemeClr val="accent1"/>
              </a:buClr>
              <a:buSzPct val="70000"/>
              <a:tabLst>
                <a:tab pos="292100" algn="l"/>
                <a:tab pos="571500" algn="l"/>
              </a:tabLst>
            </a:pPr>
            <a:r>
              <a:rPr lang="en-US" sz="2400" dirty="0">
                <a:latin typeface="Century Gothic" pitchFamily="34" charset="0"/>
              </a:rPr>
              <a:t>No individual shall be discriminated against or be subject to any reprisal for reporting violations of regulations or standard. </a:t>
            </a:r>
          </a:p>
          <a:p>
            <a:pPr marL="228600">
              <a:lnSpc>
                <a:spcPct val="90000"/>
              </a:lnSpc>
              <a:spcBef>
                <a:spcPct val="20000"/>
              </a:spcBef>
              <a:buClr>
                <a:schemeClr val="accent1"/>
              </a:buClr>
              <a:buSzPct val="70000"/>
              <a:tabLst>
                <a:tab pos="292100" algn="l"/>
                <a:tab pos="571500" algn="l"/>
              </a:tabLst>
            </a:pPr>
            <a:endParaRPr lang="en-US" sz="2400" dirty="0">
              <a:latin typeface="Century Gothic" pitchFamily="34" charset="0"/>
            </a:endParaRPr>
          </a:p>
          <a:p>
            <a:pPr marL="228600">
              <a:lnSpc>
                <a:spcPct val="90000"/>
              </a:lnSpc>
              <a:spcBef>
                <a:spcPct val="20000"/>
              </a:spcBef>
              <a:buClr>
                <a:schemeClr val="accent1"/>
              </a:buClr>
              <a:buSzPct val="70000"/>
              <a:tabLst>
                <a:tab pos="292100" algn="l"/>
                <a:tab pos="571500" algn="l"/>
              </a:tabLst>
            </a:pPr>
            <a:r>
              <a:rPr lang="en-US" sz="2400" dirty="0">
                <a:latin typeface="Century Gothic" pitchFamily="34" charset="0"/>
              </a:rPr>
              <a:t>The University of Central Florida protects the rights of “whistle-blowers”.</a:t>
            </a:r>
          </a:p>
          <a:p>
            <a:pPr marL="228600">
              <a:lnSpc>
                <a:spcPct val="90000"/>
              </a:lnSpc>
              <a:spcBef>
                <a:spcPct val="20000"/>
              </a:spcBef>
              <a:buClr>
                <a:schemeClr val="accent1"/>
              </a:buClr>
              <a:buSzPct val="70000"/>
              <a:buFont typeface="Wingdings" pitchFamily="2" charset="2"/>
              <a:buChar char="Ø"/>
              <a:tabLst>
                <a:tab pos="292100" algn="l"/>
                <a:tab pos="571500" algn="l"/>
              </a:tabLst>
            </a:pPr>
            <a:endParaRPr lang="en-US" sz="2400" dirty="0">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lumMod val="75000"/>
                  </a:schemeClr>
                </a:solidFill>
                <a:effectLst>
                  <a:outerShdw blurRad="38100" dist="38100" dir="2700000" algn="tl">
                    <a:srgbClr val="000000">
                      <a:alpha val="43137"/>
                    </a:srgbClr>
                  </a:outerShdw>
                </a:effectLst>
                <a:latin typeface="Century Gothic" pitchFamily="34" charset="0"/>
              </a:rPr>
              <a:t>IACUC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33413" y="1382713"/>
            <a:ext cx="7954962"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fontAlgn="auto">
              <a:spcAft>
                <a:spcPts val="0"/>
              </a:spcAft>
              <a:buFont typeface="Wingdings 2"/>
              <a:buNone/>
              <a:defRPr/>
            </a:pPr>
            <a:r>
              <a:rPr lang="en-US" sz="3600"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a:t>
            </a:r>
            <a:endParaRPr lang="en-US" sz="3600"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88069" name="il_fi" descr="http://4.bp.blogspot.com/_MDIhQyBMEfw/TL4luU5l5yI/AAAAAAAAFVI/O0_46RiJtds/s400/2frogs.jpg"/>
          <p:cNvPicPr>
            <a:picLocks noChangeAspect="1" noChangeArrowheads="1"/>
          </p:cNvPicPr>
          <p:nvPr/>
        </p:nvPicPr>
        <p:blipFill>
          <a:blip r:embed="rId3" cstate="print"/>
          <a:srcRect/>
          <a:stretch>
            <a:fillRect/>
          </a:stretch>
        </p:blipFill>
        <p:spPr bwMode="auto">
          <a:xfrm>
            <a:off x="5715000" y="4724400"/>
            <a:ext cx="1654175" cy="1119188"/>
          </a:xfrm>
          <a:prstGeom prst="rect">
            <a:avLst/>
          </a:prstGeom>
          <a:noFill/>
          <a:ln w="9525">
            <a:noFill/>
            <a:miter lim="800000"/>
            <a:headEnd/>
            <a:tailEnd/>
          </a:ln>
        </p:spPr>
      </p:pic>
      <p:pic>
        <p:nvPicPr>
          <p:cNvPr id="88070" name="il_fi" descr="http://4.bp.blogspot.com/_MDIhQyBMEfw/TL4luU5l5yI/AAAAAAAAFVI/O0_46RiJtds/s400/2frogs.jpg"/>
          <p:cNvPicPr>
            <a:picLocks noChangeAspect="1" noChangeArrowheads="1"/>
          </p:cNvPicPr>
          <p:nvPr/>
        </p:nvPicPr>
        <p:blipFill>
          <a:blip r:embed="rId3" cstate="print"/>
          <a:srcRect/>
          <a:stretch>
            <a:fillRect/>
          </a:stretch>
        </p:blipFill>
        <p:spPr bwMode="auto">
          <a:xfrm>
            <a:off x="4191000" y="4724400"/>
            <a:ext cx="1652588" cy="1117600"/>
          </a:xfrm>
          <a:prstGeom prst="rect">
            <a:avLst/>
          </a:prstGeom>
          <a:noFill/>
          <a:ln w="9525">
            <a:noFill/>
            <a:miter lim="800000"/>
            <a:headEnd/>
            <a:tailEnd/>
          </a:ln>
        </p:spPr>
      </p:pic>
      <p:pic>
        <p:nvPicPr>
          <p:cNvPr id="88071" name="il_fi" descr="http://4.bp.blogspot.com/_MDIhQyBMEfw/TL4luU5l5yI/AAAAAAAAFVI/O0_46RiJtds/s400/2frogs.jpg"/>
          <p:cNvPicPr>
            <a:picLocks noChangeAspect="1" noChangeArrowheads="1"/>
          </p:cNvPicPr>
          <p:nvPr/>
        </p:nvPicPr>
        <p:blipFill>
          <a:blip r:embed="rId3" cstate="print"/>
          <a:srcRect/>
          <a:stretch>
            <a:fillRect/>
          </a:stretch>
        </p:blipFill>
        <p:spPr bwMode="auto">
          <a:xfrm>
            <a:off x="2819400" y="4724400"/>
            <a:ext cx="1654175" cy="1119188"/>
          </a:xfrm>
          <a:prstGeom prst="rect">
            <a:avLst/>
          </a:prstGeom>
          <a:noFill/>
          <a:ln w="9525">
            <a:noFill/>
            <a:miter lim="800000"/>
            <a:headEnd/>
            <a:tailEnd/>
          </a:ln>
        </p:spPr>
      </p:pic>
      <p:pic>
        <p:nvPicPr>
          <p:cNvPr id="88072" name="il_fi" descr="http://4.bp.blogspot.com/_MDIhQyBMEfw/TL4luU5l5yI/AAAAAAAAFVI/O0_46RiJtds/s400/2frogs.jpg"/>
          <p:cNvPicPr>
            <a:picLocks noChangeAspect="1" noChangeArrowheads="1"/>
          </p:cNvPicPr>
          <p:nvPr/>
        </p:nvPicPr>
        <p:blipFill>
          <a:blip r:embed="rId3" cstate="print"/>
          <a:srcRect/>
          <a:stretch>
            <a:fillRect/>
          </a:stretch>
        </p:blipFill>
        <p:spPr bwMode="auto">
          <a:xfrm>
            <a:off x="1371600" y="4724400"/>
            <a:ext cx="1654175" cy="1117600"/>
          </a:xfrm>
          <a:prstGeom prst="rect">
            <a:avLst/>
          </a:prstGeom>
          <a:noFill/>
          <a:ln w="9525">
            <a:noFill/>
            <a:miter lim="800000"/>
            <a:headEnd/>
            <a:tailEnd/>
          </a:ln>
        </p:spPr>
      </p:pic>
      <p:sp>
        <p:nvSpPr>
          <p:cNvPr id="88073" name="TextBox 14"/>
          <p:cNvSpPr txBox="1">
            <a:spLocks noChangeArrowheads="1"/>
          </p:cNvSpPr>
          <p:nvPr/>
        </p:nvSpPr>
        <p:spPr bwMode="auto">
          <a:xfrm>
            <a:off x="1752600" y="4267200"/>
            <a:ext cx="6096000" cy="366713"/>
          </a:xfrm>
          <a:prstGeom prst="rect">
            <a:avLst/>
          </a:prstGeom>
          <a:noFill/>
          <a:ln w="9525">
            <a:noFill/>
            <a:miter lim="800000"/>
            <a:headEnd/>
            <a:tailEnd/>
          </a:ln>
        </p:spPr>
        <p:txBody>
          <a:bodyPr>
            <a:spAutoFit/>
          </a:bodyPr>
          <a:lstStyle/>
          <a:p>
            <a:r>
              <a:rPr lang="en-US">
                <a:latin typeface="Franklin Gothic Book" pitchFamily="34" charset="0"/>
              </a:rPr>
              <a:t>?       ?              ?       ?           ?         ?           ?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57700" y="3390900"/>
            <a:ext cx="6629400" cy="457200"/>
          </a:xfrm>
        </p:spPr>
        <p:txBody>
          <a:bodyPr/>
          <a:lstStyle/>
          <a:p>
            <a:pPr eaLnBrk="1" fontAlgn="auto" hangingPunct="1">
              <a:spcAft>
                <a:spcPts val="0"/>
              </a:spcAft>
              <a:defRPr/>
            </a:pPr>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147459"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sp>
        <p:nvSpPr>
          <p:cNvPr id="5" name="Title 2"/>
          <p:cNvSpPr txBox="1">
            <a:spLocks/>
          </p:cNvSpPr>
          <p:nvPr/>
        </p:nvSpPr>
        <p:spPr>
          <a:xfrm>
            <a:off x="304800" y="1752600"/>
            <a:ext cx="7543800" cy="3352800"/>
          </a:xfrm>
          <a:prstGeom prst="rect">
            <a:avLst/>
          </a:prstGeom>
        </p:spPr>
        <p:txBody>
          <a:bodyPr/>
          <a:lstStyle/>
          <a:p>
            <a:pPr algn="ctr"/>
            <a:r>
              <a:rPr lang="en-US" sz="3200" dirty="0">
                <a:solidFill>
                  <a:schemeClr val="accent1">
                    <a:lumMod val="50000"/>
                  </a:schemeClr>
                </a:solidFill>
                <a:effectLst>
                  <a:outerShdw blurRad="38100" dist="38100" dir="2700000" algn="tl">
                    <a:srgbClr val="000000">
                      <a:alpha val="43137"/>
                    </a:srgbClr>
                  </a:outerShdw>
                </a:effectLst>
                <a:latin typeface="Century Gothic" pitchFamily="34" charset="0"/>
              </a:rPr>
              <a:t>ENVIRONMENTAL HEALTH &amp; </a:t>
            </a:r>
            <a:r>
              <a:rPr lang="en-US" sz="3200" dirty="0" smtClean="0">
                <a:solidFill>
                  <a:schemeClr val="accent1">
                    <a:lumMod val="50000"/>
                  </a:schemeClr>
                </a:solidFill>
                <a:effectLst>
                  <a:outerShdw blurRad="38100" dist="38100" dir="2700000" algn="tl">
                    <a:srgbClr val="000000">
                      <a:alpha val="43137"/>
                    </a:srgbClr>
                  </a:outerShdw>
                </a:effectLst>
                <a:latin typeface="Century Gothic" pitchFamily="34" charset="0"/>
              </a:rPr>
              <a:t>SAFETY</a:t>
            </a:r>
          </a:p>
          <a:p>
            <a:pPr algn="ctr"/>
            <a:endParaRPr lang="en-US" sz="3200" dirty="0">
              <a:solidFill>
                <a:schemeClr val="accent1">
                  <a:lumMod val="50000"/>
                </a:schemeClr>
              </a:solidFill>
              <a:effectLst>
                <a:outerShdw blurRad="38100" dist="38100" dir="2700000" algn="tl">
                  <a:srgbClr val="000000">
                    <a:alpha val="43137"/>
                  </a:srgbClr>
                </a:outerShdw>
              </a:effectLst>
              <a:latin typeface="Century Gothic" pitchFamily="34" charset="0"/>
            </a:endParaRPr>
          </a:p>
          <a:p>
            <a:pPr algn="ctr"/>
            <a:r>
              <a:rPr lang="en-US" sz="2400" dirty="0">
                <a:latin typeface="Century Gothic" pitchFamily="34" charset="0"/>
              </a:rPr>
              <a:t>Laboratory and Research Support Services</a:t>
            </a:r>
          </a:p>
        </p:txBody>
      </p:sp>
      <p:sp>
        <p:nvSpPr>
          <p:cNvPr id="2" name="TextBox 1"/>
          <p:cNvSpPr txBox="1"/>
          <p:nvPr/>
        </p:nvSpPr>
        <p:spPr>
          <a:xfrm>
            <a:off x="1066800" y="3705225"/>
            <a:ext cx="6019800" cy="2923877"/>
          </a:xfrm>
          <a:prstGeom prst="rect">
            <a:avLst/>
          </a:prstGeom>
          <a:noFill/>
        </p:spPr>
        <p:txBody>
          <a:bodyPr>
            <a:spAutoFit/>
          </a:bodyPr>
          <a:lstStyle/>
          <a:p>
            <a:pPr algn="ctr"/>
            <a:r>
              <a:rPr lang="en-US" sz="2400" dirty="0">
                <a:latin typeface="Century Gothic" pitchFamily="34" charset="0"/>
              </a:rPr>
              <a:t>Mr. Jose Vazquez, </a:t>
            </a:r>
            <a:endParaRPr lang="en-US" sz="2400" dirty="0" smtClean="0">
              <a:latin typeface="Century Gothic" pitchFamily="34" charset="0"/>
            </a:endParaRPr>
          </a:p>
          <a:p>
            <a:pPr algn="ctr"/>
            <a:r>
              <a:rPr lang="en-US" sz="2400" dirty="0" err="1" smtClean="0">
                <a:latin typeface="Century Gothic" pitchFamily="34" charset="0"/>
              </a:rPr>
              <a:t>Biosafety</a:t>
            </a:r>
            <a:r>
              <a:rPr lang="en-US" sz="2400" dirty="0" smtClean="0">
                <a:latin typeface="Century Gothic" pitchFamily="34" charset="0"/>
              </a:rPr>
              <a:t> </a:t>
            </a:r>
            <a:r>
              <a:rPr lang="en-US" sz="2400" dirty="0">
                <a:latin typeface="Century Gothic" pitchFamily="34" charset="0"/>
              </a:rPr>
              <a:t>Coordinator</a:t>
            </a:r>
            <a:br>
              <a:rPr lang="en-US" sz="2400" dirty="0">
                <a:latin typeface="Century Gothic" pitchFamily="34" charset="0"/>
              </a:rPr>
            </a:br>
            <a:endParaRPr lang="en-US" sz="2400" dirty="0">
              <a:latin typeface="Century Gothic" pitchFamily="34" charset="0"/>
            </a:endParaRPr>
          </a:p>
          <a:p>
            <a:pPr algn="ctr"/>
            <a:r>
              <a:rPr lang="en-US" sz="2400" dirty="0">
                <a:latin typeface="Century Gothic" pitchFamily="34" charset="0"/>
              </a:rPr>
              <a:t>Mrs. </a:t>
            </a:r>
            <a:r>
              <a:rPr lang="en-US" sz="2400" dirty="0" err="1">
                <a:latin typeface="Century Gothic" pitchFamily="34" charset="0"/>
              </a:rPr>
              <a:t>Renea</a:t>
            </a:r>
            <a:r>
              <a:rPr lang="en-US" sz="2400" dirty="0">
                <a:latin typeface="Century Gothic" pitchFamily="34" charset="0"/>
              </a:rPr>
              <a:t> Carver</a:t>
            </a:r>
            <a:r>
              <a:rPr lang="en-US" sz="2400" dirty="0" smtClean="0">
                <a:latin typeface="Century Gothic" pitchFamily="34" charset="0"/>
              </a:rPr>
              <a:t>,</a:t>
            </a:r>
          </a:p>
          <a:p>
            <a:pPr algn="ctr"/>
            <a:r>
              <a:rPr lang="en-US" sz="2400" dirty="0" smtClean="0">
                <a:latin typeface="Century Gothic" pitchFamily="34" charset="0"/>
              </a:rPr>
              <a:t> </a:t>
            </a:r>
            <a:r>
              <a:rPr lang="en-US" sz="2400" dirty="0">
                <a:latin typeface="Century Gothic" pitchFamily="34" charset="0"/>
              </a:rPr>
              <a:t>Hazardous Materials/Radiation Control Coordinator</a:t>
            </a:r>
            <a:endParaRPr lang="en-US" sz="2400" dirty="0">
              <a:solidFill>
                <a:srgbClr val="603B14"/>
              </a:solidFill>
              <a:latin typeface="Century Gothic" pitchFamily="34" charset="0"/>
              <a:cs typeface="Tahoma" pitchFamily="34" charset="0"/>
            </a:endParaRPr>
          </a:p>
          <a:p>
            <a:pPr algn="ctr"/>
            <a:endParaRPr lang="en-US" sz="2400" dirty="0">
              <a:solidFill>
                <a:srgbClr val="603B14"/>
              </a:solidFill>
              <a:latin typeface="Century Gothic" pitchFamily="34" charset="0"/>
              <a:cs typeface="Tahoma" pitchFamily="34" charset="0"/>
            </a:endParaRPr>
          </a:p>
          <a:p>
            <a:pPr algn="ctr"/>
            <a:endParaRPr lang="en-US" sz="1600" dirty="0">
              <a:solidFill>
                <a:srgbClr val="91581F"/>
              </a:solidFill>
              <a:latin typeface="Century Gothic"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8484" name="Content Placeholder 2"/>
          <p:cNvSpPr txBox="1">
            <a:spLocks/>
          </p:cNvSpPr>
          <p:nvPr/>
        </p:nvSpPr>
        <p:spPr bwMode="auto">
          <a:xfrm>
            <a:off x="0" y="1143000"/>
            <a:ext cx="5105400" cy="5257800"/>
          </a:xfrm>
          <a:prstGeom prst="rect">
            <a:avLst/>
          </a:prstGeom>
          <a:noFill/>
          <a:ln w="9525">
            <a:noFill/>
            <a:miter lim="800000"/>
            <a:headEnd/>
            <a:tailEnd/>
          </a:ln>
        </p:spPr>
        <p:txBody>
          <a:bodyPr/>
          <a:lstStyle/>
          <a:p>
            <a:pPr marL="228600">
              <a:tabLst>
                <a:tab pos="292100" algn="l"/>
                <a:tab pos="571500" algn="l"/>
              </a:tabLst>
            </a:pPr>
            <a:r>
              <a:rPr lang="en-US" sz="3200" dirty="0">
                <a:latin typeface="Century Gothic" pitchFamily="34" charset="0"/>
              </a:rPr>
              <a:t>3 GOALS</a:t>
            </a:r>
          </a:p>
          <a:p>
            <a:pPr marL="228600">
              <a:buFont typeface="Wingdings" pitchFamily="2" charset="2"/>
              <a:buChar char="§"/>
              <a:tabLst>
                <a:tab pos="292100" algn="l"/>
                <a:tab pos="571500" algn="l"/>
              </a:tabLst>
            </a:pPr>
            <a:endParaRPr lang="en-US" sz="2400" dirty="0">
              <a:latin typeface="Century Gothic" pitchFamily="34" charset="0"/>
            </a:endParaRPr>
          </a:p>
          <a:p>
            <a:pPr marL="228600">
              <a:buFont typeface="Wingdings" pitchFamily="2" charset="2"/>
              <a:buChar char="§"/>
              <a:tabLst>
                <a:tab pos="292100" algn="l"/>
                <a:tab pos="571500" algn="l"/>
              </a:tabLst>
            </a:pPr>
            <a:r>
              <a:rPr lang="en-US" sz="2800" dirty="0">
                <a:latin typeface="Century Gothic" pitchFamily="34" charset="0"/>
              </a:rPr>
              <a:t>Health &amp; Safety of UCF Community</a:t>
            </a:r>
          </a:p>
          <a:p>
            <a:pPr marL="685800" lvl="1">
              <a:buSzPct val="75000"/>
              <a:buFont typeface="Wingdings" pitchFamily="2" charset="2"/>
              <a:buChar char="q"/>
              <a:tabLst>
                <a:tab pos="292100" algn="l"/>
                <a:tab pos="571500" algn="l"/>
              </a:tabLst>
            </a:pPr>
            <a:r>
              <a:rPr lang="en-US" sz="2800" b="0" dirty="0" smtClean="0">
                <a:latin typeface="Century Gothic" pitchFamily="34" charset="0"/>
              </a:rPr>
              <a:t> Laboratory </a:t>
            </a:r>
            <a:r>
              <a:rPr lang="en-US" sz="2800" b="0" dirty="0">
                <a:latin typeface="Century Gothic" pitchFamily="34" charset="0"/>
              </a:rPr>
              <a:t>incidents</a:t>
            </a:r>
          </a:p>
          <a:p>
            <a:pPr marL="228600">
              <a:buFont typeface="Wingdings" pitchFamily="2" charset="2"/>
              <a:buChar char="§"/>
              <a:tabLst>
                <a:tab pos="292100" algn="l"/>
                <a:tab pos="571500" algn="l"/>
              </a:tabLst>
            </a:pPr>
            <a:r>
              <a:rPr lang="en-US" sz="2800" dirty="0">
                <a:latin typeface="Century Gothic" pitchFamily="34" charset="0"/>
              </a:rPr>
              <a:t>Cost Avoidance</a:t>
            </a:r>
          </a:p>
          <a:p>
            <a:pPr marL="1200150" lvl="2" indent="-285750">
              <a:buSzPct val="75000"/>
              <a:buFont typeface="Wingdings" pitchFamily="2" charset="2"/>
              <a:buChar char="q"/>
              <a:tabLst>
                <a:tab pos="292100" algn="l"/>
                <a:tab pos="571500" algn="l"/>
              </a:tabLst>
            </a:pPr>
            <a:r>
              <a:rPr lang="en-US" sz="2400" b="0" dirty="0" smtClean="0">
                <a:latin typeface="Century Gothic" pitchFamily="34" charset="0"/>
              </a:rPr>
              <a:t> </a:t>
            </a:r>
            <a:r>
              <a:rPr lang="en-US" sz="2400" b="0" dirty="0">
                <a:latin typeface="Century Gothic" pitchFamily="34" charset="0"/>
              </a:rPr>
              <a:t>Maintenance of assigned laboratory space</a:t>
            </a:r>
          </a:p>
          <a:p>
            <a:pPr marL="228600">
              <a:buFont typeface="Wingdings" pitchFamily="2" charset="2"/>
              <a:buChar char="§"/>
              <a:tabLst>
                <a:tab pos="292100" algn="l"/>
                <a:tab pos="571500" algn="l"/>
              </a:tabLst>
            </a:pPr>
            <a:r>
              <a:rPr lang="en-US" sz="2800" dirty="0">
                <a:latin typeface="Century Gothic" pitchFamily="34" charset="0"/>
              </a:rPr>
              <a:t>Compliance</a:t>
            </a:r>
          </a:p>
          <a:p>
            <a:pPr marL="1200150" lvl="2" indent="-285750">
              <a:buFont typeface="Wingdings" pitchFamily="2" charset="2"/>
              <a:buChar char="q"/>
              <a:tabLst>
                <a:tab pos="292100" algn="l"/>
                <a:tab pos="571500" algn="l"/>
              </a:tabLst>
            </a:pPr>
            <a:r>
              <a:rPr lang="en-US" sz="2400" b="0" dirty="0" smtClean="0">
                <a:latin typeface="Century Gothic" pitchFamily="34" charset="0"/>
              </a:rPr>
              <a:t> </a:t>
            </a:r>
            <a:r>
              <a:rPr lang="en-US" sz="2400" b="0" dirty="0">
                <a:latin typeface="Century Gothic" pitchFamily="34" charset="0"/>
              </a:rPr>
              <a:t>Multiple regulatory agencies</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pic>
        <p:nvPicPr>
          <p:cNvPr id="148487" name="Picture 4" descr="aug 20 007"/>
          <p:cNvPicPr>
            <a:picLocks noChangeAspect="1" noChangeArrowheads="1"/>
          </p:cNvPicPr>
          <p:nvPr/>
        </p:nvPicPr>
        <p:blipFill>
          <a:blip r:embed="rId3" cstate="print"/>
          <a:srcRect/>
          <a:stretch>
            <a:fillRect/>
          </a:stretch>
        </p:blipFill>
        <p:spPr bwMode="auto">
          <a:xfrm>
            <a:off x="5105400" y="1066800"/>
            <a:ext cx="3733800" cy="2800350"/>
          </a:xfrm>
          <a:prstGeom prst="rect">
            <a:avLst/>
          </a:prstGeom>
          <a:noFill/>
          <a:ln w="9525">
            <a:noFill/>
            <a:miter lim="800000"/>
            <a:headEnd/>
            <a:tailEnd/>
          </a:ln>
        </p:spPr>
      </p:pic>
      <p:pic>
        <p:nvPicPr>
          <p:cNvPr id="148488" name="Picture 5" descr="320-e"/>
          <p:cNvPicPr>
            <a:picLocks noChangeAspect="1" noChangeArrowheads="1"/>
          </p:cNvPicPr>
          <p:nvPr/>
        </p:nvPicPr>
        <p:blipFill>
          <a:blip r:embed="rId4" cstate="print"/>
          <a:srcRect/>
          <a:stretch>
            <a:fillRect/>
          </a:stretch>
        </p:blipFill>
        <p:spPr bwMode="auto">
          <a:xfrm>
            <a:off x="5105400" y="3657600"/>
            <a:ext cx="37338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algn="ctr" fontAlgn="auto">
              <a:spcAft>
                <a:spcPts val="0"/>
              </a:spcAft>
              <a:buFontTx/>
              <a:buNone/>
              <a:tabLst>
                <a:tab pos="292100" algn="l"/>
                <a:tab pos="571500" algn="l"/>
              </a:tabLst>
              <a:defRPr/>
            </a:pPr>
            <a:r>
              <a:rPr lang="en-US" sz="4800" dirty="0" smtClean="0">
                <a:effectLst>
                  <a:outerShdw blurRad="38100" dist="38100" dir="2700000" algn="tl">
                    <a:srgbClr val="000000">
                      <a:alpha val="43137"/>
                    </a:srgbClr>
                  </a:outerShdw>
                </a:effectLst>
                <a:latin typeface="Century Gothic" pitchFamily="34" charset="0"/>
              </a:rPr>
              <a:t>IRB</a:t>
            </a:r>
            <a:endParaRPr lang="en-US" sz="4800" dirty="0">
              <a:effectLst>
                <a:outerShdw blurRad="38100" dist="38100" dir="2700000" algn="tl">
                  <a:srgbClr val="000000">
                    <a:alpha val="43137"/>
                  </a:srgbClr>
                </a:outerShdw>
              </a:effectLst>
              <a:latin typeface="Century Gothic" pitchFamily="34" charset="0"/>
            </a:endParaRPr>
          </a:p>
          <a:p>
            <a:pPr marL="228600" indent="0" algn="ctr"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Research Involving </a:t>
            </a:r>
            <a:r>
              <a:rPr lang="en-US" sz="3600" dirty="0">
                <a:effectLst>
                  <a:outerShdw blurRad="38100" dist="38100" dir="2700000" algn="tl">
                    <a:srgbClr val="000000">
                      <a:alpha val="43137"/>
                    </a:srgbClr>
                  </a:outerShdw>
                </a:effectLst>
                <a:latin typeface="Century Gothic" pitchFamily="34" charset="0"/>
              </a:rPr>
              <a:t>Human </a:t>
            </a:r>
            <a:r>
              <a:rPr lang="en-US" sz="3600" dirty="0" smtClean="0">
                <a:effectLst>
                  <a:outerShdw blurRad="38100" dist="38100" dir="2700000" algn="tl">
                    <a:srgbClr val="000000">
                      <a:alpha val="43137"/>
                    </a:srgbClr>
                  </a:outerShdw>
                </a:effectLst>
                <a:latin typeface="Century Gothic" pitchFamily="34" charset="0"/>
              </a:rPr>
              <a:t>Participants</a:t>
            </a:r>
          </a:p>
          <a:p>
            <a:pPr marL="228600" indent="0" algn="ctr" fontAlgn="auto">
              <a:spcAft>
                <a:spcPts val="0"/>
              </a:spcAft>
              <a:buFontTx/>
              <a:buNone/>
              <a:tabLst>
                <a:tab pos="292100" algn="l"/>
                <a:tab pos="571500" algn="l"/>
              </a:tabLst>
              <a:defRPr/>
            </a:pPr>
            <a:endParaRPr lang="en-US" sz="2400" dirty="0" smtClean="0">
              <a:effectLst>
                <a:outerShdw blurRad="38100" dist="38100" dir="2700000" algn="tl">
                  <a:srgbClr val="000000">
                    <a:alpha val="43137"/>
                  </a:srgbClr>
                </a:outerShdw>
              </a:effectLst>
              <a:latin typeface="Century Gothic" pitchFamily="34" charset="0"/>
            </a:endParaRPr>
          </a:p>
          <a:p>
            <a:pPr marL="228600" indent="0" algn="ctr" fontAlgn="auto">
              <a:spcAft>
                <a:spcPts val="0"/>
              </a:spcAft>
              <a:buFontTx/>
              <a:buNone/>
              <a:tabLst>
                <a:tab pos="292100" algn="l"/>
                <a:tab pos="571500" algn="l"/>
              </a:tabLst>
              <a:defRPr/>
            </a:pPr>
            <a:endParaRPr lang="en-US" sz="2400" dirty="0">
              <a:effectLst>
                <a:outerShdw blurRad="38100" dist="38100" dir="2700000" algn="tl">
                  <a:srgbClr val="000000">
                    <a:alpha val="43137"/>
                  </a:srgbClr>
                </a:outerShdw>
              </a:effectLst>
              <a:latin typeface="Century Gothic" pitchFamily="34" charset="0"/>
            </a:endParaRPr>
          </a:p>
          <a:p>
            <a:pPr marL="228600" indent="0" algn="ctr" fontAlgn="auto">
              <a:spcAft>
                <a:spcPts val="0"/>
              </a:spcAft>
              <a:buFontTx/>
              <a:buNone/>
              <a:tabLst>
                <a:tab pos="292100" algn="l"/>
                <a:tab pos="571500" algn="l"/>
              </a:tabLst>
              <a:defRPr/>
            </a:pPr>
            <a:r>
              <a:rPr lang="en-US" sz="2400" dirty="0" smtClean="0">
                <a:effectLst>
                  <a:outerShdw blurRad="38100" dist="38100" dir="2700000" algn="tl">
                    <a:srgbClr val="000000">
                      <a:alpha val="43137"/>
                    </a:srgbClr>
                  </a:outerShdw>
                </a:effectLst>
                <a:latin typeface="Century Gothic" pitchFamily="34" charset="0"/>
              </a:rPr>
              <a:t>University </a:t>
            </a:r>
            <a:r>
              <a:rPr lang="en-US" sz="2400" dirty="0">
                <a:effectLst>
                  <a:outerShdw blurRad="38100" dist="38100" dir="2700000" algn="tl">
                    <a:srgbClr val="000000">
                      <a:alpha val="43137"/>
                    </a:srgbClr>
                  </a:outerShdw>
                </a:effectLst>
                <a:latin typeface="Century Gothic" pitchFamily="34" charset="0"/>
              </a:rPr>
              <a:t>of Central Florida</a:t>
            </a:r>
          </a:p>
          <a:p>
            <a:pPr marL="228600" indent="0" algn="ctr" fontAlgn="auto">
              <a:spcAft>
                <a:spcPts val="0"/>
              </a:spcAft>
              <a:buFontTx/>
              <a:buNone/>
              <a:tabLst>
                <a:tab pos="292100" algn="l"/>
                <a:tab pos="571500" algn="l"/>
              </a:tabLst>
              <a:defRPr/>
            </a:pPr>
            <a:r>
              <a:rPr lang="en-US" sz="2400" dirty="0">
                <a:effectLst>
                  <a:outerShdw blurRad="38100" dist="38100" dir="2700000" algn="tl">
                    <a:srgbClr val="000000">
                      <a:alpha val="43137"/>
                    </a:srgbClr>
                  </a:outerShdw>
                </a:effectLst>
                <a:latin typeface="Century Gothic" pitchFamily="34" charset="0"/>
              </a:rPr>
              <a:t>Office of Research &amp; Commercialization</a:t>
            </a:r>
          </a:p>
          <a:p>
            <a:pPr marL="228600" indent="0" algn="ctr" fontAlgn="auto">
              <a:spcAft>
                <a:spcPts val="0"/>
              </a:spcAft>
              <a:buFontTx/>
              <a:buNone/>
              <a:tabLst>
                <a:tab pos="292100" algn="l"/>
                <a:tab pos="571500" algn="l"/>
              </a:tabLst>
              <a:defRPr/>
            </a:pPr>
            <a:r>
              <a:rPr lang="en-US" sz="2400" dirty="0">
                <a:effectLst>
                  <a:outerShdw blurRad="38100" dist="38100" dir="2700000" algn="tl">
                    <a:srgbClr val="000000">
                      <a:alpha val="43137"/>
                    </a:srgbClr>
                  </a:outerShdw>
                </a:effectLst>
                <a:latin typeface="Century Gothic" pitchFamily="34" charset="0"/>
              </a:rPr>
              <a:t>407-823-2901 or fax 407-823-3299</a:t>
            </a:r>
          </a:p>
          <a:p>
            <a:pPr marL="228600" indent="0" algn="ctr" fontAlgn="auto">
              <a:spcAft>
                <a:spcPts val="0"/>
              </a:spcAft>
              <a:buFontTx/>
              <a:buNone/>
              <a:tabLst>
                <a:tab pos="292100" algn="l"/>
                <a:tab pos="571500" algn="l"/>
              </a:tabLst>
              <a:defRPr/>
            </a:pPr>
            <a:r>
              <a:rPr lang="en-US" sz="2400" dirty="0">
                <a:effectLst>
                  <a:outerShdw blurRad="38100" dist="38100" dir="2700000" algn="tl">
                    <a:srgbClr val="000000">
                      <a:alpha val="43137"/>
                    </a:srgbClr>
                  </a:outerShdw>
                </a:effectLst>
                <a:latin typeface="Century Gothic" pitchFamily="34" charset="0"/>
              </a:rPr>
              <a:t>www.research.ucf.edu/Compliance/irb.html</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2" name="TextBox 1"/>
          <p:cNvSpPr txBox="1"/>
          <p:nvPr/>
        </p:nvSpPr>
        <p:spPr>
          <a:xfrm>
            <a:off x="1371600" y="274638"/>
            <a:ext cx="6477000" cy="646112"/>
          </a:xfrm>
          <a:prstGeom prst="rect">
            <a:avLst/>
          </a:prstGeom>
          <a:noFill/>
        </p:spPr>
        <p:txBody>
          <a:bodyPr>
            <a:spAutoFit/>
          </a:bodyPr>
          <a:lstStyle/>
          <a:p>
            <a:pPr algn="ctr" fontAlgn="auto">
              <a:spcBef>
                <a:spcPts val="0"/>
              </a:spcBef>
              <a:spcAft>
                <a:spcPts val="0"/>
              </a:spcAft>
              <a:defRPr/>
            </a:pPr>
            <a:r>
              <a:rPr lang="en-US" sz="3600" dirty="0">
                <a:solidFill>
                  <a:schemeClr val="accent6"/>
                </a:solidFill>
                <a:effectLst>
                  <a:outerShdw blurRad="38100" dist="38100" dir="2700000" algn="tl">
                    <a:srgbClr val="000000">
                      <a:alpha val="43137"/>
                    </a:srgbClr>
                  </a:outerShdw>
                </a:effectLst>
                <a:latin typeface="Century Gothic" pitchFamily="34" charset="0"/>
              </a:rPr>
              <a:t>Institutional Review Board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0532" name="Content Placeholder 2"/>
          <p:cNvSpPr txBox="1">
            <a:spLocks/>
          </p:cNvSpPr>
          <p:nvPr/>
        </p:nvSpPr>
        <p:spPr bwMode="auto">
          <a:xfrm>
            <a:off x="457200" y="1143000"/>
            <a:ext cx="8382000" cy="5257800"/>
          </a:xfrm>
          <a:prstGeom prst="rect">
            <a:avLst/>
          </a:prstGeom>
          <a:noFill/>
          <a:ln w="9525">
            <a:noFill/>
            <a:miter lim="800000"/>
            <a:headEnd/>
            <a:tailEnd/>
          </a:ln>
        </p:spPr>
        <p:txBody>
          <a:bodyPr/>
          <a:lstStyle/>
          <a:p>
            <a:pPr marL="228600" algn="ctr">
              <a:tabLst>
                <a:tab pos="292100" algn="l"/>
                <a:tab pos="571500" algn="l"/>
              </a:tabLst>
            </a:pPr>
            <a:r>
              <a:rPr lang="en-US" sz="2400" dirty="0">
                <a:latin typeface="Century Gothic" pitchFamily="34" charset="0"/>
              </a:rPr>
              <a:t>PROGRAM AREAS</a:t>
            </a:r>
          </a:p>
          <a:p>
            <a:pPr marL="228600">
              <a:tabLst>
                <a:tab pos="292100" algn="l"/>
                <a:tab pos="571500" algn="l"/>
              </a:tabLst>
            </a:pPr>
            <a:endParaRPr lang="en-US" sz="2000" dirty="0" smtClean="0">
              <a:latin typeface="Century Gothic" pitchFamily="34" charset="0"/>
            </a:endParaRPr>
          </a:p>
          <a:p>
            <a:pPr marL="228600">
              <a:buSzPct val="140000"/>
              <a:buFont typeface="Wingdings" pitchFamily="2" charset="2"/>
              <a:buChar char="§"/>
              <a:tabLst>
                <a:tab pos="292100" algn="l"/>
                <a:tab pos="571500" algn="l"/>
              </a:tabLst>
            </a:pPr>
            <a:r>
              <a:rPr lang="en-US" sz="2000" dirty="0" smtClean="0">
                <a:latin typeface="Century Gothic" pitchFamily="34" charset="0"/>
              </a:rPr>
              <a:t>Insurance and Risk Management</a:t>
            </a:r>
          </a:p>
          <a:p>
            <a:pPr marL="685800" lvl="1" indent="-228600">
              <a:buSzPct val="75000"/>
              <a:buFont typeface="Wingdings" pitchFamily="2" charset="2"/>
              <a:buChar char="q"/>
              <a:tabLst>
                <a:tab pos="292100" algn="l"/>
                <a:tab pos="571500" algn="l"/>
              </a:tabLst>
            </a:pPr>
            <a:r>
              <a:rPr lang="en-US" sz="2000" b="0" dirty="0" smtClean="0">
                <a:latin typeface="Century Gothic" pitchFamily="34" charset="0"/>
              </a:rPr>
              <a:t>Gift-In Kind Donations</a:t>
            </a:r>
          </a:p>
          <a:p>
            <a:pPr marL="685800" lvl="1" indent="-228600">
              <a:buSzPct val="75000"/>
              <a:buFont typeface="Wingdings" pitchFamily="2" charset="2"/>
              <a:buChar char="q"/>
              <a:tabLst>
                <a:tab pos="292100" algn="l"/>
                <a:tab pos="571500" algn="l"/>
              </a:tabLst>
            </a:pPr>
            <a:r>
              <a:rPr lang="en-US" sz="2000" b="0" dirty="0" smtClean="0">
                <a:latin typeface="Century Gothic" pitchFamily="34" charset="0"/>
              </a:rPr>
              <a:t>Vehicles </a:t>
            </a:r>
          </a:p>
          <a:p>
            <a:pPr marL="228600">
              <a:buSzPct val="140000"/>
              <a:buFont typeface="Wingdings" pitchFamily="2" charset="2"/>
              <a:buChar char="§"/>
              <a:tabLst>
                <a:tab pos="292100" algn="l"/>
                <a:tab pos="571500" algn="l"/>
              </a:tabLst>
            </a:pPr>
            <a:r>
              <a:rPr lang="en-US" sz="2000" dirty="0" smtClean="0">
                <a:latin typeface="Century Gothic" pitchFamily="34" charset="0"/>
              </a:rPr>
              <a:t>Occupational </a:t>
            </a:r>
            <a:r>
              <a:rPr lang="en-US" sz="2000" dirty="0">
                <a:latin typeface="Century Gothic" pitchFamily="34" charset="0"/>
              </a:rPr>
              <a:t>Safety</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Accident Investigation and Workers Compensation</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Electrical Safety</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LASERS</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Respiratory Protection</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PPE Stations</a:t>
            </a:r>
          </a:p>
          <a:p>
            <a:pPr marL="228600">
              <a:buSzPct val="140000"/>
              <a:buFont typeface="Wingdings" pitchFamily="2" charset="2"/>
              <a:buChar char="§"/>
              <a:tabLst>
                <a:tab pos="292100" algn="l"/>
                <a:tab pos="571500" algn="l"/>
              </a:tabLst>
            </a:pPr>
            <a:r>
              <a:rPr lang="en-US" sz="2000" dirty="0">
                <a:latin typeface="Century Gothic" pitchFamily="34" charset="0"/>
              </a:rPr>
              <a:t>Building and Fire Code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Evacuation and Power-outage procedures</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Permit required facility alterations</a:t>
            </a:r>
          </a:p>
          <a:p>
            <a:pPr marL="228600">
              <a:buSzPct val="140000"/>
              <a:buFont typeface="Wingdings" pitchFamily="2" charset="2"/>
              <a:buChar char="§"/>
              <a:tabLst>
                <a:tab pos="292100" algn="l"/>
                <a:tab pos="571500" algn="l"/>
              </a:tabLst>
            </a:pPr>
            <a:r>
              <a:rPr lang="en-US" sz="2000" dirty="0">
                <a:latin typeface="Century Gothic" pitchFamily="34" charset="0"/>
              </a:rPr>
              <a:t>Laboratory and Environmental Support</a:t>
            </a:r>
          </a:p>
          <a:p>
            <a:pPr marL="228600">
              <a:buSzPct val="140000"/>
              <a:buFont typeface="Wingdings" pitchFamily="2" charset="2"/>
              <a:buChar char="§"/>
              <a:tabLst>
                <a:tab pos="292100" algn="l"/>
                <a:tab pos="571500" algn="l"/>
              </a:tabLst>
            </a:pPr>
            <a:r>
              <a:rPr lang="en-US" sz="2000" dirty="0">
                <a:latin typeface="Century Gothic" pitchFamily="34" charset="0"/>
              </a:rPr>
              <a:t>Biological Safety</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2580" name="Content Placeholder 2"/>
          <p:cNvSpPr txBox="1">
            <a:spLocks/>
          </p:cNvSpPr>
          <p:nvPr/>
        </p:nvSpPr>
        <p:spPr bwMode="auto">
          <a:xfrm>
            <a:off x="0" y="990600"/>
            <a:ext cx="6324600" cy="5172075"/>
          </a:xfrm>
          <a:prstGeom prst="rect">
            <a:avLst/>
          </a:prstGeom>
          <a:noFill/>
          <a:ln w="9525">
            <a:noFill/>
            <a:miter lim="800000"/>
            <a:headEnd/>
            <a:tailEnd/>
          </a:ln>
        </p:spPr>
        <p:txBody>
          <a:bodyPr/>
          <a:lstStyle/>
          <a:p>
            <a:pPr marL="228600">
              <a:tabLst>
                <a:tab pos="292100" algn="l"/>
                <a:tab pos="571500" algn="l"/>
              </a:tabLst>
            </a:pPr>
            <a:endParaRPr lang="en-US" dirty="0"/>
          </a:p>
          <a:p>
            <a:pPr marL="228600">
              <a:tabLst>
                <a:tab pos="292100" algn="l"/>
                <a:tab pos="571500" algn="l"/>
              </a:tabLst>
            </a:pPr>
            <a:r>
              <a:rPr lang="en-US" sz="2800" dirty="0">
                <a:latin typeface="Century Gothic" pitchFamily="34" charset="0"/>
              </a:rPr>
              <a:t>Laboratory Safety</a:t>
            </a:r>
          </a:p>
          <a:p>
            <a:pPr marL="228600">
              <a:tabLst>
                <a:tab pos="292100" algn="l"/>
                <a:tab pos="571500" algn="l"/>
              </a:tabLst>
            </a:pPr>
            <a:endParaRPr lang="en-US" dirty="0">
              <a:latin typeface="Century Gothic" pitchFamily="34" charset="0"/>
            </a:endParaRPr>
          </a:p>
          <a:p>
            <a:pPr marL="228600">
              <a:buSzPct val="140000"/>
              <a:buFont typeface="Wingdings" pitchFamily="2" charset="2"/>
              <a:buChar char="§"/>
              <a:tabLst>
                <a:tab pos="292100" algn="l"/>
                <a:tab pos="571500" algn="l"/>
              </a:tabLst>
            </a:pPr>
            <a:r>
              <a:rPr lang="en-US" sz="2000" dirty="0">
                <a:latin typeface="Century Gothic" pitchFamily="34" charset="0"/>
              </a:rPr>
              <a:t>Lab Identification</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Laboratory Hazard Signage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New lab assignments and close-outs</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Research proposal review/permits</a:t>
            </a:r>
          </a:p>
          <a:p>
            <a:pPr marL="228600">
              <a:buSzPct val="140000"/>
              <a:buFont typeface="Wingdings" pitchFamily="2" charset="2"/>
              <a:buChar char="§"/>
              <a:tabLst>
                <a:tab pos="292100" algn="l"/>
                <a:tab pos="571500" algn="l"/>
              </a:tabLst>
            </a:pPr>
            <a:r>
              <a:rPr lang="en-US" sz="2000" dirty="0">
                <a:latin typeface="Century Gothic" pitchFamily="34" charset="0"/>
              </a:rPr>
              <a:t>Training</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Self-audit, “compliance assistance” meetings with individual labs.</a:t>
            </a:r>
          </a:p>
          <a:p>
            <a:pPr marL="228600">
              <a:buSzPct val="140000"/>
              <a:buFont typeface="Wingdings" pitchFamily="2" charset="2"/>
              <a:buChar char="§"/>
              <a:tabLst>
                <a:tab pos="292100" algn="l"/>
                <a:tab pos="571500" algn="l"/>
              </a:tabLst>
            </a:pPr>
            <a:r>
              <a:rPr lang="en-US" sz="2000" dirty="0">
                <a:latin typeface="Century Gothic" pitchFamily="34" charset="0"/>
              </a:rPr>
              <a:t>Chemical Inventory</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Items </a:t>
            </a:r>
            <a:r>
              <a:rPr lang="en-US" sz="2000" b="0" dirty="0" err="1">
                <a:latin typeface="Century Gothic" pitchFamily="34" charset="0"/>
              </a:rPr>
              <a:t>barcoded</a:t>
            </a:r>
            <a:r>
              <a:rPr lang="en-US" sz="2000" b="0" dirty="0">
                <a:latin typeface="Century Gothic" pitchFamily="34" charset="0"/>
              </a:rPr>
              <a:t> and entered online, </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Consumed items “disposed” or “transferred” </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Allows for sharing product through </a:t>
            </a:r>
            <a:r>
              <a:rPr lang="en-US" sz="2000" b="0" dirty="0" err="1">
                <a:latin typeface="Century Gothic" pitchFamily="34" charset="0"/>
              </a:rPr>
              <a:t>ReChem</a:t>
            </a:r>
            <a:endParaRPr lang="en-US" sz="2000" b="0" dirty="0">
              <a:latin typeface="Century Gothic" pitchFamily="34" charset="0"/>
            </a:endParaRPr>
          </a:p>
          <a:p>
            <a:pPr marL="742950" lvl="1" indent="-285750">
              <a:buSzPct val="75000"/>
              <a:buFont typeface="Wingdings" pitchFamily="2" charset="2"/>
              <a:buChar char="q"/>
              <a:tabLst>
                <a:tab pos="292100" algn="l"/>
                <a:tab pos="571500" algn="l"/>
              </a:tabLst>
            </a:pPr>
            <a:r>
              <a:rPr lang="en-US" sz="2000" b="0" dirty="0">
                <a:latin typeface="Century Gothic" pitchFamily="34" charset="0"/>
              </a:rPr>
              <a:t>CFATS, emergency response, etc.</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Security</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graphicFrame>
        <p:nvGraphicFramePr>
          <p:cNvPr id="152583" name="Object 7"/>
          <p:cNvGraphicFramePr>
            <a:graphicFrameLocks noChangeAspect="1"/>
          </p:cNvGraphicFramePr>
          <p:nvPr/>
        </p:nvGraphicFramePr>
        <p:xfrm>
          <a:off x="5486400" y="1371600"/>
          <a:ext cx="3352800" cy="2438400"/>
        </p:xfrm>
        <a:graphic>
          <a:graphicData uri="http://schemas.openxmlformats.org/presentationml/2006/ole">
            <mc:AlternateContent xmlns:mc="http://schemas.openxmlformats.org/markup-compatibility/2006">
              <mc:Choice xmlns:v="urn:schemas-microsoft-com:vml" Requires="v">
                <p:oleObj spid="_x0000_s152585" name="Acrobat Document" r:id="rId4" imgW="15300000" imgH="9900000" progId="AcroExch.Document.7">
                  <p:embed/>
                </p:oleObj>
              </mc:Choice>
              <mc:Fallback>
                <p:oleObj name="Acrobat Document" r:id="rId4" imgW="15300000" imgH="9900000" progId="AcroExch.Document.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r="16982" b="6683"/>
                      <a:stretch>
                        <a:fillRect/>
                      </a:stretch>
                    </p:blipFill>
                    <p:spPr bwMode="auto">
                      <a:xfrm>
                        <a:off x="5486400" y="13716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2584" name="Picture 4"/>
          <p:cNvPicPr>
            <a:picLocks noChangeAspect="1" noChangeArrowheads="1"/>
          </p:cNvPicPr>
          <p:nvPr/>
        </p:nvPicPr>
        <p:blipFill>
          <a:blip r:embed="rId6" cstate="print"/>
          <a:srcRect l="4166" t="15686" r="6261" b="32027"/>
          <a:stretch>
            <a:fillRect/>
          </a:stretch>
        </p:blipFill>
        <p:spPr bwMode="auto">
          <a:xfrm>
            <a:off x="6019800" y="3962400"/>
            <a:ext cx="3124200" cy="145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4628" name="Content Placeholder 2"/>
          <p:cNvSpPr txBox="1">
            <a:spLocks/>
          </p:cNvSpPr>
          <p:nvPr/>
        </p:nvSpPr>
        <p:spPr bwMode="auto">
          <a:xfrm>
            <a:off x="457200" y="1219200"/>
            <a:ext cx="4724400" cy="5019675"/>
          </a:xfrm>
          <a:prstGeom prst="rect">
            <a:avLst/>
          </a:prstGeom>
          <a:noFill/>
          <a:ln w="9525">
            <a:noFill/>
            <a:miter lim="800000"/>
            <a:headEnd/>
            <a:tailEnd/>
          </a:ln>
        </p:spPr>
        <p:txBody>
          <a:bodyPr/>
          <a:lstStyle/>
          <a:p>
            <a:pPr marL="228600">
              <a:tabLst>
                <a:tab pos="292100" algn="l"/>
                <a:tab pos="571500" algn="l"/>
              </a:tabLst>
            </a:pPr>
            <a:r>
              <a:rPr lang="en-US" sz="2400" dirty="0">
                <a:latin typeface="Century Gothic" pitchFamily="34" charset="0"/>
              </a:rPr>
              <a:t>Special Licenses/Issues</a:t>
            </a:r>
          </a:p>
          <a:p>
            <a:pPr marL="228600">
              <a:tabLst>
                <a:tab pos="292100" algn="l"/>
                <a:tab pos="571500" algn="l"/>
              </a:tabLst>
            </a:pPr>
            <a:endParaRPr lang="en-US" sz="2000" dirty="0">
              <a:latin typeface="Century Gothic" pitchFamily="34" charset="0"/>
            </a:endParaRPr>
          </a:p>
          <a:p>
            <a:pPr marL="228600">
              <a:buSzPct val="140000"/>
              <a:buFont typeface="Wingdings" pitchFamily="2" charset="2"/>
              <a:buChar char="§"/>
              <a:tabLst>
                <a:tab pos="292100" algn="l"/>
                <a:tab pos="571500" algn="l"/>
              </a:tabLst>
            </a:pPr>
            <a:r>
              <a:rPr lang="en-US" sz="2000" dirty="0">
                <a:latin typeface="Century Gothic" pitchFamily="34" charset="0"/>
              </a:rPr>
              <a:t>ATF</a:t>
            </a:r>
            <a:r>
              <a:rPr lang="en-US" sz="2000" b="0" dirty="0">
                <a:latin typeface="Century Gothic" pitchFamily="34" charset="0"/>
              </a:rPr>
              <a:t> </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Explosives license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Tax-free alcohol permit</a:t>
            </a:r>
          </a:p>
          <a:p>
            <a:pPr marL="228600">
              <a:buSzPct val="140000"/>
              <a:buFont typeface="Wingdings" pitchFamily="2" charset="2"/>
              <a:buChar char="§"/>
              <a:tabLst>
                <a:tab pos="292100" algn="l"/>
                <a:tab pos="571500" algn="l"/>
              </a:tabLst>
            </a:pPr>
            <a:r>
              <a:rPr lang="en-US" sz="2000" dirty="0">
                <a:latin typeface="Century Gothic" pitchFamily="34" charset="0"/>
              </a:rPr>
              <a:t>Florida Department of Health</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Radioactive Materials (sealed and unsealed)</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X-Ray generating equipment</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Prescription Drugs </a:t>
            </a:r>
          </a:p>
          <a:p>
            <a:pPr marL="228600">
              <a:buSzPct val="140000"/>
              <a:buFont typeface="Wingdings" pitchFamily="2" charset="2"/>
              <a:buChar char="§"/>
              <a:tabLst>
                <a:tab pos="292100" algn="l"/>
                <a:tab pos="571500" algn="l"/>
              </a:tabLst>
            </a:pPr>
            <a:r>
              <a:rPr lang="en-US" sz="2000" dirty="0">
                <a:latin typeface="Century Gothic" pitchFamily="34" charset="0"/>
              </a:rPr>
              <a:t>DEA-controlled substances</a:t>
            </a:r>
          </a:p>
          <a:p>
            <a:pPr marL="228600">
              <a:buSzPct val="140000"/>
              <a:buFont typeface="Wingdings" pitchFamily="2" charset="2"/>
              <a:buChar char="§"/>
              <a:tabLst>
                <a:tab pos="292100" algn="l"/>
                <a:tab pos="571500" algn="l"/>
              </a:tabLst>
            </a:pPr>
            <a:r>
              <a:rPr lang="en-US" sz="2000" dirty="0">
                <a:latin typeface="Century Gothic" pitchFamily="34" charset="0"/>
              </a:rPr>
              <a:t>DOT/IATA</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Shipping hazardous materials</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Transporting hazardous materials</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pic>
        <p:nvPicPr>
          <p:cNvPr id="154633" name="Picture 5" descr="EthanolGroup%20for%20web%209-16-08"/>
          <p:cNvPicPr>
            <a:picLocks noChangeAspect="1" noChangeArrowheads="1"/>
          </p:cNvPicPr>
          <p:nvPr/>
        </p:nvPicPr>
        <p:blipFill>
          <a:blip r:embed="rId3" cstate="print"/>
          <a:srcRect/>
          <a:stretch>
            <a:fillRect/>
          </a:stretch>
        </p:blipFill>
        <p:spPr bwMode="auto">
          <a:xfrm>
            <a:off x="5562600" y="1066800"/>
            <a:ext cx="2438400" cy="2438400"/>
          </a:xfrm>
          <a:prstGeom prst="rect">
            <a:avLst/>
          </a:prstGeom>
          <a:noFill/>
          <a:ln w="9525">
            <a:noFill/>
            <a:miter lim="800000"/>
            <a:headEnd/>
            <a:tailEnd/>
          </a:ln>
        </p:spPr>
      </p:pic>
      <p:pic>
        <p:nvPicPr>
          <p:cNvPr id="154634" name="Picture 7" descr="32PBottles"/>
          <p:cNvPicPr>
            <a:picLocks noChangeAspect="1" noChangeArrowheads="1"/>
          </p:cNvPicPr>
          <p:nvPr/>
        </p:nvPicPr>
        <p:blipFill>
          <a:blip r:embed="rId4" cstate="print"/>
          <a:srcRect/>
          <a:stretch>
            <a:fillRect/>
          </a:stretch>
        </p:blipFill>
        <p:spPr bwMode="auto">
          <a:xfrm>
            <a:off x="7924800" y="2286000"/>
            <a:ext cx="1219200" cy="1390650"/>
          </a:xfrm>
          <a:prstGeom prst="rect">
            <a:avLst/>
          </a:prstGeom>
          <a:noFill/>
          <a:ln w="9525">
            <a:noFill/>
            <a:miter lim="800000"/>
            <a:headEnd/>
            <a:tailEnd/>
          </a:ln>
        </p:spPr>
      </p:pic>
      <p:pic>
        <p:nvPicPr>
          <p:cNvPr id="154635" name="Picture 9" descr="ANd9GcR0__GKJQeA2f_PAvQ3T62QYgFNbh5YhATaLE84-x11k3ckVQk&amp;t=1&amp;usg=__-SNcmzxF49--NdQ8PzXxK8zWYsI="/>
          <p:cNvPicPr>
            <a:picLocks noChangeAspect="1" noChangeArrowheads="1"/>
          </p:cNvPicPr>
          <p:nvPr/>
        </p:nvPicPr>
        <p:blipFill>
          <a:blip r:embed="rId5" cstate="print"/>
          <a:srcRect/>
          <a:stretch>
            <a:fillRect/>
          </a:stretch>
        </p:blipFill>
        <p:spPr bwMode="auto">
          <a:xfrm>
            <a:off x="5105400" y="3581400"/>
            <a:ext cx="2286000" cy="1714500"/>
          </a:xfrm>
          <a:prstGeom prst="rect">
            <a:avLst/>
          </a:prstGeom>
          <a:noFill/>
          <a:ln w="9525">
            <a:noFill/>
            <a:miter lim="800000"/>
            <a:headEnd/>
            <a:tailEnd/>
          </a:ln>
        </p:spPr>
      </p:pic>
      <p:pic>
        <p:nvPicPr>
          <p:cNvPr id="154636" name="Picture 11" descr="1225_xrd-rigaku"/>
          <p:cNvPicPr>
            <a:picLocks noChangeAspect="1" noChangeArrowheads="1"/>
          </p:cNvPicPr>
          <p:nvPr/>
        </p:nvPicPr>
        <p:blipFill>
          <a:blip r:embed="rId6" cstate="print"/>
          <a:srcRect l="5246" t="14775" r="31804" b="11346"/>
          <a:stretch>
            <a:fillRect/>
          </a:stretch>
        </p:blipFill>
        <p:spPr bwMode="auto">
          <a:xfrm>
            <a:off x="7315200" y="3733800"/>
            <a:ext cx="1828800" cy="2667000"/>
          </a:xfrm>
          <a:prstGeom prst="rect">
            <a:avLst/>
          </a:prstGeom>
          <a:noFill/>
          <a:ln w="9525">
            <a:noFill/>
            <a:miter lim="800000"/>
            <a:headEnd/>
            <a:tailEnd/>
          </a:ln>
        </p:spPr>
      </p:pic>
      <p:pic>
        <p:nvPicPr>
          <p:cNvPr id="154637" name="Picture 13" descr="Dangerous_Goods"/>
          <p:cNvPicPr>
            <a:picLocks noChangeAspect="1" noChangeArrowheads="1"/>
          </p:cNvPicPr>
          <p:nvPr/>
        </p:nvPicPr>
        <p:blipFill>
          <a:blip r:embed="rId7" cstate="print"/>
          <a:srcRect/>
          <a:stretch>
            <a:fillRect/>
          </a:stretch>
        </p:blipFill>
        <p:spPr bwMode="auto">
          <a:xfrm>
            <a:off x="2971800" y="5562600"/>
            <a:ext cx="4267200" cy="93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6676" name="Content Placeholder 2"/>
          <p:cNvSpPr txBox="1">
            <a:spLocks/>
          </p:cNvSpPr>
          <p:nvPr/>
        </p:nvSpPr>
        <p:spPr bwMode="auto">
          <a:xfrm>
            <a:off x="457200" y="1219200"/>
            <a:ext cx="4724400" cy="5019675"/>
          </a:xfrm>
          <a:prstGeom prst="rect">
            <a:avLst/>
          </a:prstGeom>
          <a:noFill/>
          <a:ln w="9525">
            <a:noFill/>
            <a:miter lim="800000"/>
            <a:headEnd/>
            <a:tailEnd/>
          </a:ln>
        </p:spPr>
        <p:txBody>
          <a:bodyPr/>
          <a:lstStyle/>
          <a:p>
            <a:pPr marL="228600">
              <a:tabLst>
                <a:tab pos="292100" algn="l"/>
                <a:tab pos="571500" algn="l"/>
              </a:tabLst>
            </a:pPr>
            <a:r>
              <a:rPr lang="en-US" sz="2400" dirty="0">
                <a:latin typeface="Century Gothic" pitchFamily="34" charset="0"/>
              </a:rPr>
              <a:t>Hazardous Waste</a:t>
            </a:r>
          </a:p>
          <a:p>
            <a:pPr marL="228600">
              <a:tabLst>
                <a:tab pos="292100" algn="l"/>
                <a:tab pos="571500" algn="l"/>
              </a:tabLst>
            </a:pPr>
            <a:endParaRPr lang="en-US" sz="2000" dirty="0">
              <a:latin typeface="Century Gothic" pitchFamily="34" charset="0"/>
            </a:endParaRPr>
          </a:p>
          <a:p>
            <a:pPr marL="228600">
              <a:buSzPct val="140000"/>
              <a:buFont typeface="Wingdings" pitchFamily="2" charset="2"/>
              <a:buChar char="§"/>
              <a:tabLst>
                <a:tab pos="292100" algn="l"/>
                <a:tab pos="571500" algn="l"/>
              </a:tabLst>
            </a:pPr>
            <a:r>
              <a:rPr lang="en-US" sz="2000" dirty="0">
                <a:latin typeface="Century Gothic" pitchFamily="34" charset="0"/>
              </a:rPr>
              <a:t>Labs responsible for  </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Identifying hazardous waste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Labeling, container selection, storage, waste requests.</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Cleaning up incidental spills immediately.</a:t>
            </a:r>
          </a:p>
          <a:p>
            <a:pPr marL="228600">
              <a:buSzPct val="140000"/>
              <a:buFont typeface="Wingdings" pitchFamily="2" charset="2"/>
              <a:buChar char="§"/>
              <a:tabLst>
                <a:tab pos="292100" algn="l"/>
                <a:tab pos="571500" algn="l"/>
              </a:tabLst>
            </a:pPr>
            <a:r>
              <a:rPr lang="en-US" sz="2000" dirty="0">
                <a:latin typeface="Century Gothic" pitchFamily="34" charset="0"/>
              </a:rPr>
              <a:t>EH&amp;S responsible for</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Training</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Waste collection and disposal</a:t>
            </a:r>
          </a:p>
          <a:p>
            <a:pPr marL="1143000" lvl="2" indent="-228600">
              <a:buSzPct val="75000"/>
              <a:buFont typeface="Wingdings" pitchFamily="2" charset="2"/>
              <a:buChar char="q"/>
              <a:tabLst>
                <a:tab pos="292100" algn="l"/>
                <a:tab pos="571500" algn="l"/>
              </a:tabLst>
            </a:pPr>
            <a:r>
              <a:rPr lang="en-US" sz="2000" b="0" dirty="0">
                <a:latin typeface="Century Gothic" pitchFamily="34" charset="0"/>
              </a:rPr>
              <a:t>54K FY 2009/2010</a:t>
            </a:r>
          </a:p>
          <a:p>
            <a:pPr marL="228600">
              <a:buSzPct val="140000"/>
              <a:buFont typeface="Wingdings" pitchFamily="2" charset="2"/>
              <a:buChar char="§"/>
              <a:tabLst>
                <a:tab pos="292100" algn="l"/>
                <a:tab pos="571500" algn="l"/>
              </a:tabLst>
            </a:pPr>
            <a:r>
              <a:rPr lang="en-US" sz="2000" dirty="0">
                <a:latin typeface="Century Gothic" pitchFamily="34" charset="0"/>
              </a:rPr>
              <a:t>Emergency Response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After hours contact information</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pic>
        <p:nvPicPr>
          <p:cNvPr id="156684" name="Picture 6" descr="Picture 044"/>
          <p:cNvPicPr>
            <a:picLocks noChangeAspect="1" noChangeArrowheads="1"/>
          </p:cNvPicPr>
          <p:nvPr/>
        </p:nvPicPr>
        <p:blipFill>
          <a:blip r:embed="rId3" cstate="print"/>
          <a:srcRect l="22813" r="5385" b="11971"/>
          <a:stretch>
            <a:fillRect/>
          </a:stretch>
        </p:blipFill>
        <p:spPr bwMode="auto">
          <a:xfrm>
            <a:off x="5029200" y="3657600"/>
            <a:ext cx="3048000" cy="2801938"/>
          </a:xfrm>
          <a:prstGeom prst="rect">
            <a:avLst/>
          </a:prstGeom>
          <a:noFill/>
          <a:ln w="9525">
            <a:noFill/>
            <a:miter lim="800000"/>
            <a:headEnd/>
            <a:tailEnd/>
          </a:ln>
        </p:spPr>
      </p:pic>
      <p:pic>
        <p:nvPicPr>
          <p:cNvPr id="156685" name="Picture 5" descr="SAA"/>
          <p:cNvPicPr>
            <a:picLocks noChangeAspect="1" noChangeArrowheads="1"/>
          </p:cNvPicPr>
          <p:nvPr/>
        </p:nvPicPr>
        <p:blipFill>
          <a:blip r:embed="rId4" cstate="print"/>
          <a:srcRect l="16785" t="9160" r="15131"/>
          <a:stretch>
            <a:fillRect/>
          </a:stretch>
        </p:blipFill>
        <p:spPr bwMode="auto">
          <a:xfrm>
            <a:off x="6019800" y="990600"/>
            <a:ext cx="2790825"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8724" name="Content Placeholder 2"/>
          <p:cNvSpPr txBox="1">
            <a:spLocks/>
          </p:cNvSpPr>
          <p:nvPr/>
        </p:nvSpPr>
        <p:spPr bwMode="auto">
          <a:xfrm>
            <a:off x="762000" y="1219200"/>
            <a:ext cx="7696200" cy="5019675"/>
          </a:xfrm>
          <a:prstGeom prst="rect">
            <a:avLst/>
          </a:prstGeom>
          <a:noFill/>
          <a:ln w="9525">
            <a:noFill/>
            <a:miter lim="800000"/>
            <a:headEnd/>
            <a:tailEnd/>
          </a:ln>
        </p:spPr>
        <p:txBody>
          <a:bodyPr/>
          <a:lstStyle/>
          <a:p>
            <a:pPr marL="228600">
              <a:tabLst>
                <a:tab pos="292100" algn="l"/>
                <a:tab pos="571500" algn="l"/>
              </a:tabLst>
            </a:pPr>
            <a:r>
              <a:rPr lang="en-US" sz="2400" dirty="0">
                <a:solidFill>
                  <a:schemeClr val="tx2"/>
                </a:solidFill>
                <a:latin typeface="Century Gothic" pitchFamily="34" charset="0"/>
              </a:rPr>
              <a:t>Biological Safety</a:t>
            </a:r>
          </a:p>
          <a:p>
            <a:pPr marL="228600">
              <a:tabLst>
                <a:tab pos="292100" algn="l"/>
                <a:tab pos="571500" algn="l"/>
              </a:tabLst>
            </a:pPr>
            <a:endParaRPr lang="en-US" sz="2000" dirty="0">
              <a:latin typeface="Century Gothic" pitchFamily="34" charset="0"/>
            </a:endParaRPr>
          </a:p>
          <a:p>
            <a:pPr marL="228600">
              <a:buSzPct val="140000"/>
              <a:buFont typeface="Wingdings" pitchFamily="2" charset="2"/>
              <a:buChar char="§"/>
              <a:tabLst>
                <a:tab pos="292100" algn="l"/>
                <a:tab pos="571500" algn="l"/>
              </a:tabLst>
            </a:pPr>
            <a:r>
              <a:rPr lang="en-US" sz="2000" dirty="0" err="1">
                <a:latin typeface="Century Gothic" pitchFamily="34" charset="0"/>
              </a:rPr>
              <a:t>Biosafety</a:t>
            </a:r>
            <a:r>
              <a:rPr lang="en-US" sz="2000" dirty="0">
                <a:latin typeface="Century Gothic" pitchFamily="34" charset="0"/>
              </a:rPr>
              <a:t> Levels</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Laboratory Practice and Procedure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Safety Equipment</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Laboratory </a:t>
            </a:r>
            <a:r>
              <a:rPr lang="en-US" sz="2000" b="0" dirty="0" smtClean="0">
                <a:latin typeface="Century Gothic" pitchFamily="34" charset="0"/>
              </a:rPr>
              <a:t>Facilities</a:t>
            </a:r>
          </a:p>
          <a:p>
            <a:pPr marL="742950" lvl="1" indent="-285750">
              <a:buSzPct val="75000"/>
              <a:buFont typeface="Wingdings" pitchFamily="2" charset="2"/>
              <a:buChar char="q"/>
              <a:tabLst>
                <a:tab pos="292100" algn="l"/>
                <a:tab pos="571500" algn="l"/>
              </a:tabLst>
            </a:pPr>
            <a:endParaRPr lang="en-US" sz="2000" b="0" dirty="0">
              <a:latin typeface="Century Gothic" pitchFamily="34" charset="0"/>
            </a:endParaRPr>
          </a:p>
          <a:p>
            <a:pPr marL="228600">
              <a:buSzPct val="140000"/>
              <a:buFont typeface="Wingdings" pitchFamily="2" charset="2"/>
              <a:buChar char="§"/>
              <a:tabLst>
                <a:tab pos="292100" algn="l"/>
                <a:tab pos="571500" algn="l"/>
              </a:tabLst>
            </a:pPr>
            <a:r>
              <a:rPr lang="en-US" sz="2000" dirty="0">
                <a:latin typeface="Century Gothic" pitchFamily="34" charset="0"/>
              </a:rPr>
              <a:t>UCF Research</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Institutional </a:t>
            </a:r>
            <a:r>
              <a:rPr lang="en-US" sz="2000" b="0" dirty="0" err="1">
                <a:latin typeface="Century Gothic" pitchFamily="34" charset="0"/>
              </a:rPr>
              <a:t>Biosafety</a:t>
            </a:r>
            <a:r>
              <a:rPr lang="en-US" sz="2000" b="0" dirty="0">
                <a:latin typeface="Century Gothic" pitchFamily="34" charset="0"/>
              </a:rPr>
              <a:t> Committee</a:t>
            </a:r>
          </a:p>
          <a:p>
            <a:pPr marL="742950" lvl="1" indent="-285750">
              <a:buSzPct val="75000"/>
              <a:buFont typeface="Wingdings" pitchFamily="2" charset="2"/>
              <a:buChar char="q"/>
              <a:tabLst>
                <a:tab pos="292100" algn="l"/>
                <a:tab pos="571500" algn="l"/>
              </a:tabLst>
            </a:pPr>
            <a:r>
              <a:rPr lang="en-US" sz="2000" b="0" dirty="0">
                <a:latin typeface="Century Gothic" pitchFamily="34" charset="0"/>
              </a:rPr>
              <a:t>Pathogenic agents</a:t>
            </a:r>
          </a:p>
          <a:p>
            <a:pPr marL="742950" lvl="1" indent="-285750">
              <a:buSzPct val="75000"/>
              <a:buFont typeface="Wingdings" pitchFamily="2" charset="2"/>
              <a:buChar char="q"/>
              <a:tabLst>
                <a:tab pos="292100" algn="l"/>
                <a:tab pos="571500" algn="l"/>
              </a:tabLst>
            </a:pPr>
            <a:r>
              <a:rPr lang="en-US" sz="2000" b="0" dirty="0" err="1" smtClean="0">
                <a:latin typeface="Century Gothic" pitchFamily="34" charset="0"/>
              </a:rPr>
              <a:t>rDNA</a:t>
            </a:r>
            <a:endParaRPr lang="en-US" sz="2000" b="0" dirty="0" smtClean="0">
              <a:latin typeface="Century Gothic" pitchFamily="34" charset="0"/>
            </a:endParaRPr>
          </a:p>
          <a:p>
            <a:pPr marL="742950" lvl="1" indent="-285750">
              <a:buSzPct val="75000"/>
              <a:buFont typeface="Wingdings" pitchFamily="2" charset="2"/>
              <a:buChar char="q"/>
              <a:tabLst>
                <a:tab pos="292100" algn="l"/>
                <a:tab pos="571500" algn="l"/>
              </a:tabLst>
            </a:pPr>
            <a:endParaRPr lang="en-US" sz="2000" dirty="0">
              <a:latin typeface="Century Gothic" pitchFamily="34" charset="0"/>
            </a:endParaRPr>
          </a:p>
          <a:p>
            <a:pPr marL="228600">
              <a:buSzPct val="140000"/>
              <a:buFont typeface="Wingdings" pitchFamily="2" charset="2"/>
              <a:buChar char="§"/>
              <a:tabLst>
                <a:tab pos="292100" algn="l"/>
                <a:tab pos="571500" algn="l"/>
              </a:tabLst>
            </a:pPr>
            <a:r>
              <a:rPr lang="en-US" sz="2000" dirty="0" err="1">
                <a:latin typeface="Century Gothic" pitchFamily="34" charset="0"/>
              </a:rPr>
              <a:t>Biosecurity</a:t>
            </a:r>
            <a:endParaRPr lang="en-US" sz="2000" dirty="0">
              <a:latin typeface="Century Gothic" pitchFamily="34" charset="0"/>
            </a:endParaRPr>
          </a:p>
        </p:txBody>
      </p:sp>
      <p:sp>
        <p:nvSpPr>
          <p:cNvPr id="10" name="Title 2"/>
          <p:cNvSpPr txBox="1">
            <a:spLocks/>
          </p:cNvSpPr>
          <p:nvPr/>
        </p:nvSpPr>
        <p:spPr>
          <a:xfrm>
            <a:off x="457200" y="381000"/>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60772" name="Content Placeholder 2"/>
          <p:cNvSpPr txBox="1">
            <a:spLocks/>
          </p:cNvSpPr>
          <p:nvPr/>
        </p:nvSpPr>
        <p:spPr bwMode="auto">
          <a:xfrm>
            <a:off x="2819400" y="1447800"/>
            <a:ext cx="4724400" cy="2133600"/>
          </a:xfrm>
          <a:prstGeom prst="rect">
            <a:avLst/>
          </a:prstGeom>
          <a:noFill/>
          <a:ln w="9525">
            <a:noFill/>
            <a:miter lim="800000"/>
            <a:headEnd/>
            <a:tailEnd/>
          </a:ln>
        </p:spPr>
        <p:txBody>
          <a:bodyPr/>
          <a:lstStyle/>
          <a:p>
            <a:pPr marL="228600">
              <a:tabLst>
                <a:tab pos="292100" algn="l"/>
                <a:tab pos="571500" algn="l"/>
              </a:tabLst>
            </a:pPr>
            <a:r>
              <a:rPr lang="en-US" sz="3200" dirty="0">
                <a:solidFill>
                  <a:schemeClr val="accent6">
                    <a:lumMod val="75000"/>
                  </a:schemeClr>
                </a:solidFill>
                <a:latin typeface="Century Gothic" pitchFamily="34" charset="0"/>
              </a:rPr>
              <a:t>Questions?</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304800" y="274638"/>
            <a:ext cx="8610600" cy="641350"/>
          </a:xfrm>
          <a:prstGeom prst="rect">
            <a:avLst/>
          </a:prstGeom>
          <a:noFill/>
        </p:spPr>
        <p:txBody>
          <a:bodyPr>
            <a:spAutoFit/>
          </a:bodyPr>
          <a:lstStyle/>
          <a:p>
            <a:pPr algn="ctr"/>
            <a:r>
              <a:rPr lang="en-US" sz="3600" dirty="0">
                <a:solidFill>
                  <a:schemeClr val="accent6">
                    <a:lumMod val="75000"/>
                  </a:schemeClr>
                </a:solidFill>
                <a:effectLst>
                  <a:outerShdw blurRad="38100" dist="38100" dir="2700000" algn="tl">
                    <a:srgbClr val="C0C0C0"/>
                  </a:outerShdw>
                </a:effectLst>
                <a:latin typeface="Century Gothic" pitchFamily="34" charset="0"/>
              </a:rPr>
              <a:t>ENVIRONMENTAL HEALTH &amp; SAFETY</a:t>
            </a:r>
          </a:p>
        </p:txBody>
      </p:sp>
      <p:sp>
        <p:nvSpPr>
          <p:cNvPr id="160775" name="Rectangle 7"/>
          <p:cNvSpPr>
            <a:spLocks noChangeArrowheads="1"/>
          </p:cNvSpPr>
          <p:nvPr/>
        </p:nvSpPr>
        <p:spPr bwMode="auto">
          <a:xfrm>
            <a:off x="3200400" y="4038600"/>
            <a:ext cx="2148345" cy="369332"/>
          </a:xfrm>
          <a:prstGeom prst="rect">
            <a:avLst/>
          </a:prstGeom>
          <a:noFill/>
          <a:ln w="9525">
            <a:noFill/>
            <a:miter lim="800000"/>
            <a:headEnd/>
            <a:tailEnd/>
          </a:ln>
          <a:effectLst/>
        </p:spPr>
        <p:txBody>
          <a:bodyPr wrap="none">
            <a:spAutoFit/>
          </a:bodyPr>
          <a:lstStyle/>
          <a:p>
            <a:pPr eaLnBrk="0" hangingPunct="0">
              <a:spcBef>
                <a:spcPct val="20000"/>
              </a:spcBef>
              <a:buClr>
                <a:schemeClr val="accent1"/>
              </a:buClr>
              <a:buSzPct val="65000"/>
              <a:buFont typeface="Wingdings" pitchFamily="2" charset="2"/>
              <a:buNone/>
            </a:pPr>
            <a:r>
              <a:rPr lang="en-US" b="0" dirty="0">
                <a:solidFill>
                  <a:schemeClr val="accent6">
                    <a:lumMod val="50000"/>
                  </a:schemeClr>
                </a:solidFill>
                <a:latin typeface="Century Gothic" pitchFamily="34" charset="0"/>
                <a:hlinkClick r:id="rId3"/>
              </a:rPr>
              <a:t>www.ehs.ucf.edu</a:t>
            </a:r>
            <a:endParaRPr lang="en-US" b="0" dirty="0">
              <a:solidFill>
                <a:schemeClr val="accent6">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57700" y="3390900"/>
            <a:ext cx="6629400" cy="457200"/>
          </a:xfrm>
        </p:spPr>
        <p:txBody>
          <a:bodyPr/>
          <a:lstStyle/>
          <a:p>
            <a:pPr eaLnBrk="1" fontAlgn="auto" hangingPunct="1">
              <a:spcAft>
                <a:spcPts val="0"/>
              </a:spcAft>
              <a:defRPr/>
            </a:pPr>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90114" name="Picture 7" descr="Picture1.png"/>
          <p:cNvPicPr>
            <a:picLocks noChangeAspect="1"/>
          </p:cNvPicPr>
          <p:nvPr/>
        </p:nvPicPr>
        <p:blipFill>
          <a:blip r:embed="rId2" cstate="print"/>
          <a:srcRect l="18932"/>
          <a:stretch>
            <a:fillRect/>
          </a:stretch>
        </p:blipFill>
        <p:spPr bwMode="auto">
          <a:xfrm>
            <a:off x="7881938" y="-166688"/>
            <a:ext cx="1173162" cy="2938463"/>
          </a:xfrm>
          <a:prstGeom prst="rect">
            <a:avLst/>
          </a:prstGeom>
          <a:noFill/>
          <a:ln w="9525">
            <a:noFill/>
            <a:miter lim="800000"/>
            <a:headEnd/>
            <a:tailEnd/>
          </a:ln>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EXPORT CONTROL</a:t>
            </a:r>
          </a:p>
        </p:txBody>
      </p:sp>
      <p:sp>
        <p:nvSpPr>
          <p:cNvPr id="2" name="TextBox 1"/>
          <p:cNvSpPr txBox="1"/>
          <p:nvPr/>
        </p:nvSpPr>
        <p:spPr>
          <a:xfrm>
            <a:off x="1066800" y="3705225"/>
            <a:ext cx="6019800" cy="1323975"/>
          </a:xfrm>
          <a:prstGeom prst="rect">
            <a:avLst/>
          </a:prstGeom>
          <a:noFill/>
        </p:spPr>
        <p:txBody>
          <a:bodyPr>
            <a:spAutoFit/>
          </a:bodyPr>
          <a:lstStyle/>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Mike Miller</a:t>
            </a:r>
          </a:p>
          <a:p>
            <a:pPr algn="ctr" fontAlgn="auto">
              <a:spcBef>
                <a:spcPts val="0"/>
              </a:spcBef>
              <a:spcAft>
                <a:spcPts val="0"/>
              </a:spcAft>
              <a:defRPr/>
            </a:pPr>
            <a:r>
              <a:rPr lang="en-US" sz="1600" dirty="0">
                <a:solidFill>
                  <a:schemeClr val="accent6">
                    <a:lumMod val="50000"/>
                  </a:schemeClr>
                </a:solidFill>
                <a:latin typeface="Century Gothic" pitchFamily="34" charset="0"/>
                <a:ea typeface="Tahoma" pitchFamily="34" charset="0"/>
                <a:cs typeface="Tahoma" pitchFamily="34" charset="0"/>
              </a:rPr>
              <a:t>Assistant Director for Export Controls</a:t>
            </a:r>
          </a:p>
          <a:p>
            <a:pPr algn="ctr" fontAlgn="auto">
              <a:spcBef>
                <a:spcPts val="0"/>
              </a:spcBef>
              <a:spcAft>
                <a:spcPts val="0"/>
              </a:spcAft>
              <a:defRPr/>
            </a:pP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endParaRPr lang="en-US" sz="1600" dirty="0">
              <a:solidFill>
                <a:schemeClr val="accent6">
                  <a:lumMod val="50000"/>
                </a:schemeClr>
              </a:solidFill>
              <a:latin typeface="Century Gothic" pitchFamily="34" charset="0"/>
              <a:ea typeface="Tahoma" pitchFamily="34" charset="0"/>
              <a:cs typeface="Tahoma" pitchFamily="34" charset="0"/>
            </a:endParaRPr>
          </a:p>
          <a:p>
            <a:pPr algn="ctr" fontAlgn="auto">
              <a:spcBef>
                <a:spcPts val="0"/>
              </a:spcBef>
              <a:spcAft>
                <a:spcPts val="0"/>
              </a:spcAft>
              <a:defRPr/>
            </a:pPr>
            <a:endParaRPr lang="en-US" sz="1600" dirty="0">
              <a:solidFill>
                <a:schemeClr val="accent6">
                  <a:lumMod val="75000"/>
                </a:schemeClr>
              </a:solidFill>
              <a:latin typeface="Century Gothic" pitchFamily="34" charset="0"/>
            </a:endParaRPr>
          </a:p>
        </p:txBody>
      </p:sp>
      <p:pic>
        <p:nvPicPr>
          <p:cNvPr id="90117" name="Picture 8" descr="Admissions"/>
          <p:cNvPicPr>
            <a:picLocks noChangeAspect="1" noChangeArrowheads="1"/>
          </p:cNvPicPr>
          <p:nvPr/>
        </p:nvPicPr>
        <p:blipFill>
          <a:blip r:embed="rId3" cstate="print"/>
          <a:srcRect l="42223" r="11111"/>
          <a:stretch>
            <a:fillRect/>
          </a:stretch>
        </p:blipFill>
        <p:spPr bwMode="auto">
          <a:xfrm>
            <a:off x="2876550" y="4648200"/>
            <a:ext cx="240030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215E3D68-9C9D-49A0-A64E-6D2D41B57697}" type="slidenum">
              <a:rPr lang="en-US"/>
              <a:pPr>
                <a:defRPr/>
              </a:pPr>
              <a:t>57</a:t>
            </a:fld>
            <a:endParaRPr lang="en-US" dirty="0"/>
          </a:p>
        </p:txBody>
      </p:sp>
      <p:sp>
        <p:nvSpPr>
          <p:cNvPr id="91144" name="Rectangle 6"/>
          <p:cNvSpPr>
            <a:spLocks noChangeArrowheads="1"/>
          </p:cNvSpPr>
          <p:nvPr/>
        </p:nvSpPr>
        <p:spPr bwMode="auto">
          <a:xfrm>
            <a:off x="1143000" y="1295400"/>
            <a:ext cx="7239000" cy="4032250"/>
          </a:xfrm>
          <a:prstGeom prst="rect">
            <a:avLst/>
          </a:prstGeom>
          <a:noFill/>
          <a:ln w="9525">
            <a:noFill/>
            <a:miter lim="800000"/>
            <a:headEnd/>
            <a:tailEnd/>
          </a:ln>
        </p:spPr>
        <p:txBody>
          <a:bodyPr>
            <a:spAutoFit/>
          </a:bodyPr>
          <a:lstStyle/>
          <a:p>
            <a:pPr algn="ctr">
              <a:buClr>
                <a:srgbClr val="CC9900"/>
              </a:buClr>
            </a:pPr>
            <a:r>
              <a:rPr lang="en-US" sz="3600">
                <a:latin typeface="Century Gothic" pitchFamily="34" charset="0"/>
              </a:rPr>
              <a:t>Overview</a:t>
            </a:r>
          </a:p>
          <a:p>
            <a:pPr>
              <a:buClr>
                <a:srgbClr val="CC9900"/>
              </a:buClr>
            </a:pPr>
            <a:endParaRPr lang="en-US" sz="2400">
              <a:latin typeface="Century Gothic" pitchFamily="34" charset="0"/>
            </a:endParaRPr>
          </a:p>
          <a:p>
            <a:pPr>
              <a:buClr>
                <a:srgbClr val="CC9900"/>
              </a:buClr>
            </a:pPr>
            <a:r>
              <a:rPr lang="en-US" sz="2800">
                <a:latin typeface="Century Gothic" pitchFamily="34" charset="0"/>
              </a:rPr>
              <a:t>Today we will talk about: </a:t>
            </a:r>
          </a:p>
          <a:p>
            <a:pPr>
              <a:buClr>
                <a:srgbClr val="CC9900"/>
              </a:buClr>
            </a:pPr>
            <a:endParaRPr lang="en-US" sz="2800">
              <a:latin typeface="Century Gothic" pitchFamily="34" charset="0"/>
            </a:endParaRPr>
          </a:p>
          <a:p>
            <a:pPr lvl="2">
              <a:buClr>
                <a:srgbClr val="CC9900"/>
              </a:buClr>
              <a:buFontTx/>
              <a:buChar char="•"/>
            </a:pPr>
            <a:r>
              <a:rPr lang="en-US" sz="2800">
                <a:latin typeface="Century Gothic" pitchFamily="34" charset="0"/>
              </a:rPr>
              <a:t> Export Control Basics</a:t>
            </a:r>
          </a:p>
          <a:p>
            <a:pPr lvl="2">
              <a:buClr>
                <a:srgbClr val="CC9900"/>
              </a:buClr>
              <a:buFontTx/>
              <a:buChar char="•"/>
            </a:pPr>
            <a:r>
              <a:rPr lang="en-US" sz="2800">
                <a:latin typeface="Century Gothic" pitchFamily="34" charset="0"/>
              </a:rPr>
              <a:t> Identifiers</a:t>
            </a:r>
          </a:p>
          <a:p>
            <a:pPr lvl="2">
              <a:buClr>
                <a:srgbClr val="CC9900"/>
              </a:buClr>
              <a:buFontTx/>
              <a:buChar char="•"/>
            </a:pPr>
            <a:r>
              <a:rPr lang="en-US" sz="2800">
                <a:latin typeface="Century Gothic" pitchFamily="34" charset="0"/>
              </a:rPr>
              <a:t> Exclusions</a:t>
            </a:r>
          </a:p>
          <a:p>
            <a:pPr lvl="2">
              <a:buClr>
                <a:srgbClr val="CC9900"/>
              </a:buClr>
              <a:buFontTx/>
              <a:buChar char="•"/>
            </a:pPr>
            <a:r>
              <a:rPr lang="en-US" sz="2800">
                <a:latin typeface="Century Gothic" pitchFamily="34" charset="0"/>
              </a:rPr>
              <a:t> Impacts </a:t>
            </a:r>
          </a:p>
          <a:p>
            <a:pPr lvl="2">
              <a:buClr>
                <a:srgbClr val="CC9900"/>
              </a:buClr>
              <a:buFontTx/>
              <a:buChar char="•"/>
            </a:pPr>
            <a:r>
              <a:rPr lang="en-US" sz="2800">
                <a:latin typeface="Century Gothic" pitchFamily="34" charset="0"/>
              </a:rPr>
              <a:t> Penalties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662C13C3-2300-4E6B-BDFD-C3BECDF670DD}" type="slidenum">
              <a:rPr lang="en-US"/>
              <a:pPr>
                <a:defRPr/>
              </a:pPr>
              <a:t>58</a:t>
            </a:fld>
            <a:endParaRPr lang="en-US" dirty="0"/>
          </a:p>
        </p:txBody>
      </p:sp>
      <p:sp>
        <p:nvSpPr>
          <p:cNvPr id="93192" name="Rectangle 6"/>
          <p:cNvSpPr>
            <a:spLocks noChangeArrowheads="1"/>
          </p:cNvSpPr>
          <p:nvPr/>
        </p:nvSpPr>
        <p:spPr bwMode="auto">
          <a:xfrm>
            <a:off x="141288" y="1295400"/>
            <a:ext cx="9002712" cy="5048250"/>
          </a:xfrm>
          <a:prstGeom prst="rect">
            <a:avLst/>
          </a:prstGeom>
          <a:noFill/>
          <a:ln w="9525">
            <a:noFill/>
            <a:miter lim="800000"/>
            <a:headEnd/>
            <a:tailEnd/>
          </a:ln>
        </p:spPr>
        <p:txBody>
          <a:bodyPr>
            <a:spAutoFit/>
          </a:bodyPr>
          <a:lstStyle/>
          <a:p>
            <a:pPr lvl="1">
              <a:buClr>
                <a:srgbClr val="CC9900"/>
              </a:buClr>
              <a:buFontTx/>
              <a:buChar char="•"/>
            </a:pPr>
            <a:r>
              <a:rPr lang="en-US" sz="2400">
                <a:latin typeface="Century Gothic" pitchFamily="34" charset="0"/>
              </a:rPr>
              <a:t> </a:t>
            </a:r>
            <a:r>
              <a:rPr lang="en-US" sz="2400" u="sng">
                <a:latin typeface="Century Gothic" pitchFamily="34" charset="0"/>
              </a:rPr>
              <a:t>Federal Regulations</a:t>
            </a:r>
            <a:r>
              <a:rPr lang="en-US" sz="2400">
                <a:latin typeface="Century Gothic" pitchFamily="34" charset="0"/>
              </a:rPr>
              <a:t> governing the transmission of goods, materials, and information by whatever means out of the U.S. or within the U.S. to “foreign nationals.”</a:t>
            </a:r>
          </a:p>
          <a:p>
            <a:pPr lvl="1">
              <a:buClr>
                <a:srgbClr val="CC9900"/>
              </a:buClr>
            </a:pPr>
            <a:endParaRPr lang="en-US" sz="1400">
              <a:latin typeface="Century Gothic" pitchFamily="34" charset="0"/>
            </a:endParaRPr>
          </a:p>
          <a:p>
            <a:pPr lvl="2">
              <a:buClr>
                <a:srgbClr val="CC9900"/>
              </a:buClr>
              <a:buSzPct val="50000"/>
              <a:buFont typeface="Wingdings" pitchFamily="2" charset="2"/>
              <a:buChar char="q"/>
            </a:pPr>
            <a:r>
              <a:rPr lang="en-US" sz="2200">
                <a:latin typeface="Century Gothic" pitchFamily="34" charset="0"/>
              </a:rPr>
              <a:t> UCF cannot decide what </a:t>
            </a:r>
            <a:r>
              <a:rPr lang="en-US" sz="2200" u="sng">
                <a:latin typeface="Century Gothic" pitchFamily="34" charset="0"/>
              </a:rPr>
              <a:t>is</a:t>
            </a:r>
            <a:r>
              <a:rPr lang="en-US" sz="2200">
                <a:latin typeface="Century Gothic" pitchFamily="34" charset="0"/>
              </a:rPr>
              <a:t> and </a:t>
            </a:r>
            <a:r>
              <a:rPr lang="en-US" sz="2200" u="sng">
                <a:latin typeface="Century Gothic" pitchFamily="34" charset="0"/>
              </a:rPr>
              <a:t>is not </a:t>
            </a:r>
            <a:r>
              <a:rPr lang="en-US" sz="2200">
                <a:latin typeface="Century Gothic" pitchFamily="34" charset="0"/>
              </a:rPr>
              <a:t>controlled – its in the Regulations on various lists. </a:t>
            </a:r>
          </a:p>
          <a:p>
            <a:pPr lvl="2">
              <a:buClr>
                <a:srgbClr val="CC9900"/>
              </a:buClr>
              <a:buSzPct val="50000"/>
              <a:buFont typeface="Wingdings" pitchFamily="2" charset="2"/>
              <a:buChar char="q"/>
            </a:pPr>
            <a:r>
              <a:rPr lang="en-US" sz="2200">
                <a:latin typeface="Century Gothic" pitchFamily="34" charset="0"/>
              </a:rPr>
              <a:t> Can restrict shipments, exchanges of information, travel, and financial transactions.</a:t>
            </a:r>
          </a:p>
          <a:p>
            <a:pPr lvl="2">
              <a:buClr>
                <a:srgbClr val="CC9900"/>
              </a:buClr>
              <a:buSzPct val="50000"/>
              <a:buFont typeface="Wingdings" pitchFamily="2" charset="2"/>
              <a:buChar char="q"/>
            </a:pPr>
            <a:r>
              <a:rPr lang="en-US" sz="2200">
                <a:latin typeface="Century Gothic" pitchFamily="34" charset="0"/>
              </a:rPr>
              <a:t> Can restrict research collaborations, presentations, instruction outside the U.S., hiring certain foreign nationals to participate in certain research.</a:t>
            </a:r>
          </a:p>
          <a:p>
            <a:pPr lvl="2">
              <a:buClr>
                <a:srgbClr val="CC9900"/>
              </a:buClr>
              <a:buSzPct val="50000"/>
              <a:buFont typeface="Wingdings" pitchFamily="2" charset="2"/>
              <a:buChar char="q"/>
            </a:pPr>
            <a:r>
              <a:rPr lang="en-US" sz="2200">
                <a:latin typeface="Century Gothic" pitchFamily="34" charset="0"/>
              </a:rPr>
              <a:t> UCF website: </a:t>
            </a:r>
            <a:r>
              <a:rPr lang="en-US" sz="2200">
                <a:latin typeface="Century Gothic" pitchFamily="34" charset="0"/>
                <a:hlinkClick r:id="rId3"/>
              </a:rPr>
              <a:t>http://www.research.ucf.edu/ExportControl/index.html</a:t>
            </a:r>
            <a:endParaRPr lang="en-US" sz="2200">
              <a:latin typeface="Century Gothic" pitchFamily="34" charset="0"/>
            </a:endParaRPr>
          </a:p>
          <a:p>
            <a:pPr algn="ctr">
              <a:buClr>
                <a:srgbClr val="CC9900"/>
              </a:buClr>
            </a:pPr>
            <a:endParaRPr lang="en-US" sz="28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539AFF51-EC19-4AAA-A0FF-722FF110A960}" type="slidenum">
              <a:rPr lang="en-US"/>
              <a:pPr>
                <a:defRPr/>
              </a:pPr>
              <a:t>59</a:t>
            </a:fld>
            <a:endParaRPr lang="en-US" dirty="0"/>
          </a:p>
        </p:txBody>
      </p:sp>
      <p:sp>
        <p:nvSpPr>
          <p:cNvPr id="95240" name="Rectangle 6"/>
          <p:cNvSpPr>
            <a:spLocks noChangeArrowheads="1"/>
          </p:cNvSpPr>
          <p:nvPr/>
        </p:nvSpPr>
        <p:spPr bwMode="auto">
          <a:xfrm>
            <a:off x="304800" y="1090613"/>
            <a:ext cx="8588375" cy="5570537"/>
          </a:xfrm>
          <a:prstGeom prst="rect">
            <a:avLst/>
          </a:prstGeom>
          <a:noFill/>
          <a:ln w="9525">
            <a:noFill/>
            <a:miter lim="800000"/>
            <a:headEnd/>
            <a:tailEnd/>
          </a:ln>
        </p:spPr>
        <p:txBody>
          <a:bodyPr>
            <a:spAutoFit/>
          </a:bodyPr>
          <a:lstStyle/>
          <a:p>
            <a:pPr algn="ctr">
              <a:buClr>
                <a:srgbClr val="CC9900"/>
              </a:buClr>
            </a:pPr>
            <a:r>
              <a:rPr lang="en-US" sz="3200">
                <a:latin typeface="Franklin Gothic Book" pitchFamily="34" charset="0"/>
              </a:rPr>
              <a:t>Basics</a:t>
            </a:r>
          </a:p>
          <a:p>
            <a:pPr>
              <a:buClr>
                <a:srgbClr val="CC9900"/>
              </a:buClr>
            </a:pPr>
            <a:endParaRPr lang="en-US" sz="1600">
              <a:latin typeface="Century Gothic" pitchFamily="34" charset="0"/>
            </a:endParaRPr>
          </a:p>
          <a:p>
            <a:pPr>
              <a:buClr>
                <a:srgbClr val="CC9900"/>
              </a:buClr>
            </a:pPr>
            <a:r>
              <a:rPr lang="en-US" sz="2000">
                <a:latin typeface="Century Gothic" pitchFamily="34" charset="0"/>
              </a:rPr>
              <a:t>What is an export:</a:t>
            </a:r>
          </a:p>
          <a:p>
            <a:pPr>
              <a:buClr>
                <a:srgbClr val="CC9900"/>
              </a:buClr>
            </a:pPr>
            <a:r>
              <a:rPr lang="en-US" sz="2000">
                <a:latin typeface="Century Gothic" pitchFamily="34" charset="0"/>
              </a:rPr>
              <a:t> Transfer of listed “items” (EAR term), “articles” (ITAR term), or associated  technical data by any means, including:</a:t>
            </a:r>
          </a:p>
          <a:p>
            <a:pPr lvl="1">
              <a:buClr>
                <a:srgbClr val="CC9900"/>
              </a:buClr>
              <a:buFont typeface="Arial" charset="0"/>
              <a:buChar char="•"/>
            </a:pPr>
            <a:r>
              <a:rPr lang="en-US" sz="2000">
                <a:latin typeface="Century Gothic" pitchFamily="34" charset="0"/>
              </a:rPr>
              <a:t> Shipping or carrying by person</a:t>
            </a:r>
          </a:p>
          <a:p>
            <a:pPr lvl="1">
              <a:buClr>
                <a:srgbClr val="CC9900"/>
              </a:buClr>
              <a:buFont typeface="Arial" charset="0"/>
              <a:buChar char="•"/>
            </a:pPr>
            <a:r>
              <a:rPr lang="en-US" sz="2000">
                <a:latin typeface="Century Gothic" pitchFamily="34" charset="0"/>
              </a:rPr>
              <a:t> Written/oral communications, digital transmissions</a:t>
            </a:r>
          </a:p>
          <a:p>
            <a:pPr lvl="1">
              <a:buClr>
                <a:srgbClr val="CC9900"/>
              </a:buClr>
              <a:buFont typeface="Arial" charset="0"/>
              <a:buChar char="•"/>
            </a:pPr>
            <a:endParaRPr lang="en-US" sz="2000">
              <a:latin typeface="Century Gothic" pitchFamily="34" charset="0"/>
            </a:endParaRPr>
          </a:p>
          <a:p>
            <a:pPr>
              <a:buClr>
                <a:srgbClr val="CC9900"/>
              </a:buClr>
            </a:pPr>
            <a:r>
              <a:rPr lang="en-US" sz="2000">
                <a:solidFill>
                  <a:srgbClr val="FF0000"/>
                </a:solidFill>
                <a:latin typeface="Century Gothic" pitchFamily="34" charset="0"/>
              </a:rPr>
              <a:t>Deemed exports </a:t>
            </a:r>
            <a:r>
              <a:rPr lang="en-US" sz="2000">
                <a:latin typeface="Century Gothic" pitchFamily="34" charset="0"/>
              </a:rPr>
              <a:t>– release  or transfer of technology or technical data to foreign persons in the U.S. (i.e. visual inspection or research participation)</a:t>
            </a:r>
          </a:p>
          <a:p>
            <a:pPr lvl="1">
              <a:buClr>
                <a:srgbClr val="CC9900"/>
              </a:buClr>
              <a:buFont typeface="Arial" charset="0"/>
              <a:buChar char="•"/>
            </a:pPr>
            <a:r>
              <a:rPr lang="en-US" sz="2000">
                <a:latin typeface="Century Gothic" pitchFamily="34" charset="0"/>
              </a:rPr>
              <a:t> Physical export NOT required</a:t>
            </a:r>
          </a:p>
          <a:p>
            <a:pPr lvl="1">
              <a:buClr>
                <a:srgbClr val="CC9900"/>
              </a:buClr>
              <a:buFont typeface="Arial" charset="0"/>
              <a:buChar char="•"/>
            </a:pPr>
            <a:r>
              <a:rPr lang="en-US" sz="2000">
                <a:latin typeface="Century Gothic" pitchFamily="34" charset="0"/>
              </a:rPr>
              <a:t> Transfer takes place in the U.S.</a:t>
            </a:r>
          </a:p>
          <a:p>
            <a:pPr lvl="1">
              <a:buClr>
                <a:srgbClr val="CC9900"/>
              </a:buClr>
              <a:buFont typeface="Arial" charset="0"/>
              <a:buChar char="•"/>
            </a:pPr>
            <a:r>
              <a:rPr lang="en-US" sz="2000">
                <a:latin typeface="Century Gothic" pitchFamily="34" charset="0"/>
              </a:rPr>
              <a:t> “Release” can include ANY access, i.e. computer access</a:t>
            </a:r>
          </a:p>
          <a:p>
            <a:pPr lvl="1">
              <a:buClr>
                <a:srgbClr val="CC9900"/>
              </a:buClr>
              <a:buFont typeface="Arial" charset="0"/>
              <a:buChar char="•"/>
            </a:pPr>
            <a:r>
              <a:rPr lang="en-US" sz="2000">
                <a:latin typeface="Century Gothic" pitchFamily="34" charset="0"/>
              </a:rPr>
              <a:t> Different standards for EAR and ITAR</a:t>
            </a:r>
          </a:p>
          <a:p>
            <a:pPr lvl="1">
              <a:buClr>
                <a:srgbClr val="CC9900"/>
              </a:buClr>
              <a:buFont typeface="Arial" charset="0"/>
              <a:buChar char="•"/>
            </a:pPr>
            <a:endParaRPr lang="en-US" sz="2000" b="0">
              <a:latin typeface="Franklin Gothic Book" pitchFamily="34" charset="0"/>
            </a:endParaRPr>
          </a:p>
          <a:p>
            <a:pPr algn="ctr">
              <a:buClr>
                <a:srgbClr val="CC9900"/>
              </a:buClr>
            </a:pPr>
            <a:endParaRPr lang="en-US" sz="20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IRB Overview</a:t>
            </a:r>
            <a:endParaRPr lang="en-US" dirty="0"/>
          </a:p>
        </p:txBody>
      </p:sp>
      <p:sp>
        <p:nvSpPr>
          <p:cNvPr id="3" name="Content Placeholder 2"/>
          <p:cNvSpPr>
            <a:spLocks noGrp="1"/>
          </p:cNvSpPr>
          <p:nvPr>
            <p:ph idx="1"/>
          </p:nvPr>
        </p:nvSpPr>
        <p:spPr/>
        <p:txBody>
          <a:bodyPr>
            <a:normAutofit/>
          </a:bodyPr>
          <a:lstStyle/>
          <a:p>
            <a:pPr marL="0" indent="0" algn="ctr" eaLnBrk="1" fontAlgn="auto" hangingPunct="1">
              <a:spcAft>
                <a:spcPts val="0"/>
              </a:spcAft>
              <a:buFont typeface="Wingdings 2"/>
              <a:buNone/>
              <a:defRPr/>
            </a:pPr>
            <a:endParaRPr lang="en-US" sz="2400" dirty="0" smtClean="0"/>
          </a:p>
          <a:p>
            <a:pPr marL="0" indent="0" algn="ctr" eaLnBrk="1" fontAlgn="auto" hangingPunct="1">
              <a:spcAft>
                <a:spcPts val="0"/>
              </a:spcAft>
              <a:buFont typeface="Wingdings 2"/>
              <a:buNone/>
              <a:defRPr/>
            </a:pPr>
            <a:endParaRPr lang="en-US" sz="2400" dirty="0"/>
          </a:p>
          <a:p>
            <a:pPr marL="0" indent="0" algn="ctr" eaLnBrk="1" fontAlgn="auto" hangingPunct="1">
              <a:spcAft>
                <a:spcPts val="0"/>
              </a:spcAft>
              <a:buFont typeface="Wingdings 2"/>
              <a:buNone/>
              <a:defRPr/>
            </a:pPr>
            <a:r>
              <a:rPr lang="en-US" sz="2400" b="1" dirty="0" smtClean="0"/>
              <a:t>Kendra </a:t>
            </a:r>
            <a:r>
              <a:rPr lang="en-US" sz="2400" b="1" dirty="0" err="1"/>
              <a:t>Dimond</a:t>
            </a:r>
            <a:r>
              <a:rPr lang="en-US" sz="2400" b="1" dirty="0"/>
              <a:t> Campbell, JD</a:t>
            </a:r>
          </a:p>
          <a:p>
            <a:pPr marL="0" indent="0" algn="ctr" eaLnBrk="1" fontAlgn="auto" hangingPunct="1">
              <a:spcAft>
                <a:spcPts val="0"/>
              </a:spcAft>
              <a:buFont typeface="Wingdings 2"/>
              <a:buNone/>
              <a:defRPr/>
            </a:pPr>
            <a:r>
              <a:rPr lang="en-US" sz="2400" b="1" dirty="0"/>
              <a:t>IRB Interim Chair</a:t>
            </a:r>
          </a:p>
          <a:p>
            <a:pPr marL="0" indent="0" algn="ctr" eaLnBrk="1" fontAlgn="auto" hangingPunct="1">
              <a:spcAft>
                <a:spcPts val="0"/>
              </a:spcAft>
              <a:buFont typeface="Wingdings 2"/>
              <a:buNone/>
              <a:defRPr/>
            </a:pPr>
            <a:endParaRPr lang="en-US" sz="2400" b="1" dirty="0"/>
          </a:p>
          <a:p>
            <a:pPr marL="0" indent="0" algn="ctr" eaLnBrk="1" fontAlgn="auto" hangingPunct="1">
              <a:spcAft>
                <a:spcPts val="0"/>
              </a:spcAft>
              <a:buFont typeface="Wingdings 2"/>
              <a:buNone/>
              <a:defRPr/>
            </a:pPr>
            <a:r>
              <a:rPr lang="en-US" sz="2400" b="1" dirty="0"/>
              <a:t>IRB Office Staff:</a:t>
            </a:r>
          </a:p>
          <a:p>
            <a:pPr marL="0" indent="0" algn="ctr" eaLnBrk="1" fontAlgn="auto" hangingPunct="1">
              <a:spcAft>
                <a:spcPts val="0"/>
              </a:spcAft>
              <a:buFont typeface="Wingdings 2"/>
              <a:buNone/>
              <a:defRPr/>
            </a:pPr>
            <a:r>
              <a:rPr lang="en-US" sz="2400" b="1" dirty="0"/>
              <a:t>Joanne </a:t>
            </a:r>
            <a:r>
              <a:rPr lang="en-US" sz="2400" b="1" dirty="0" err="1"/>
              <a:t>Muratori</a:t>
            </a:r>
            <a:r>
              <a:rPr lang="en-US" sz="2400" b="1" dirty="0"/>
              <a:t>, CIM</a:t>
            </a:r>
          </a:p>
          <a:p>
            <a:pPr marL="0" indent="0" algn="ctr" eaLnBrk="1" fontAlgn="auto" hangingPunct="1">
              <a:spcAft>
                <a:spcPts val="0"/>
              </a:spcAft>
              <a:buFont typeface="Wingdings 2"/>
              <a:buNone/>
              <a:defRPr/>
            </a:pPr>
            <a:r>
              <a:rPr lang="en-US" sz="2400" b="1" dirty="0"/>
              <a:t>Janice </a:t>
            </a:r>
            <a:r>
              <a:rPr lang="en-US" sz="2400" b="1" dirty="0" err="1"/>
              <a:t>Turchin</a:t>
            </a:r>
            <a:r>
              <a:rPr lang="en-US" sz="2400" b="1" dirty="0"/>
              <a:t>, CIP</a:t>
            </a:r>
          </a:p>
          <a:p>
            <a:pPr marL="0" indent="0" algn="ctr" eaLnBrk="1" fontAlgn="auto" hangingPunct="1">
              <a:spcAft>
                <a:spcPts val="0"/>
              </a:spcAft>
              <a:buFont typeface="Wingdings 2"/>
              <a:buNone/>
              <a:defRPr/>
            </a:pPr>
            <a:r>
              <a:rPr lang="en-US" sz="2400" b="1" dirty="0"/>
              <a:t>Billy </a:t>
            </a:r>
            <a:r>
              <a:rPr lang="en-US" sz="2400" b="1" dirty="0" err="1"/>
              <a:t>Rippy</a:t>
            </a:r>
            <a:r>
              <a:rPr lang="en-US" sz="2400" b="1" dirty="0"/>
              <a:t>, Assistant</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57F7D7D0-1907-44B5-81A2-51E1DB980AEE}" type="slidenum">
              <a:rPr lang="en-US"/>
              <a:pPr>
                <a:defRPr/>
              </a:pPr>
              <a:t>60</a:t>
            </a:fld>
            <a:endParaRPr lang="en-US" dirty="0"/>
          </a:p>
        </p:txBody>
      </p:sp>
      <p:sp>
        <p:nvSpPr>
          <p:cNvPr id="97288" name="Rectangle 6"/>
          <p:cNvSpPr>
            <a:spLocks noChangeArrowheads="1"/>
          </p:cNvSpPr>
          <p:nvPr/>
        </p:nvSpPr>
        <p:spPr bwMode="auto">
          <a:xfrm>
            <a:off x="457200" y="1090613"/>
            <a:ext cx="8643938" cy="4894262"/>
          </a:xfrm>
          <a:prstGeom prst="rect">
            <a:avLst/>
          </a:prstGeom>
          <a:noFill/>
          <a:ln w="9525">
            <a:noFill/>
            <a:miter lim="800000"/>
            <a:headEnd/>
            <a:tailEnd/>
          </a:ln>
        </p:spPr>
        <p:txBody>
          <a:bodyPr>
            <a:spAutoFit/>
          </a:bodyPr>
          <a:lstStyle/>
          <a:p>
            <a:pPr algn="ctr">
              <a:buClr>
                <a:srgbClr val="CC9900"/>
              </a:buClr>
            </a:pPr>
            <a:r>
              <a:rPr lang="en-US" sz="3200">
                <a:latin typeface="Century Gothic" pitchFamily="34" charset="0"/>
              </a:rPr>
              <a:t>Basics</a:t>
            </a:r>
          </a:p>
          <a:p>
            <a:pPr>
              <a:buClr>
                <a:srgbClr val="CC9900"/>
              </a:buClr>
            </a:pPr>
            <a:endParaRPr lang="en-US" sz="1600">
              <a:latin typeface="Century Gothic" pitchFamily="34" charset="0"/>
            </a:endParaRPr>
          </a:p>
          <a:p>
            <a:pPr>
              <a:buClr>
                <a:srgbClr val="CC9900"/>
              </a:buClr>
            </a:pPr>
            <a:r>
              <a:rPr lang="en-US" sz="2800">
                <a:latin typeface="Century Gothic" pitchFamily="34" charset="0"/>
              </a:rPr>
              <a:t>Who is a foreign person/national:</a:t>
            </a:r>
          </a:p>
          <a:p>
            <a:pPr>
              <a:buClr>
                <a:srgbClr val="CC9900"/>
              </a:buClr>
            </a:pPr>
            <a:endParaRPr lang="en-US" sz="2800">
              <a:latin typeface="Century Gothic" pitchFamily="34" charset="0"/>
            </a:endParaRPr>
          </a:p>
          <a:p>
            <a:pPr>
              <a:buClr>
                <a:srgbClr val="CC9900"/>
              </a:buClr>
              <a:buFont typeface="Arial" charset="0"/>
              <a:buChar char="•"/>
            </a:pPr>
            <a:r>
              <a:rPr lang="en-US" sz="2800">
                <a:latin typeface="Century Gothic" pitchFamily="34" charset="0"/>
              </a:rPr>
              <a:t>  Any person </a:t>
            </a:r>
            <a:r>
              <a:rPr lang="en-US" sz="2800" u="sng">
                <a:solidFill>
                  <a:srgbClr val="FF0000"/>
                </a:solidFill>
                <a:latin typeface="Century Gothic" pitchFamily="34" charset="0"/>
              </a:rPr>
              <a:t>not</a:t>
            </a:r>
            <a:r>
              <a:rPr lang="en-US" sz="2800">
                <a:latin typeface="Century Gothic" pitchFamily="34" charset="0"/>
              </a:rPr>
              <a:t> a U.S. citizen or permanent resident (Green Card) or refugee / asylee</a:t>
            </a:r>
          </a:p>
          <a:p>
            <a:pPr>
              <a:buClr>
                <a:srgbClr val="CC9900"/>
              </a:buClr>
              <a:buFont typeface="Arial" charset="0"/>
              <a:buChar char="•"/>
            </a:pPr>
            <a:r>
              <a:rPr lang="en-US" sz="2800">
                <a:latin typeface="Century Gothic" pitchFamily="34" charset="0"/>
              </a:rPr>
              <a:t>  Any foreign corporation or other entity not incorporated in the U.S.</a:t>
            </a:r>
          </a:p>
          <a:p>
            <a:pPr>
              <a:buClr>
                <a:srgbClr val="CC9900"/>
              </a:buClr>
              <a:buFont typeface="Arial" charset="0"/>
              <a:buChar char="•"/>
            </a:pPr>
            <a:r>
              <a:rPr lang="en-US" sz="2800">
                <a:latin typeface="Century Gothic" pitchFamily="34" charset="0"/>
              </a:rPr>
              <a:t>  Any foreign government or entity (including foreign universities)</a:t>
            </a:r>
          </a:p>
          <a:p>
            <a:pPr lvl="1">
              <a:buClr>
                <a:srgbClr val="CC9900"/>
              </a:buClr>
              <a:buFont typeface="Arial" charset="0"/>
              <a:buChar char="•"/>
            </a:pPr>
            <a:endParaRPr lang="en-US" sz="2000" b="0">
              <a:latin typeface="Franklin Gothic Book" pitchFamily="34" charset="0"/>
            </a:endParaRPr>
          </a:p>
          <a:p>
            <a:pPr algn="ctr">
              <a:buClr>
                <a:srgbClr val="CC9900"/>
              </a:buClr>
            </a:pPr>
            <a:endParaRPr lang="en-US" sz="200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22CE09DF-D587-4AD4-BE18-CFA001D9F962}" type="slidenum">
              <a:rPr lang="en-US"/>
              <a:pPr>
                <a:defRPr/>
              </a:pPr>
              <a:t>61</a:t>
            </a:fld>
            <a:endParaRPr lang="en-US" dirty="0"/>
          </a:p>
        </p:txBody>
      </p:sp>
      <p:sp>
        <p:nvSpPr>
          <p:cNvPr id="7" name="Rectangle 6"/>
          <p:cNvSpPr/>
          <p:nvPr/>
        </p:nvSpPr>
        <p:spPr>
          <a:xfrm>
            <a:off x="457200" y="1090613"/>
            <a:ext cx="8643938" cy="6586537"/>
          </a:xfrm>
          <a:prstGeom prst="rect">
            <a:avLst/>
          </a:prstGeom>
        </p:spPr>
        <p:txBody>
          <a:bodyPr>
            <a:spAutoFit/>
          </a:bodyPr>
          <a:lstStyle/>
          <a:p>
            <a:pPr algn="ctr" fontAlgn="auto">
              <a:spcBef>
                <a:spcPts val="0"/>
              </a:spcBef>
              <a:spcAft>
                <a:spcPts val="0"/>
              </a:spcAft>
              <a:defRPr/>
            </a:pPr>
            <a:r>
              <a:rPr lang="en-US" sz="3200" dirty="0">
                <a:latin typeface="Century Gothic" pitchFamily="34" charset="0"/>
              </a:rPr>
              <a:t>The</a:t>
            </a:r>
            <a:r>
              <a:rPr lang="en-US" sz="3200" dirty="0">
                <a:effectLst>
                  <a:outerShdw blurRad="38100" dist="38100" dir="2700000" algn="tl">
                    <a:srgbClr val="000000">
                      <a:alpha val="43137"/>
                    </a:srgbClr>
                  </a:outerShdw>
                </a:effectLst>
                <a:latin typeface="Century Gothic" pitchFamily="34" charset="0"/>
              </a:rPr>
              <a:t> </a:t>
            </a:r>
            <a:r>
              <a:rPr lang="en-US" sz="3200" dirty="0">
                <a:latin typeface="Century Gothic" pitchFamily="34" charset="0"/>
              </a:rPr>
              <a:t>Control</a:t>
            </a:r>
            <a:r>
              <a:rPr lang="en-US" sz="3200" dirty="0">
                <a:effectLst>
                  <a:outerShdw blurRad="38100" dist="38100" dir="2700000" algn="tl">
                    <a:srgbClr val="000000">
                      <a:alpha val="43137"/>
                    </a:srgbClr>
                  </a:outerShdw>
                </a:effectLst>
                <a:latin typeface="Century Gothic" pitchFamily="34" charset="0"/>
              </a:rPr>
              <a:t> </a:t>
            </a:r>
            <a:r>
              <a:rPr lang="en-US" sz="3200" dirty="0">
                <a:latin typeface="Century Gothic" pitchFamily="34" charset="0"/>
              </a:rPr>
              <a:t>Lists</a:t>
            </a:r>
          </a:p>
          <a:p>
            <a:pPr algn="ctr" fontAlgn="auto">
              <a:spcBef>
                <a:spcPts val="0"/>
              </a:spcBef>
              <a:spcAft>
                <a:spcPts val="0"/>
              </a:spcAft>
              <a:defRPr/>
            </a:pPr>
            <a:endParaRPr lang="en-US" sz="3200" dirty="0">
              <a:latin typeface="Century Gothic" pitchFamily="34" charset="0"/>
            </a:endParaRPr>
          </a:p>
          <a:p>
            <a:pPr fontAlgn="auto">
              <a:spcBef>
                <a:spcPts val="0"/>
              </a:spcBef>
              <a:spcAft>
                <a:spcPts val="0"/>
              </a:spcAft>
              <a:buClr>
                <a:srgbClr val="CC9900"/>
              </a:buClr>
              <a:defRPr/>
            </a:pPr>
            <a:r>
              <a:rPr lang="en-US" dirty="0">
                <a:latin typeface="Century Gothic" pitchFamily="34" charset="0"/>
              </a:rPr>
              <a:t>Regulations with most impact on Higher Education (there are others):</a:t>
            </a:r>
          </a:p>
          <a:p>
            <a:pPr fontAlgn="auto">
              <a:spcBef>
                <a:spcPts val="0"/>
              </a:spcBef>
              <a:spcAft>
                <a:spcPts val="0"/>
              </a:spcAft>
              <a:buClr>
                <a:srgbClr val="CC9900"/>
              </a:buClr>
              <a:defRPr/>
            </a:pPr>
            <a:endParaRPr lang="en-US" dirty="0">
              <a:latin typeface="Century Gothic" pitchFamily="34" charset="0"/>
            </a:endParaRPr>
          </a:p>
          <a:p>
            <a:pPr fontAlgn="auto">
              <a:spcBef>
                <a:spcPts val="0"/>
              </a:spcBef>
              <a:spcAft>
                <a:spcPts val="0"/>
              </a:spcAft>
              <a:buClr>
                <a:srgbClr val="CC9900"/>
              </a:buClr>
              <a:defRPr/>
            </a:pPr>
            <a:r>
              <a:rPr lang="en-US" dirty="0">
                <a:latin typeface="Century Gothic" pitchFamily="34" charset="0"/>
              </a:rPr>
              <a:t> </a:t>
            </a:r>
            <a:r>
              <a:rPr lang="en-US" u="sng" dirty="0">
                <a:latin typeface="Century Gothic" pitchFamily="34" charset="0"/>
              </a:rPr>
              <a:t>State</a:t>
            </a:r>
            <a:r>
              <a:rPr lang="en-US" dirty="0">
                <a:latin typeface="Century Gothic" pitchFamily="34" charset="0"/>
              </a:rPr>
              <a:t> - International Traffic in Arms Regulations (</a:t>
            </a:r>
            <a:r>
              <a:rPr lang="en-US" dirty="0" err="1">
                <a:latin typeface="Century Gothic" pitchFamily="34" charset="0"/>
              </a:rPr>
              <a:t>ITAR</a:t>
            </a:r>
            <a:r>
              <a:rPr lang="en-US" dirty="0">
                <a:latin typeface="Century Gothic" pitchFamily="34" charset="0"/>
              </a:rPr>
              <a:t>) 22 </a:t>
            </a:r>
            <a:r>
              <a:rPr lang="en-US" dirty="0" err="1">
                <a:latin typeface="Century Gothic" pitchFamily="34" charset="0"/>
              </a:rPr>
              <a:t>CFR</a:t>
            </a:r>
            <a:r>
              <a:rPr lang="en-US" dirty="0">
                <a:latin typeface="Century Gothic" pitchFamily="34" charset="0"/>
              </a:rPr>
              <a:t> 120</a:t>
            </a:r>
          </a:p>
          <a:p>
            <a:pPr lvl="1" fontAlgn="auto">
              <a:spcBef>
                <a:spcPts val="0"/>
              </a:spcBef>
              <a:spcAft>
                <a:spcPts val="0"/>
              </a:spcAft>
              <a:buClr>
                <a:srgbClr val="CC9900"/>
              </a:buClr>
              <a:buFontTx/>
              <a:buChar char="•"/>
              <a:defRPr/>
            </a:pPr>
            <a:r>
              <a:rPr lang="en-US" dirty="0">
                <a:latin typeface="Century Gothic" pitchFamily="34" charset="0"/>
              </a:rPr>
              <a:t> Specifically designed, modified, adapted or configured for military or space application </a:t>
            </a:r>
          </a:p>
          <a:p>
            <a:pPr lvl="1" fontAlgn="auto">
              <a:spcBef>
                <a:spcPts val="0"/>
              </a:spcBef>
              <a:spcAft>
                <a:spcPts val="0"/>
              </a:spcAft>
              <a:buClr>
                <a:srgbClr val="CC9900"/>
              </a:buClr>
              <a:buFontTx/>
              <a:buChar char="•"/>
              <a:defRPr/>
            </a:pPr>
            <a:r>
              <a:rPr lang="en-US" u="sng" dirty="0">
                <a:latin typeface="Century Gothic" pitchFamily="34" charset="0"/>
              </a:rPr>
              <a:t> United States Munitions List (</a:t>
            </a:r>
            <a:r>
              <a:rPr lang="en-US" u="sng" dirty="0" err="1">
                <a:latin typeface="Century Gothic" pitchFamily="34" charset="0"/>
              </a:rPr>
              <a:t>USML</a:t>
            </a:r>
            <a:r>
              <a:rPr lang="en-US" u="sng" dirty="0">
                <a:latin typeface="Century Gothic" pitchFamily="34" charset="0"/>
              </a:rPr>
              <a:t>)</a:t>
            </a:r>
          </a:p>
          <a:p>
            <a:pPr lvl="1" fontAlgn="auto">
              <a:spcBef>
                <a:spcPts val="0"/>
              </a:spcBef>
              <a:spcAft>
                <a:spcPts val="0"/>
              </a:spcAft>
              <a:buClr>
                <a:srgbClr val="CC9900"/>
              </a:buClr>
              <a:buFontTx/>
              <a:buChar char="•"/>
              <a:defRPr/>
            </a:pPr>
            <a:r>
              <a:rPr lang="en-US" dirty="0">
                <a:latin typeface="Century Gothic" pitchFamily="34" charset="0"/>
              </a:rPr>
              <a:t> Control Impacts: Extensive &amp; Broad (articles, software &amp; data)</a:t>
            </a:r>
          </a:p>
          <a:p>
            <a:pPr lvl="1" fontAlgn="auto">
              <a:spcBef>
                <a:spcPts val="0"/>
              </a:spcBef>
              <a:spcAft>
                <a:spcPts val="0"/>
              </a:spcAft>
              <a:buClr>
                <a:srgbClr val="CC9900"/>
              </a:buClr>
              <a:buFontTx/>
              <a:buChar char="•"/>
              <a:defRPr/>
            </a:pPr>
            <a:endParaRPr lang="en-US" dirty="0">
              <a:latin typeface="Century Gothic" pitchFamily="34" charset="0"/>
            </a:endParaRPr>
          </a:p>
          <a:p>
            <a:pPr fontAlgn="auto">
              <a:spcBef>
                <a:spcPts val="0"/>
              </a:spcBef>
              <a:spcAft>
                <a:spcPts val="0"/>
              </a:spcAft>
              <a:buClr>
                <a:srgbClr val="CC9900"/>
              </a:buClr>
              <a:defRPr/>
            </a:pPr>
            <a:r>
              <a:rPr lang="en-US" u="sng" dirty="0">
                <a:latin typeface="Century Gothic" pitchFamily="34" charset="0"/>
              </a:rPr>
              <a:t>Commerce</a:t>
            </a:r>
            <a:r>
              <a:rPr lang="en-US" dirty="0">
                <a:latin typeface="Century Gothic" pitchFamily="34" charset="0"/>
              </a:rPr>
              <a:t> - Export Administration Regulations (EAR) 15 </a:t>
            </a:r>
            <a:r>
              <a:rPr lang="en-US" dirty="0" err="1">
                <a:latin typeface="Century Gothic" pitchFamily="34" charset="0"/>
              </a:rPr>
              <a:t>CFR</a:t>
            </a:r>
            <a:r>
              <a:rPr lang="en-US" dirty="0">
                <a:latin typeface="Century Gothic" pitchFamily="34" charset="0"/>
              </a:rPr>
              <a:t> 738</a:t>
            </a:r>
          </a:p>
          <a:p>
            <a:pPr lvl="1" fontAlgn="auto">
              <a:spcBef>
                <a:spcPts val="0"/>
              </a:spcBef>
              <a:spcAft>
                <a:spcPts val="0"/>
              </a:spcAft>
              <a:buClr>
                <a:srgbClr val="CC9900"/>
              </a:buClr>
              <a:buFontTx/>
              <a:buChar char="•"/>
              <a:defRPr/>
            </a:pPr>
            <a:r>
              <a:rPr lang="en-US" dirty="0">
                <a:latin typeface="Century Gothic" pitchFamily="34" charset="0"/>
              </a:rPr>
              <a:t> Dual-use of purely commercial technologies </a:t>
            </a:r>
          </a:p>
          <a:p>
            <a:pPr lvl="1" fontAlgn="auto">
              <a:spcBef>
                <a:spcPts val="0"/>
              </a:spcBef>
              <a:spcAft>
                <a:spcPts val="0"/>
              </a:spcAft>
              <a:buClr>
                <a:srgbClr val="CC9900"/>
              </a:buClr>
              <a:buFontTx/>
              <a:buChar char="•"/>
              <a:defRPr/>
            </a:pPr>
            <a:r>
              <a:rPr lang="en-US" u="sng" dirty="0">
                <a:latin typeface="Century Gothic" pitchFamily="34" charset="0"/>
              </a:rPr>
              <a:t> Commerce Control List (CCL)</a:t>
            </a:r>
          </a:p>
          <a:p>
            <a:pPr lvl="1" fontAlgn="auto">
              <a:spcBef>
                <a:spcPts val="0"/>
              </a:spcBef>
              <a:spcAft>
                <a:spcPts val="0"/>
              </a:spcAft>
              <a:buClr>
                <a:srgbClr val="CC9900"/>
              </a:buClr>
              <a:buFontTx/>
              <a:buChar char="•"/>
              <a:defRPr/>
            </a:pPr>
            <a:r>
              <a:rPr lang="en-US" dirty="0">
                <a:latin typeface="Century Gothic" pitchFamily="34" charset="0"/>
              </a:rPr>
              <a:t> Control Impacts: exceptions available, </a:t>
            </a:r>
            <a:r>
              <a:rPr lang="en-US" dirty="0" err="1">
                <a:latin typeface="Century Gothic" pitchFamily="34" charset="0"/>
              </a:rPr>
              <a:t>i.e</a:t>
            </a:r>
            <a:r>
              <a:rPr lang="en-US" dirty="0">
                <a:latin typeface="Century Gothic" pitchFamily="34" charset="0"/>
              </a:rPr>
              <a:t> Fundamental Research; “operation” is permitted</a:t>
            </a:r>
          </a:p>
          <a:p>
            <a:pPr lvl="1" fontAlgn="auto">
              <a:spcBef>
                <a:spcPts val="0"/>
              </a:spcBef>
              <a:spcAft>
                <a:spcPts val="0"/>
              </a:spcAft>
              <a:buClr>
                <a:srgbClr val="CC9900"/>
              </a:buClr>
              <a:buFontTx/>
              <a:buChar char="•"/>
              <a:defRPr/>
            </a:pPr>
            <a:r>
              <a:rPr lang="en-US" dirty="0">
                <a:latin typeface="Century Gothic" pitchFamily="34" charset="0"/>
              </a:rPr>
              <a:t> Requires case-by-case determination</a:t>
            </a:r>
          </a:p>
          <a:p>
            <a:pPr lvl="1" fontAlgn="auto">
              <a:spcBef>
                <a:spcPts val="0"/>
              </a:spcBef>
              <a:spcAft>
                <a:spcPts val="0"/>
              </a:spcAft>
              <a:buClr>
                <a:srgbClr val="CC9900"/>
              </a:buClr>
              <a:buFontTx/>
              <a:buChar char="•"/>
              <a:defRPr/>
            </a:pPr>
            <a:endParaRPr lang="en-US" dirty="0">
              <a:latin typeface="+mn-lt"/>
            </a:endParaRPr>
          </a:p>
          <a:p>
            <a:pPr algn="ctr" fontAlgn="auto">
              <a:spcBef>
                <a:spcPts val="0"/>
              </a:spcBef>
              <a:spcAft>
                <a:spcPts val="0"/>
              </a:spcAft>
              <a:buClr>
                <a:srgbClr val="CC9900"/>
              </a:buClr>
              <a:defRPr/>
            </a:pPr>
            <a:endParaRPr lang="en-US" sz="3200" dirty="0">
              <a:latin typeface="+mn-lt"/>
            </a:endParaRPr>
          </a:p>
          <a:p>
            <a:pPr fontAlgn="auto">
              <a:spcBef>
                <a:spcPts val="0"/>
              </a:spcBef>
              <a:spcAft>
                <a:spcPts val="0"/>
              </a:spcAft>
              <a:buClr>
                <a:srgbClr val="CC9900"/>
              </a:buClr>
              <a:defRPr/>
            </a:pPr>
            <a:endParaRPr lang="en-US" sz="1600" dirty="0">
              <a:latin typeface="Century Gothic" pitchFamily="34" charset="0"/>
            </a:endParaRPr>
          </a:p>
          <a:p>
            <a:pPr lvl="1" fontAlgn="auto">
              <a:spcBef>
                <a:spcPts val="0"/>
              </a:spcBef>
              <a:spcAft>
                <a:spcPts val="0"/>
              </a:spcAft>
              <a:buClr>
                <a:srgbClr val="CC9900"/>
              </a:buClr>
              <a:buFont typeface="Arial" pitchFamily="34" charset="0"/>
              <a:buChar char="•"/>
              <a:defRPr/>
            </a:pPr>
            <a:endParaRPr lang="en-US" sz="2000" b="0" dirty="0">
              <a:latin typeface="+mn-lt"/>
            </a:endParaRPr>
          </a:p>
          <a:p>
            <a:pPr algn="ctr" fontAlgn="auto">
              <a:spcBef>
                <a:spcPts val="0"/>
              </a:spcBef>
              <a:spcAft>
                <a:spcPts val="0"/>
              </a:spcAft>
              <a:buClr>
                <a:srgbClr val="CC9900"/>
              </a:buClr>
              <a:defRPr/>
            </a:pPr>
            <a:endParaRPr lang="en-US" sz="20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DDA7CBAF-C67E-4C87-A998-C5E2E5D57CB6}" type="slidenum">
              <a:rPr lang="en-US"/>
              <a:pPr>
                <a:defRPr/>
              </a:pPr>
              <a:t>62</a:t>
            </a:fld>
            <a:endParaRPr lang="en-US" dirty="0"/>
          </a:p>
        </p:txBody>
      </p:sp>
      <p:sp>
        <p:nvSpPr>
          <p:cNvPr id="7" name="Rectangle 6"/>
          <p:cNvSpPr/>
          <p:nvPr/>
        </p:nvSpPr>
        <p:spPr>
          <a:xfrm>
            <a:off x="457200" y="1090613"/>
            <a:ext cx="8229600" cy="6094412"/>
          </a:xfrm>
          <a:prstGeom prst="rect">
            <a:avLst/>
          </a:prstGeom>
        </p:spPr>
        <p:txBody>
          <a:bodyPr>
            <a:spAutoFit/>
          </a:bodyPr>
          <a:lstStyle/>
          <a:p>
            <a:pPr algn="ctr" fontAlgn="auto">
              <a:spcBef>
                <a:spcPts val="0"/>
              </a:spcBef>
              <a:spcAft>
                <a:spcPts val="0"/>
              </a:spcAft>
              <a:defRPr/>
            </a:pPr>
            <a:r>
              <a:rPr lang="en-US" sz="3200" dirty="0">
                <a:latin typeface="Century Gothic" pitchFamily="34" charset="0"/>
              </a:rPr>
              <a:t>The</a:t>
            </a:r>
            <a:r>
              <a:rPr lang="en-US" sz="3200" dirty="0">
                <a:effectLst>
                  <a:outerShdw blurRad="38100" dist="38100" dir="2700000" algn="tl">
                    <a:srgbClr val="000000">
                      <a:alpha val="43137"/>
                    </a:srgbClr>
                  </a:outerShdw>
                </a:effectLst>
                <a:latin typeface="Century Gothic" pitchFamily="34" charset="0"/>
              </a:rPr>
              <a:t> </a:t>
            </a:r>
            <a:r>
              <a:rPr lang="en-US" sz="3200" dirty="0">
                <a:latin typeface="Century Gothic" pitchFamily="34" charset="0"/>
              </a:rPr>
              <a:t>Control</a:t>
            </a:r>
            <a:r>
              <a:rPr lang="en-US" sz="3200" dirty="0">
                <a:effectLst>
                  <a:outerShdw blurRad="38100" dist="38100" dir="2700000" algn="tl">
                    <a:srgbClr val="000000">
                      <a:alpha val="43137"/>
                    </a:srgbClr>
                  </a:outerShdw>
                </a:effectLst>
                <a:latin typeface="Century Gothic" pitchFamily="34" charset="0"/>
              </a:rPr>
              <a:t> </a:t>
            </a:r>
            <a:r>
              <a:rPr lang="en-US" sz="3200" dirty="0">
                <a:latin typeface="Century Gothic" pitchFamily="34" charset="0"/>
              </a:rPr>
              <a:t>Lists</a:t>
            </a:r>
          </a:p>
          <a:p>
            <a:pPr algn="ctr" fontAlgn="auto">
              <a:spcBef>
                <a:spcPts val="0"/>
              </a:spcBef>
              <a:spcAft>
                <a:spcPts val="0"/>
              </a:spcAft>
              <a:defRPr/>
            </a:pPr>
            <a:endParaRPr lang="en-US" sz="3200" dirty="0">
              <a:latin typeface="Century Gothic" pitchFamily="34" charset="0"/>
            </a:endParaRPr>
          </a:p>
          <a:p>
            <a:pPr fontAlgn="auto">
              <a:spcBef>
                <a:spcPts val="0"/>
              </a:spcBef>
              <a:spcAft>
                <a:spcPts val="0"/>
              </a:spcAft>
              <a:buClr>
                <a:srgbClr val="CC9900"/>
              </a:buClr>
              <a:defRPr/>
            </a:pPr>
            <a:r>
              <a:rPr lang="en-US" sz="2000" u="sng" dirty="0">
                <a:latin typeface="Century Gothic" pitchFamily="34" charset="0"/>
              </a:rPr>
              <a:t>Treasury </a:t>
            </a:r>
            <a:r>
              <a:rPr lang="en-US" sz="2000" dirty="0">
                <a:latin typeface="Century Gothic" pitchFamily="34" charset="0"/>
              </a:rPr>
              <a:t>- Office of Foreign Assets Controls (</a:t>
            </a:r>
            <a:r>
              <a:rPr lang="en-US" sz="2000" dirty="0" err="1">
                <a:latin typeface="Century Gothic" pitchFamily="34" charset="0"/>
              </a:rPr>
              <a:t>OFAC</a:t>
            </a:r>
            <a:r>
              <a:rPr lang="en-US" sz="2000" dirty="0">
                <a:latin typeface="Century Gothic" pitchFamily="34" charset="0"/>
              </a:rPr>
              <a:t>) Regulations 31 </a:t>
            </a:r>
            <a:r>
              <a:rPr lang="en-US" sz="2000" dirty="0" err="1">
                <a:latin typeface="Century Gothic" pitchFamily="34" charset="0"/>
              </a:rPr>
              <a:t>CFR</a:t>
            </a:r>
            <a:r>
              <a:rPr lang="en-US" sz="2000" dirty="0">
                <a:latin typeface="Century Gothic" pitchFamily="34" charset="0"/>
              </a:rPr>
              <a:t> 500</a:t>
            </a:r>
          </a:p>
          <a:p>
            <a:pPr lvl="1" fontAlgn="auto">
              <a:spcBef>
                <a:spcPts val="0"/>
              </a:spcBef>
              <a:spcAft>
                <a:spcPts val="0"/>
              </a:spcAft>
              <a:buClr>
                <a:srgbClr val="CC9900"/>
              </a:buClr>
              <a:buFontTx/>
              <a:buChar char="•"/>
              <a:defRPr/>
            </a:pPr>
            <a:r>
              <a:rPr lang="en-US" sz="2000" dirty="0">
                <a:latin typeface="Century Gothic" pitchFamily="34" charset="0"/>
              </a:rPr>
              <a:t> Financial transactions, collaborations, or doing something </a:t>
            </a:r>
          </a:p>
          <a:p>
            <a:pPr lvl="1" fontAlgn="auto">
              <a:spcBef>
                <a:spcPts val="0"/>
              </a:spcBef>
              <a:spcAft>
                <a:spcPts val="0"/>
              </a:spcAft>
              <a:buClr>
                <a:srgbClr val="CC9900"/>
              </a:buClr>
              <a:defRPr/>
            </a:pPr>
            <a:r>
              <a:rPr lang="en-US" sz="2000" dirty="0">
                <a:latin typeface="Century Gothic" pitchFamily="34" charset="0"/>
              </a:rPr>
              <a:t>  for a listed entity</a:t>
            </a:r>
          </a:p>
          <a:p>
            <a:pPr lvl="1" fontAlgn="auto">
              <a:spcBef>
                <a:spcPts val="0"/>
              </a:spcBef>
              <a:spcAft>
                <a:spcPts val="0"/>
              </a:spcAft>
              <a:buClr>
                <a:srgbClr val="CC9900"/>
              </a:buClr>
              <a:buFontTx/>
              <a:buChar char="•"/>
              <a:defRPr/>
            </a:pPr>
            <a:r>
              <a:rPr lang="en-US" sz="2000" dirty="0">
                <a:latin typeface="Century Gothic" pitchFamily="34" charset="0"/>
              </a:rPr>
              <a:t>The List: </a:t>
            </a:r>
            <a:r>
              <a:rPr lang="en-US" sz="2000" u="sng" dirty="0">
                <a:latin typeface="Century Gothic" pitchFamily="34" charset="0"/>
              </a:rPr>
              <a:t>Designated Foreign Countries, Individuals and </a:t>
            </a:r>
          </a:p>
          <a:p>
            <a:pPr lvl="1" fontAlgn="auto">
              <a:spcBef>
                <a:spcPts val="0"/>
              </a:spcBef>
              <a:spcAft>
                <a:spcPts val="0"/>
              </a:spcAft>
              <a:buClr>
                <a:srgbClr val="CC9900"/>
              </a:buClr>
              <a:defRPr/>
            </a:pPr>
            <a:r>
              <a:rPr lang="en-US" sz="2000" dirty="0">
                <a:latin typeface="Century Gothic" pitchFamily="34" charset="0"/>
              </a:rPr>
              <a:t>   </a:t>
            </a:r>
            <a:r>
              <a:rPr lang="en-US" sz="2000" u="sng" dirty="0">
                <a:latin typeface="Century Gothic" pitchFamily="34" charset="0"/>
              </a:rPr>
              <a:t>Practices</a:t>
            </a:r>
          </a:p>
          <a:p>
            <a:pPr lvl="1" fontAlgn="auto">
              <a:spcBef>
                <a:spcPts val="0"/>
              </a:spcBef>
              <a:spcAft>
                <a:spcPts val="0"/>
              </a:spcAft>
              <a:buClr>
                <a:srgbClr val="CC9900"/>
              </a:buClr>
              <a:buFontTx/>
              <a:buChar char="•"/>
              <a:defRPr/>
            </a:pPr>
            <a:r>
              <a:rPr lang="en-US" sz="2000" dirty="0">
                <a:latin typeface="Century Gothic" pitchFamily="34" charset="0"/>
              </a:rPr>
              <a:t> Control Impacts: In addition to EAR &amp; </a:t>
            </a:r>
            <a:r>
              <a:rPr lang="en-US" sz="2000" dirty="0" err="1">
                <a:latin typeface="Century Gothic" pitchFamily="34" charset="0"/>
              </a:rPr>
              <a:t>ITAR</a:t>
            </a:r>
            <a:r>
              <a:rPr lang="en-US" sz="2000" dirty="0">
                <a:latin typeface="Century Gothic" pitchFamily="34" charset="0"/>
              </a:rPr>
              <a:t>, prohibits</a:t>
            </a:r>
          </a:p>
          <a:p>
            <a:pPr lvl="1" fontAlgn="auto">
              <a:spcBef>
                <a:spcPts val="0"/>
              </a:spcBef>
              <a:spcAft>
                <a:spcPts val="0"/>
              </a:spcAft>
              <a:buClr>
                <a:srgbClr val="CC9900"/>
              </a:buClr>
              <a:defRPr/>
            </a:pPr>
            <a:r>
              <a:rPr lang="en-US" sz="2000" dirty="0">
                <a:latin typeface="Century Gothic" pitchFamily="34" charset="0"/>
              </a:rPr>
              <a:t>   financial transactions</a:t>
            </a:r>
          </a:p>
          <a:p>
            <a:pPr fontAlgn="auto">
              <a:spcBef>
                <a:spcPts val="0"/>
              </a:spcBef>
              <a:spcAft>
                <a:spcPts val="0"/>
              </a:spcAft>
              <a:buClr>
                <a:srgbClr val="CC9900"/>
              </a:buClr>
              <a:buFontTx/>
              <a:buChar char="•"/>
              <a:defRPr/>
            </a:pPr>
            <a:endParaRPr lang="en-US" sz="2000" dirty="0">
              <a:latin typeface="Century Gothic" pitchFamily="34" charset="0"/>
            </a:endParaRPr>
          </a:p>
          <a:p>
            <a:pPr fontAlgn="auto">
              <a:spcBef>
                <a:spcPts val="0"/>
              </a:spcBef>
              <a:spcAft>
                <a:spcPts val="0"/>
              </a:spcAft>
              <a:buClr>
                <a:srgbClr val="CC9900"/>
              </a:buClr>
              <a:defRPr/>
            </a:pPr>
            <a:r>
              <a:rPr lang="en-US" sz="2000" dirty="0">
                <a:solidFill>
                  <a:srgbClr val="FF0000"/>
                </a:solidFill>
                <a:latin typeface="Century Gothic" pitchFamily="34" charset="0"/>
              </a:rPr>
              <a:t>Faculty must be cognizant of what is on the control lists in your area! (You know the science better than anyone!)</a:t>
            </a:r>
          </a:p>
          <a:p>
            <a:pPr lvl="1" fontAlgn="auto">
              <a:spcBef>
                <a:spcPts val="0"/>
              </a:spcBef>
              <a:spcAft>
                <a:spcPts val="0"/>
              </a:spcAft>
              <a:buClr>
                <a:srgbClr val="CC9900"/>
              </a:buClr>
              <a:buFontTx/>
              <a:buChar char="•"/>
              <a:defRPr/>
            </a:pPr>
            <a:endParaRPr lang="en-US" dirty="0">
              <a:latin typeface="+mn-lt"/>
            </a:endParaRPr>
          </a:p>
          <a:p>
            <a:pPr algn="ctr" fontAlgn="auto">
              <a:spcBef>
                <a:spcPts val="0"/>
              </a:spcBef>
              <a:spcAft>
                <a:spcPts val="0"/>
              </a:spcAft>
              <a:buClr>
                <a:srgbClr val="CC9900"/>
              </a:buClr>
              <a:defRPr/>
            </a:pPr>
            <a:endParaRPr lang="en-US" sz="3200" dirty="0">
              <a:latin typeface="+mn-lt"/>
            </a:endParaRPr>
          </a:p>
          <a:p>
            <a:pPr fontAlgn="auto">
              <a:spcBef>
                <a:spcPts val="0"/>
              </a:spcBef>
              <a:spcAft>
                <a:spcPts val="0"/>
              </a:spcAft>
              <a:buClr>
                <a:srgbClr val="CC9900"/>
              </a:buClr>
              <a:defRPr/>
            </a:pPr>
            <a:endParaRPr lang="en-US" sz="1600" dirty="0">
              <a:latin typeface="Century Gothic" pitchFamily="34" charset="0"/>
            </a:endParaRPr>
          </a:p>
          <a:p>
            <a:pPr lvl="1" fontAlgn="auto">
              <a:spcBef>
                <a:spcPts val="0"/>
              </a:spcBef>
              <a:spcAft>
                <a:spcPts val="0"/>
              </a:spcAft>
              <a:buClr>
                <a:srgbClr val="CC9900"/>
              </a:buClr>
              <a:buFont typeface="Arial" pitchFamily="34" charset="0"/>
              <a:buChar char="•"/>
              <a:defRPr/>
            </a:pPr>
            <a:endParaRPr lang="en-US" sz="2000" b="0" dirty="0">
              <a:latin typeface="+mn-lt"/>
            </a:endParaRPr>
          </a:p>
          <a:p>
            <a:pPr algn="ctr" fontAlgn="auto">
              <a:spcBef>
                <a:spcPts val="0"/>
              </a:spcBef>
              <a:spcAft>
                <a:spcPts val="0"/>
              </a:spcAft>
              <a:buClr>
                <a:srgbClr val="CC9900"/>
              </a:buClr>
              <a:defRPr/>
            </a:pPr>
            <a:endParaRPr lang="en-US" sz="20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Text Box 5"/>
          <p:cNvSpPr txBox="1">
            <a:spLocks noChangeArrowheads="1"/>
          </p:cNvSpPr>
          <p:nvPr/>
        </p:nvSpPr>
        <p:spPr bwMode="auto">
          <a:xfrm>
            <a:off x="2286000" y="381000"/>
            <a:ext cx="4191000" cy="677863"/>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800" dirty="0">
                <a:latin typeface="+mj-lt"/>
              </a:rPr>
              <a:t>Regulatory Complexity  </a:t>
            </a:r>
          </a:p>
          <a:p>
            <a:pPr algn="ctr" fontAlgn="auto">
              <a:spcBef>
                <a:spcPts val="0"/>
              </a:spcBef>
              <a:spcAft>
                <a:spcPts val="0"/>
              </a:spcAft>
              <a:defRPr/>
            </a:pPr>
            <a:r>
              <a:rPr lang="en-US" sz="1000" b="0" dirty="0">
                <a:latin typeface="+mj-lt"/>
              </a:rPr>
              <a:t>12 Federal Agencies plays a role in export control</a:t>
            </a:r>
          </a:p>
        </p:txBody>
      </p:sp>
      <p:sp>
        <p:nvSpPr>
          <p:cNvPr id="98310" name="Line 6"/>
          <p:cNvSpPr>
            <a:spLocks noChangeShapeType="1"/>
          </p:cNvSpPr>
          <p:nvPr/>
        </p:nvSpPr>
        <p:spPr bwMode="auto">
          <a:xfrm>
            <a:off x="533400" y="1219200"/>
            <a:ext cx="8077200" cy="0"/>
          </a:xfrm>
          <a:prstGeom prst="line">
            <a:avLst/>
          </a:prstGeom>
          <a:noFill/>
          <a:ln w="19050">
            <a:solidFill>
              <a:schemeClr val="tx1"/>
            </a:solidFill>
            <a:round/>
            <a:headEnd/>
            <a:tailEnd/>
          </a:ln>
          <a:effectLst/>
        </p:spPr>
        <p:txBody>
          <a:bodyPr/>
          <a:lstStyle/>
          <a:p>
            <a:pPr fontAlgn="auto">
              <a:spcBef>
                <a:spcPts val="0"/>
              </a:spcBef>
              <a:spcAft>
                <a:spcPts val="0"/>
              </a:spcAft>
              <a:defRPr/>
            </a:pPr>
            <a:endParaRPr lang="en-US" b="0">
              <a:latin typeface="+mj-lt"/>
            </a:endParaRPr>
          </a:p>
        </p:txBody>
      </p:sp>
      <p:sp>
        <p:nvSpPr>
          <p:cNvPr id="9" name="TextBox 8"/>
          <p:cNvSpPr txBox="1"/>
          <p:nvPr/>
        </p:nvSpPr>
        <p:spPr>
          <a:xfrm>
            <a:off x="228600" y="1219200"/>
            <a:ext cx="8839200" cy="1092200"/>
          </a:xfrm>
          <a:prstGeom prst="rect">
            <a:avLst/>
          </a:prstGeom>
          <a:noFill/>
        </p:spPr>
        <p:txBody>
          <a:bodyPr>
            <a:spAutoFit/>
          </a:bodyPr>
          <a:lstStyle/>
          <a:p>
            <a:pPr fontAlgn="auto">
              <a:spcBef>
                <a:spcPts val="0"/>
              </a:spcBef>
              <a:spcAft>
                <a:spcPts val="0"/>
              </a:spcAft>
              <a:defRPr/>
            </a:pPr>
            <a:r>
              <a:rPr lang="en-US" b="0" dirty="0">
                <a:latin typeface="+mj-lt"/>
              </a:rPr>
              <a:t>Agency	        Export Arm	Authority	    Regulations           Enforcement           Investigations</a:t>
            </a:r>
          </a:p>
          <a:p>
            <a:pPr fontAlgn="auto">
              <a:spcBef>
                <a:spcPts val="0"/>
              </a:spcBef>
              <a:spcAft>
                <a:spcPts val="0"/>
              </a:spcAft>
              <a:defRPr/>
            </a:pPr>
            <a:r>
              <a:rPr lang="en-US" sz="1100" b="0" dirty="0">
                <a:latin typeface="+mj-lt"/>
              </a:rPr>
              <a:t>					                      </a:t>
            </a:r>
            <a:endParaRPr lang="en-US" sz="1000" b="0" dirty="0">
              <a:latin typeface="+mj-lt"/>
            </a:endParaRPr>
          </a:p>
          <a:p>
            <a:pPr fontAlgn="auto">
              <a:spcBef>
                <a:spcPts val="0"/>
              </a:spcBef>
              <a:spcAft>
                <a:spcPts val="0"/>
              </a:spcAft>
              <a:defRPr/>
            </a:pPr>
            <a:r>
              <a:rPr lang="en-US" b="0" dirty="0">
                <a:latin typeface="+mj-lt"/>
              </a:rPr>
              <a:t>	</a:t>
            </a:r>
          </a:p>
          <a:p>
            <a:pPr fontAlgn="auto">
              <a:spcBef>
                <a:spcPts val="0"/>
              </a:spcBef>
              <a:spcAft>
                <a:spcPts val="0"/>
              </a:spcAft>
              <a:defRPr/>
            </a:pPr>
            <a:endParaRPr lang="en-US" b="0" dirty="0">
              <a:latin typeface="+mj-lt"/>
            </a:endParaRPr>
          </a:p>
        </p:txBody>
      </p:sp>
      <p:pic>
        <p:nvPicPr>
          <p:cNvPr id="1040" name="Picture 6" descr="http://www.osec.doc.gov/webresources/accessibility/images/doc_logo_halfinch.gif"/>
          <p:cNvPicPr>
            <a:picLocks noChangeAspect="1" noChangeArrowheads="1"/>
          </p:cNvPicPr>
          <p:nvPr/>
        </p:nvPicPr>
        <p:blipFill>
          <a:blip r:embed="rId4" cstate="print"/>
          <a:srcRect/>
          <a:stretch>
            <a:fillRect/>
          </a:stretch>
        </p:blipFill>
        <p:spPr bwMode="auto">
          <a:xfrm>
            <a:off x="344488" y="1882775"/>
            <a:ext cx="765175" cy="762000"/>
          </a:xfrm>
          <a:prstGeom prst="rect">
            <a:avLst/>
          </a:prstGeom>
          <a:noFill/>
          <a:ln w="9525">
            <a:noFill/>
            <a:miter lim="800000"/>
            <a:headEnd/>
            <a:tailEnd/>
          </a:ln>
        </p:spPr>
      </p:pic>
      <p:pic>
        <p:nvPicPr>
          <p:cNvPr id="4104" name="Picture 8" descr="http://www.exportlawblog.com/images/bis_logo.jpg"/>
          <p:cNvPicPr>
            <a:picLocks noChangeAspect="1" noChangeArrowheads="1"/>
          </p:cNvPicPr>
          <p:nvPr/>
        </p:nvPicPr>
        <p:blipFill>
          <a:blip r:embed="rId5" cstate="print"/>
          <a:srcRect/>
          <a:stretch>
            <a:fillRect/>
          </a:stretch>
        </p:blipFill>
        <p:spPr bwMode="auto">
          <a:xfrm>
            <a:off x="1585067" y="1817456"/>
            <a:ext cx="819150" cy="819150"/>
          </a:xfrm>
          <a:prstGeom prst="rect">
            <a:avLst/>
          </a:prstGeom>
          <a:noFill/>
          <a:effectLst>
            <a:softEdge rad="12700"/>
          </a:effectLst>
        </p:spPr>
      </p:pic>
      <p:pic>
        <p:nvPicPr>
          <p:cNvPr id="1042" name="Picture 10" descr=" U.S. Customs and Border Protection ">
            <a:hlinkClick r:id="rId6"/>
          </p:cNvPr>
          <p:cNvPicPr>
            <a:picLocks noChangeAspect="1" noChangeArrowheads="1"/>
          </p:cNvPicPr>
          <p:nvPr/>
        </p:nvPicPr>
        <p:blipFill>
          <a:blip r:embed="rId7" cstate="print"/>
          <a:srcRect/>
          <a:stretch>
            <a:fillRect/>
          </a:stretch>
        </p:blipFill>
        <p:spPr bwMode="auto">
          <a:xfrm>
            <a:off x="7924800" y="4133850"/>
            <a:ext cx="738188" cy="742950"/>
          </a:xfrm>
          <a:prstGeom prst="rect">
            <a:avLst/>
          </a:prstGeom>
          <a:noFill/>
          <a:ln w="9525">
            <a:noFill/>
            <a:miter lim="800000"/>
            <a:headEnd/>
            <a:tailEnd/>
          </a:ln>
        </p:spPr>
      </p:pic>
      <p:pic>
        <p:nvPicPr>
          <p:cNvPr id="1043" name="Picture 14" descr=" Defense Technology Security Administration ">
            <a:hlinkClick r:id="rId8"/>
          </p:cNvPr>
          <p:cNvPicPr>
            <a:picLocks noChangeAspect="1" noChangeArrowheads="1"/>
          </p:cNvPicPr>
          <p:nvPr/>
        </p:nvPicPr>
        <p:blipFill>
          <a:blip r:embed="rId9" cstate="print"/>
          <a:srcRect/>
          <a:stretch>
            <a:fillRect/>
          </a:stretch>
        </p:blipFill>
        <p:spPr bwMode="auto">
          <a:xfrm>
            <a:off x="381000" y="3581400"/>
            <a:ext cx="762000" cy="762000"/>
          </a:xfrm>
          <a:prstGeom prst="rect">
            <a:avLst/>
          </a:prstGeom>
          <a:noFill/>
          <a:ln w="9525">
            <a:noFill/>
            <a:miter lim="800000"/>
            <a:headEnd/>
            <a:tailEnd/>
          </a:ln>
        </p:spPr>
      </p:pic>
      <p:pic>
        <p:nvPicPr>
          <p:cNvPr id="1044" name="Picture 24" descr="http://www.sacbee.com/static/weblogs/the_state_worker/Census_Bureau_seal.svg.png"/>
          <p:cNvPicPr>
            <a:picLocks noChangeAspect="1" noChangeArrowheads="1"/>
          </p:cNvPicPr>
          <p:nvPr/>
        </p:nvPicPr>
        <p:blipFill>
          <a:blip r:embed="rId10" cstate="print"/>
          <a:srcRect/>
          <a:stretch>
            <a:fillRect/>
          </a:stretch>
        </p:blipFill>
        <p:spPr bwMode="auto">
          <a:xfrm>
            <a:off x="2438400" y="1524000"/>
            <a:ext cx="457200" cy="457200"/>
          </a:xfrm>
          <a:prstGeom prst="rect">
            <a:avLst/>
          </a:prstGeom>
          <a:noFill/>
          <a:ln w="9525">
            <a:noFill/>
            <a:miter lim="800000"/>
            <a:headEnd/>
            <a:tailEnd/>
          </a:ln>
        </p:spPr>
      </p:pic>
      <p:pic>
        <p:nvPicPr>
          <p:cNvPr id="1045" name="Picture 28" descr="http://georgewbush-whitehouse.archives.gov/omb/budget/fy2006/images/treasury-1.jpg"/>
          <p:cNvPicPr>
            <a:picLocks noChangeAspect="1" noChangeArrowheads="1"/>
          </p:cNvPicPr>
          <p:nvPr/>
        </p:nvPicPr>
        <p:blipFill>
          <a:blip r:embed="rId11" cstate="print"/>
          <a:srcRect/>
          <a:stretch>
            <a:fillRect/>
          </a:stretch>
        </p:blipFill>
        <p:spPr bwMode="auto">
          <a:xfrm>
            <a:off x="377825" y="4397375"/>
            <a:ext cx="720725" cy="720725"/>
          </a:xfrm>
          <a:prstGeom prst="rect">
            <a:avLst/>
          </a:prstGeom>
          <a:noFill/>
          <a:ln w="9525">
            <a:noFill/>
            <a:miter lim="800000"/>
            <a:headEnd/>
            <a:tailEnd/>
          </a:ln>
        </p:spPr>
      </p:pic>
      <p:pic>
        <p:nvPicPr>
          <p:cNvPr id="1046" name="Picture 32" descr="http://www.sdoi.com/content/gsa/images/seal_immigration.jpg"/>
          <p:cNvPicPr>
            <a:picLocks noChangeAspect="1" noChangeArrowheads="1"/>
          </p:cNvPicPr>
          <p:nvPr/>
        </p:nvPicPr>
        <p:blipFill>
          <a:blip r:embed="rId12" cstate="print"/>
          <a:srcRect/>
          <a:stretch>
            <a:fillRect/>
          </a:stretch>
        </p:blipFill>
        <p:spPr bwMode="auto">
          <a:xfrm>
            <a:off x="8380413" y="5105400"/>
            <a:ext cx="534987" cy="539750"/>
          </a:xfrm>
          <a:prstGeom prst="rect">
            <a:avLst/>
          </a:prstGeom>
          <a:noFill/>
          <a:ln w="9525">
            <a:noFill/>
            <a:miter lim="800000"/>
            <a:headEnd/>
            <a:tailEnd/>
          </a:ln>
        </p:spPr>
      </p:pic>
      <p:pic>
        <p:nvPicPr>
          <p:cNvPr id="1047" name="Picture 36" descr="http://www.unzco.com/training/images/Exportadmincov.gif"/>
          <p:cNvPicPr>
            <a:picLocks noChangeAspect="1" noChangeArrowheads="1"/>
          </p:cNvPicPr>
          <p:nvPr/>
        </p:nvPicPr>
        <p:blipFill>
          <a:blip r:embed="rId13" cstate="print"/>
          <a:srcRect/>
          <a:stretch>
            <a:fillRect/>
          </a:stretch>
        </p:blipFill>
        <p:spPr bwMode="auto">
          <a:xfrm>
            <a:off x="4495800" y="1828800"/>
            <a:ext cx="523875" cy="709613"/>
          </a:xfrm>
          <a:prstGeom prst="rect">
            <a:avLst/>
          </a:prstGeom>
          <a:noFill/>
          <a:ln w="9525">
            <a:solidFill>
              <a:schemeClr val="tx1"/>
            </a:solidFill>
            <a:miter lim="800000"/>
            <a:headEnd/>
            <a:tailEnd/>
          </a:ln>
        </p:spPr>
      </p:pic>
      <p:sp>
        <p:nvSpPr>
          <p:cNvPr id="31" name="TextBox 30"/>
          <p:cNvSpPr txBox="1"/>
          <p:nvPr/>
        </p:nvSpPr>
        <p:spPr>
          <a:xfrm>
            <a:off x="5105400" y="1828800"/>
            <a:ext cx="685800" cy="708025"/>
          </a:xfrm>
          <a:prstGeom prst="rect">
            <a:avLst/>
          </a:prstGeom>
          <a:noFill/>
        </p:spPr>
        <p:txBody>
          <a:bodyPr>
            <a:spAutoFit/>
          </a:bodyPr>
          <a:lstStyle/>
          <a:p>
            <a:pPr fontAlgn="auto">
              <a:spcBef>
                <a:spcPts val="0"/>
              </a:spcBef>
              <a:spcAft>
                <a:spcPts val="0"/>
              </a:spcAft>
              <a:defRPr/>
            </a:pPr>
            <a:r>
              <a:rPr lang="en-US" sz="1000" b="0" dirty="0">
                <a:latin typeface="+mj-lt"/>
              </a:rPr>
              <a:t>15 CFR EAR</a:t>
            </a:r>
          </a:p>
          <a:p>
            <a:pPr fontAlgn="auto">
              <a:spcBef>
                <a:spcPts val="0"/>
              </a:spcBef>
              <a:spcAft>
                <a:spcPts val="0"/>
              </a:spcAft>
              <a:defRPr/>
            </a:pPr>
            <a:r>
              <a:rPr lang="en-US" sz="1000" b="0" dirty="0">
                <a:latin typeface="+mj-lt"/>
              </a:rPr>
              <a:t>19 CFR (CBP)</a:t>
            </a:r>
          </a:p>
        </p:txBody>
      </p:sp>
      <p:sp>
        <p:nvSpPr>
          <p:cNvPr id="37" name="TextBox 36"/>
          <p:cNvSpPr txBox="1"/>
          <p:nvPr/>
        </p:nvSpPr>
        <p:spPr>
          <a:xfrm>
            <a:off x="3048000" y="1828800"/>
            <a:ext cx="1219200" cy="554038"/>
          </a:xfrm>
          <a:prstGeom prst="rect">
            <a:avLst/>
          </a:prstGeom>
          <a:noFill/>
        </p:spPr>
        <p:txBody>
          <a:bodyPr>
            <a:spAutoFit/>
          </a:bodyPr>
          <a:lstStyle/>
          <a:p>
            <a:pPr fontAlgn="auto">
              <a:spcBef>
                <a:spcPts val="0"/>
              </a:spcBef>
              <a:spcAft>
                <a:spcPts val="0"/>
              </a:spcAft>
              <a:defRPr/>
            </a:pPr>
            <a:r>
              <a:rPr lang="en-US" sz="1000" b="0" dirty="0">
                <a:latin typeface="+mj-lt"/>
              </a:rPr>
              <a:t>Export Administration Act of 1969</a:t>
            </a:r>
          </a:p>
        </p:txBody>
      </p:sp>
      <p:sp>
        <p:nvSpPr>
          <p:cNvPr id="41" name="TextBox 40"/>
          <p:cNvSpPr txBox="1"/>
          <p:nvPr/>
        </p:nvSpPr>
        <p:spPr>
          <a:xfrm>
            <a:off x="1066800" y="1911350"/>
            <a:ext cx="533400" cy="246063"/>
          </a:xfrm>
          <a:prstGeom prst="rect">
            <a:avLst/>
          </a:prstGeom>
          <a:noFill/>
        </p:spPr>
        <p:txBody>
          <a:bodyPr>
            <a:spAutoFit/>
          </a:bodyPr>
          <a:lstStyle/>
          <a:p>
            <a:pPr fontAlgn="auto">
              <a:spcBef>
                <a:spcPts val="0"/>
              </a:spcBef>
              <a:spcAft>
                <a:spcPts val="0"/>
              </a:spcAft>
              <a:defRPr/>
            </a:pPr>
            <a:r>
              <a:rPr lang="en-US" sz="1000" b="0" dirty="0" err="1">
                <a:latin typeface="+mj-lt"/>
              </a:rPr>
              <a:t>DoC</a:t>
            </a:r>
            <a:endParaRPr lang="en-US" sz="1000" b="0" dirty="0">
              <a:latin typeface="+mj-lt"/>
            </a:endParaRPr>
          </a:p>
        </p:txBody>
      </p:sp>
      <p:sp>
        <p:nvSpPr>
          <p:cNvPr id="42" name="TextBox 41"/>
          <p:cNvSpPr txBox="1"/>
          <p:nvPr/>
        </p:nvSpPr>
        <p:spPr>
          <a:xfrm>
            <a:off x="8077200" y="4859338"/>
            <a:ext cx="457200" cy="246062"/>
          </a:xfrm>
          <a:prstGeom prst="rect">
            <a:avLst/>
          </a:prstGeom>
          <a:noFill/>
        </p:spPr>
        <p:txBody>
          <a:bodyPr>
            <a:spAutoFit/>
          </a:bodyPr>
          <a:lstStyle/>
          <a:p>
            <a:pPr algn="ctr" fontAlgn="auto">
              <a:spcBef>
                <a:spcPts val="0"/>
              </a:spcBef>
              <a:spcAft>
                <a:spcPts val="0"/>
              </a:spcAft>
              <a:defRPr/>
            </a:pPr>
            <a:r>
              <a:rPr lang="en-US" sz="1000" b="0" dirty="0">
                <a:latin typeface="+mj-lt"/>
              </a:rPr>
              <a:t>DHS</a:t>
            </a:r>
          </a:p>
        </p:txBody>
      </p:sp>
      <p:sp>
        <p:nvSpPr>
          <p:cNvPr id="44" name="TextBox 43"/>
          <p:cNvSpPr txBox="1"/>
          <p:nvPr/>
        </p:nvSpPr>
        <p:spPr>
          <a:xfrm>
            <a:off x="1066800" y="4625975"/>
            <a:ext cx="457200" cy="246063"/>
          </a:xfrm>
          <a:prstGeom prst="rect">
            <a:avLst/>
          </a:prstGeom>
          <a:noFill/>
        </p:spPr>
        <p:txBody>
          <a:bodyPr>
            <a:spAutoFit/>
          </a:bodyPr>
          <a:lstStyle/>
          <a:p>
            <a:pPr fontAlgn="auto">
              <a:spcBef>
                <a:spcPts val="0"/>
              </a:spcBef>
              <a:spcAft>
                <a:spcPts val="0"/>
              </a:spcAft>
              <a:defRPr/>
            </a:pPr>
            <a:r>
              <a:rPr lang="en-US" sz="1000" b="0" dirty="0" err="1">
                <a:latin typeface="+mj-lt"/>
              </a:rPr>
              <a:t>DoT</a:t>
            </a:r>
            <a:endParaRPr lang="en-US" sz="1000" b="0" dirty="0">
              <a:latin typeface="+mj-lt"/>
            </a:endParaRPr>
          </a:p>
        </p:txBody>
      </p:sp>
      <p:pic>
        <p:nvPicPr>
          <p:cNvPr id="1053" name="Picture 28" descr="http://georgewbush-whitehouse.archives.gov/omb/budget/fy2006/images/treasury-1.jpg"/>
          <p:cNvPicPr>
            <a:picLocks noChangeAspect="1" noChangeArrowheads="1"/>
          </p:cNvPicPr>
          <p:nvPr/>
        </p:nvPicPr>
        <p:blipFill>
          <a:blip r:embed="rId11" cstate="print"/>
          <a:srcRect/>
          <a:stretch>
            <a:fillRect/>
          </a:stretch>
        </p:blipFill>
        <p:spPr bwMode="auto">
          <a:xfrm>
            <a:off x="1600200" y="4397375"/>
            <a:ext cx="720725" cy="720725"/>
          </a:xfrm>
          <a:prstGeom prst="rect">
            <a:avLst/>
          </a:prstGeom>
          <a:noFill/>
          <a:ln w="9525">
            <a:noFill/>
            <a:miter lim="800000"/>
            <a:headEnd/>
            <a:tailEnd/>
          </a:ln>
        </p:spPr>
      </p:pic>
      <p:sp>
        <p:nvSpPr>
          <p:cNvPr id="46" name="TextBox 45"/>
          <p:cNvSpPr txBox="1"/>
          <p:nvPr/>
        </p:nvSpPr>
        <p:spPr>
          <a:xfrm>
            <a:off x="3048000" y="4419600"/>
            <a:ext cx="1600200" cy="246063"/>
          </a:xfrm>
          <a:prstGeom prst="rect">
            <a:avLst/>
          </a:prstGeom>
          <a:noFill/>
        </p:spPr>
        <p:txBody>
          <a:bodyPr>
            <a:spAutoFit/>
          </a:bodyPr>
          <a:lstStyle/>
          <a:p>
            <a:pPr fontAlgn="auto">
              <a:spcBef>
                <a:spcPts val="0"/>
              </a:spcBef>
              <a:spcAft>
                <a:spcPts val="0"/>
              </a:spcAft>
              <a:defRPr/>
            </a:pPr>
            <a:r>
              <a:rPr lang="en-US" sz="1000" b="0" dirty="0">
                <a:latin typeface="+mj-lt"/>
              </a:rPr>
              <a:t>Executive Order 8389</a:t>
            </a:r>
          </a:p>
        </p:txBody>
      </p:sp>
      <p:pic>
        <p:nvPicPr>
          <p:cNvPr id="1055" name="Picture 38"/>
          <p:cNvPicPr>
            <a:picLocks noChangeAspect="1" noChangeArrowheads="1"/>
          </p:cNvPicPr>
          <p:nvPr/>
        </p:nvPicPr>
        <p:blipFill>
          <a:blip r:embed="rId14" cstate="print"/>
          <a:srcRect/>
          <a:stretch>
            <a:fillRect/>
          </a:stretch>
        </p:blipFill>
        <p:spPr bwMode="auto">
          <a:xfrm>
            <a:off x="4572000" y="4495800"/>
            <a:ext cx="563563" cy="755650"/>
          </a:xfrm>
          <a:prstGeom prst="rect">
            <a:avLst/>
          </a:prstGeom>
          <a:noFill/>
          <a:ln w="9525">
            <a:solidFill>
              <a:schemeClr val="tx1"/>
            </a:solidFill>
            <a:miter lim="800000"/>
            <a:headEnd/>
            <a:tailEnd/>
          </a:ln>
        </p:spPr>
      </p:pic>
      <p:pic>
        <p:nvPicPr>
          <p:cNvPr id="1056" name="Picture 40" descr="http://www.sdoi.com/content/gsa/images/seal_customs.jpg"/>
          <p:cNvPicPr>
            <a:picLocks noChangeAspect="1" noChangeArrowheads="1"/>
          </p:cNvPicPr>
          <p:nvPr/>
        </p:nvPicPr>
        <p:blipFill>
          <a:blip r:embed="rId15" cstate="print"/>
          <a:srcRect/>
          <a:stretch>
            <a:fillRect/>
          </a:stretch>
        </p:blipFill>
        <p:spPr bwMode="auto">
          <a:xfrm>
            <a:off x="7543800" y="5105400"/>
            <a:ext cx="550863" cy="533400"/>
          </a:xfrm>
          <a:prstGeom prst="rect">
            <a:avLst/>
          </a:prstGeom>
          <a:noFill/>
          <a:ln w="9525">
            <a:noFill/>
            <a:miter lim="800000"/>
            <a:headEnd/>
            <a:tailEnd/>
          </a:ln>
        </p:spPr>
      </p:pic>
      <p:pic>
        <p:nvPicPr>
          <p:cNvPr id="1057" name="Picture 42" descr="http://www.uspto.gov/web/offices/com/sol/og/2009/week48/PPACAnnualReport2009-image003.gif"/>
          <p:cNvPicPr>
            <a:picLocks noChangeAspect="1" noChangeArrowheads="1"/>
          </p:cNvPicPr>
          <p:nvPr/>
        </p:nvPicPr>
        <p:blipFill>
          <a:blip r:embed="rId16" cstate="print"/>
          <a:srcRect/>
          <a:stretch>
            <a:fillRect/>
          </a:stretch>
        </p:blipFill>
        <p:spPr bwMode="auto">
          <a:xfrm>
            <a:off x="2438400" y="2133600"/>
            <a:ext cx="457200" cy="457200"/>
          </a:xfrm>
          <a:prstGeom prst="rect">
            <a:avLst/>
          </a:prstGeom>
          <a:noFill/>
          <a:ln w="9525">
            <a:noFill/>
            <a:miter lim="800000"/>
            <a:headEnd/>
            <a:tailEnd/>
          </a:ln>
        </p:spPr>
      </p:pic>
      <p:sp>
        <p:nvSpPr>
          <p:cNvPr id="53" name="TextBox 52"/>
          <p:cNvSpPr txBox="1"/>
          <p:nvPr/>
        </p:nvSpPr>
        <p:spPr>
          <a:xfrm>
            <a:off x="5181600" y="4495800"/>
            <a:ext cx="762000" cy="246063"/>
          </a:xfrm>
          <a:prstGeom prst="rect">
            <a:avLst/>
          </a:prstGeom>
          <a:noFill/>
        </p:spPr>
        <p:txBody>
          <a:bodyPr>
            <a:spAutoFit/>
          </a:bodyPr>
          <a:lstStyle/>
          <a:p>
            <a:pPr fontAlgn="auto">
              <a:spcBef>
                <a:spcPts val="0"/>
              </a:spcBef>
              <a:spcAft>
                <a:spcPts val="0"/>
              </a:spcAft>
              <a:defRPr/>
            </a:pPr>
            <a:r>
              <a:rPr lang="en-US" sz="1000" b="0" dirty="0">
                <a:latin typeface="+mj-lt"/>
              </a:rPr>
              <a:t>Sanctions</a:t>
            </a:r>
          </a:p>
        </p:txBody>
      </p:sp>
      <p:pic>
        <p:nvPicPr>
          <p:cNvPr id="1059" name="Picture 2" descr="U.S. Department of State - Great Seal">
            <a:hlinkClick r:id="rId17" tooltip="U.S. Department of State - Great Seal"/>
          </p:cNvPr>
          <p:cNvPicPr>
            <a:picLocks noChangeAspect="1" noChangeArrowheads="1"/>
          </p:cNvPicPr>
          <p:nvPr/>
        </p:nvPicPr>
        <p:blipFill>
          <a:blip r:embed="rId18" cstate="print"/>
          <a:srcRect/>
          <a:stretch>
            <a:fillRect/>
          </a:stretch>
        </p:blipFill>
        <p:spPr bwMode="auto">
          <a:xfrm>
            <a:off x="381000" y="2762250"/>
            <a:ext cx="742950" cy="742950"/>
          </a:xfrm>
          <a:prstGeom prst="rect">
            <a:avLst/>
          </a:prstGeom>
          <a:noFill/>
          <a:ln w="9525">
            <a:noFill/>
            <a:miter lim="800000"/>
            <a:headEnd/>
            <a:tailEnd/>
          </a:ln>
        </p:spPr>
      </p:pic>
      <p:pic>
        <p:nvPicPr>
          <p:cNvPr id="1060" name="Picture 30" descr="http://blog.kir.com/archives/images/Department%20of%20Justice%20L.jpg"/>
          <p:cNvPicPr>
            <a:picLocks noChangeAspect="1" noChangeArrowheads="1"/>
          </p:cNvPicPr>
          <p:nvPr/>
        </p:nvPicPr>
        <p:blipFill>
          <a:blip r:embed="rId19" cstate="print"/>
          <a:srcRect/>
          <a:stretch>
            <a:fillRect/>
          </a:stretch>
        </p:blipFill>
        <p:spPr bwMode="auto">
          <a:xfrm>
            <a:off x="7848600" y="1543050"/>
            <a:ext cx="736600" cy="742950"/>
          </a:xfrm>
          <a:prstGeom prst="rect">
            <a:avLst/>
          </a:prstGeom>
          <a:noFill/>
          <a:ln w="9525">
            <a:noFill/>
            <a:miter lim="800000"/>
            <a:headEnd/>
            <a:tailEnd/>
          </a:ln>
        </p:spPr>
      </p:pic>
      <p:pic>
        <p:nvPicPr>
          <p:cNvPr id="1061" name="Picture 2" descr="U.S. Department of State - Great Seal">
            <a:hlinkClick r:id="rId20" tooltip="U.S. Department of State - Great Seal"/>
          </p:cNvPr>
          <p:cNvPicPr>
            <a:picLocks noChangeAspect="1" noChangeArrowheads="1"/>
          </p:cNvPicPr>
          <p:nvPr/>
        </p:nvPicPr>
        <p:blipFill>
          <a:blip r:embed="rId18" cstate="print"/>
          <a:srcRect/>
          <a:stretch>
            <a:fillRect/>
          </a:stretch>
        </p:blipFill>
        <p:spPr bwMode="auto">
          <a:xfrm>
            <a:off x="1676400" y="3200400"/>
            <a:ext cx="742950" cy="742950"/>
          </a:xfrm>
          <a:prstGeom prst="rect">
            <a:avLst/>
          </a:prstGeom>
          <a:noFill/>
          <a:ln w="9525">
            <a:noFill/>
            <a:miter lim="800000"/>
            <a:headEnd/>
            <a:tailEnd/>
          </a:ln>
        </p:spPr>
      </p:pic>
      <p:pic>
        <p:nvPicPr>
          <p:cNvPr id="1062" name="Picture 34" descr="http://www.schaeferpower.com/webimages/itar-logo-3d.jpg"/>
          <p:cNvPicPr>
            <a:picLocks noChangeAspect="1" noChangeArrowheads="1"/>
          </p:cNvPicPr>
          <p:nvPr/>
        </p:nvPicPr>
        <p:blipFill>
          <a:blip r:embed="rId21" cstate="print"/>
          <a:srcRect/>
          <a:stretch>
            <a:fillRect/>
          </a:stretch>
        </p:blipFill>
        <p:spPr bwMode="auto">
          <a:xfrm>
            <a:off x="4343400" y="3124200"/>
            <a:ext cx="835025" cy="835025"/>
          </a:xfrm>
          <a:prstGeom prst="rect">
            <a:avLst/>
          </a:prstGeom>
          <a:noFill/>
          <a:ln w="9525">
            <a:noFill/>
            <a:miter lim="800000"/>
            <a:headEnd/>
            <a:tailEnd/>
          </a:ln>
        </p:spPr>
      </p:pic>
      <p:sp>
        <p:nvSpPr>
          <p:cNvPr id="54" name="TextBox 53"/>
          <p:cNvSpPr txBox="1"/>
          <p:nvPr/>
        </p:nvSpPr>
        <p:spPr>
          <a:xfrm>
            <a:off x="5181600" y="3352800"/>
            <a:ext cx="685800" cy="400050"/>
          </a:xfrm>
          <a:prstGeom prst="rect">
            <a:avLst/>
          </a:prstGeom>
          <a:noFill/>
        </p:spPr>
        <p:txBody>
          <a:bodyPr>
            <a:spAutoFit/>
          </a:bodyPr>
          <a:lstStyle/>
          <a:p>
            <a:pPr fontAlgn="auto">
              <a:spcBef>
                <a:spcPts val="0"/>
              </a:spcBef>
              <a:spcAft>
                <a:spcPts val="0"/>
              </a:spcAft>
              <a:defRPr/>
            </a:pPr>
            <a:r>
              <a:rPr lang="en-US" sz="1000" b="0" dirty="0">
                <a:latin typeface="+mj-lt"/>
              </a:rPr>
              <a:t>22 CFR ITAR</a:t>
            </a:r>
          </a:p>
        </p:txBody>
      </p:sp>
      <p:sp>
        <p:nvSpPr>
          <p:cNvPr id="55" name="TextBox 54"/>
          <p:cNvSpPr txBox="1"/>
          <p:nvPr/>
        </p:nvSpPr>
        <p:spPr>
          <a:xfrm>
            <a:off x="3048000" y="3352800"/>
            <a:ext cx="1371600" cy="400050"/>
          </a:xfrm>
          <a:prstGeom prst="rect">
            <a:avLst/>
          </a:prstGeom>
          <a:noFill/>
        </p:spPr>
        <p:txBody>
          <a:bodyPr>
            <a:spAutoFit/>
          </a:bodyPr>
          <a:lstStyle/>
          <a:p>
            <a:pPr fontAlgn="auto">
              <a:spcBef>
                <a:spcPts val="0"/>
              </a:spcBef>
              <a:spcAft>
                <a:spcPts val="0"/>
              </a:spcAft>
              <a:defRPr/>
            </a:pPr>
            <a:r>
              <a:rPr lang="en-US" sz="1000" b="0" dirty="0">
                <a:latin typeface="+mj-lt"/>
              </a:rPr>
              <a:t>Arms Export Control Act of 1976</a:t>
            </a:r>
          </a:p>
        </p:txBody>
      </p:sp>
      <p:sp>
        <p:nvSpPr>
          <p:cNvPr id="56" name="TextBox 55"/>
          <p:cNvSpPr txBox="1"/>
          <p:nvPr/>
        </p:nvSpPr>
        <p:spPr>
          <a:xfrm>
            <a:off x="1066800" y="3030538"/>
            <a:ext cx="457200" cy="246062"/>
          </a:xfrm>
          <a:prstGeom prst="rect">
            <a:avLst/>
          </a:prstGeom>
          <a:noFill/>
        </p:spPr>
        <p:txBody>
          <a:bodyPr>
            <a:spAutoFit/>
          </a:bodyPr>
          <a:lstStyle/>
          <a:p>
            <a:pPr fontAlgn="auto">
              <a:spcBef>
                <a:spcPts val="0"/>
              </a:spcBef>
              <a:spcAft>
                <a:spcPts val="0"/>
              </a:spcAft>
              <a:defRPr/>
            </a:pPr>
            <a:r>
              <a:rPr lang="en-US" sz="1000" b="0" dirty="0" err="1">
                <a:latin typeface="+mj-lt"/>
              </a:rPr>
              <a:t>DoS</a:t>
            </a:r>
            <a:endParaRPr lang="en-US" sz="1000" b="0" dirty="0">
              <a:latin typeface="+mj-lt"/>
            </a:endParaRPr>
          </a:p>
        </p:txBody>
      </p:sp>
      <p:pic>
        <p:nvPicPr>
          <p:cNvPr id="1066" name="Picture 13" descr="Export Wizard-1"/>
          <p:cNvPicPr>
            <a:picLocks noChangeAspect="1" noChangeArrowheads="1"/>
          </p:cNvPicPr>
          <p:nvPr/>
        </p:nvPicPr>
        <p:blipFill>
          <a:blip r:embed="rId22" cstate="print"/>
          <a:srcRect/>
          <a:stretch>
            <a:fillRect/>
          </a:stretch>
        </p:blipFill>
        <p:spPr bwMode="auto">
          <a:xfrm>
            <a:off x="6172200" y="1752600"/>
            <a:ext cx="501650" cy="685800"/>
          </a:xfrm>
          <a:prstGeom prst="rect">
            <a:avLst/>
          </a:prstGeom>
          <a:noFill/>
          <a:ln w="9525">
            <a:noFill/>
            <a:miter lim="800000"/>
            <a:headEnd/>
            <a:tailEnd/>
          </a:ln>
        </p:spPr>
      </p:pic>
      <p:pic>
        <p:nvPicPr>
          <p:cNvPr id="1067" name="Picture 28" descr="http://georgewbush-whitehouse.archives.gov/omb/budget/fy2006/images/treasury-1.jpg"/>
          <p:cNvPicPr>
            <a:picLocks noChangeAspect="1" noChangeArrowheads="1"/>
          </p:cNvPicPr>
          <p:nvPr/>
        </p:nvPicPr>
        <p:blipFill>
          <a:blip r:embed="rId11" cstate="print"/>
          <a:srcRect/>
          <a:stretch>
            <a:fillRect/>
          </a:stretch>
        </p:blipFill>
        <p:spPr bwMode="auto">
          <a:xfrm>
            <a:off x="6172200" y="4419600"/>
            <a:ext cx="720725" cy="720725"/>
          </a:xfrm>
          <a:prstGeom prst="rect">
            <a:avLst/>
          </a:prstGeom>
          <a:noFill/>
          <a:ln w="9525">
            <a:noFill/>
            <a:miter lim="800000"/>
            <a:headEnd/>
            <a:tailEnd/>
          </a:ln>
        </p:spPr>
      </p:pic>
      <p:pic>
        <p:nvPicPr>
          <p:cNvPr id="1068" name="Picture 2" descr="U.S. Department of State - Great Seal">
            <a:hlinkClick r:id="rId23" tooltip="U.S. Department of State - Great Seal"/>
          </p:cNvPr>
          <p:cNvPicPr>
            <a:picLocks noChangeAspect="1" noChangeArrowheads="1"/>
          </p:cNvPicPr>
          <p:nvPr/>
        </p:nvPicPr>
        <p:blipFill>
          <a:blip r:embed="rId18" cstate="print"/>
          <a:srcRect/>
          <a:stretch>
            <a:fillRect/>
          </a:stretch>
        </p:blipFill>
        <p:spPr bwMode="auto">
          <a:xfrm>
            <a:off x="6096000" y="3200400"/>
            <a:ext cx="742950" cy="742950"/>
          </a:xfrm>
          <a:prstGeom prst="rect">
            <a:avLst/>
          </a:prstGeom>
          <a:noFill/>
          <a:ln w="9525">
            <a:noFill/>
            <a:miter lim="800000"/>
            <a:headEnd/>
            <a:tailEnd/>
          </a:ln>
        </p:spPr>
      </p:pic>
      <p:sp>
        <p:nvSpPr>
          <p:cNvPr id="60" name="TextBox 59"/>
          <p:cNvSpPr txBox="1"/>
          <p:nvPr/>
        </p:nvSpPr>
        <p:spPr>
          <a:xfrm>
            <a:off x="5943600" y="3962400"/>
            <a:ext cx="1143000" cy="215900"/>
          </a:xfrm>
          <a:prstGeom prst="rect">
            <a:avLst/>
          </a:prstGeom>
          <a:noFill/>
        </p:spPr>
        <p:txBody>
          <a:bodyPr>
            <a:spAutoFit/>
          </a:bodyPr>
          <a:lstStyle/>
          <a:p>
            <a:pPr fontAlgn="auto">
              <a:spcBef>
                <a:spcPts val="0"/>
              </a:spcBef>
              <a:spcAft>
                <a:spcPts val="0"/>
              </a:spcAft>
              <a:defRPr/>
            </a:pPr>
            <a:r>
              <a:rPr lang="en-US" sz="800" b="0" dirty="0">
                <a:latin typeface="+mj-lt"/>
              </a:rPr>
              <a:t>DDTC - Enforcement</a:t>
            </a:r>
          </a:p>
        </p:txBody>
      </p:sp>
      <p:sp>
        <p:nvSpPr>
          <p:cNvPr id="61" name="TextBox 60"/>
          <p:cNvSpPr txBox="1"/>
          <p:nvPr/>
        </p:nvSpPr>
        <p:spPr>
          <a:xfrm>
            <a:off x="5791200" y="2438400"/>
            <a:ext cx="1600200" cy="215900"/>
          </a:xfrm>
          <a:prstGeom prst="rect">
            <a:avLst/>
          </a:prstGeom>
          <a:noFill/>
        </p:spPr>
        <p:txBody>
          <a:bodyPr>
            <a:spAutoFit/>
          </a:bodyPr>
          <a:lstStyle/>
          <a:p>
            <a:pPr algn="ctr" fontAlgn="auto">
              <a:spcBef>
                <a:spcPts val="0"/>
              </a:spcBef>
              <a:spcAft>
                <a:spcPts val="0"/>
              </a:spcAft>
              <a:defRPr/>
            </a:pPr>
            <a:r>
              <a:rPr lang="en-US" sz="800" b="0" dirty="0">
                <a:latin typeface="+mj-lt"/>
              </a:rPr>
              <a:t>Office Export Enforcement</a:t>
            </a:r>
          </a:p>
        </p:txBody>
      </p:sp>
      <p:pic>
        <p:nvPicPr>
          <p:cNvPr id="1071" name="Picture 26" descr="http://congregationalsecurityinc.com/blog/wp-content/uploads/2009/11/FBI.png"/>
          <p:cNvPicPr>
            <a:picLocks noChangeAspect="1" noChangeArrowheads="1"/>
          </p:cNvPicPr>
          <p:nvPr/>
        </p:nvPicPr>
        <p:blipFill>
          <a:blip r:embed="rId24" cstate="print"/>
          <a:srcRect/>
          <a:stretch>
            <a:fillRect/>
          </a:stretch>
        </p:blipFill>
        <p:spPr bwMode="auto">
          <a:xfrm>
            <a:off x="7467600" y="2514600"/>
            <a:ext cx="533400" cy="533400"/>
          </a:xfrm>
          <a:prstGeom prst="rect">
            <a:avLst/>
          </a:prstGeom>
          <a:noFill/>
          <a:ln w="9525">
            <a:noFill/>
            <a:miter lim="800000"/>
            <a:headEnd/>
            <a:tailEnd/>
          </a:ln>
        </p:spPr>
      </p:pic>
      <p:sp>
        <p:nvSpPr>
          <p:cNvPr id="71" name="TextBox 70"/>
          <p:cNvSpPr txBox="1"/>
          <p:nvPr/>
        </p:nvSpPr>
        <p:spPr>
          <a:xfrm>
            <a:off x="6019800" y="5105400"/>
            <a:ext cx="1143000" cy="215900"/>
          </a:xfrm>
          <a:prstGeom prst="rect">
            <a:avLst/>
          </a:prstGeom>
          <a:noFill/>
        </p:spPr>
        <p:txBody>
          <a:bodyPr>
            <a:spAutoFit/>
          </a:bodyPr>
          <a:lstStyle/>
          <a:p>
            <a:pPr fontAlgn="auto">
              <a:spcBef>
                <a:spcPts val="0"/>
              </a:spcBef>
              <a:spcAft>
                <a:spcPts val="0"/>
              </a:spcAft>
              <a:defRPr/>
            </a:pPr>
            <a:r>
              <a:rPr lang="en-US" sz="800" b="0" dirty="0">
                <a:latin typeface="+mj-lt"/>
              </a:rPr>
              <a:t>OFAC - Compliance</a:t>
            </a:r>
          </a:p>
        </p:txBody>
      </p:sp>
      <p:sp>
        <p:nvSpPr>
          <p:cNvPr id="72" name="TextBox 71"/>
          <p:cNvSpPr txBox="1"/>
          <p:nvPr/>
        </p:nvSpPr>
        <p:spPr>
          <a:xfrm>
            <a:off x="2438400" y="1905000"/>
            <a:ext cx="533400" cy="215900"/>
          </a:xfrm>
          <a:prstGeom prst="rect">
            <a:avLst/>
          </a:prstGeom>
          <a:noFill/>
        </p:spPr>
        <p:txBody>
          <a:bodyPr>
            <a:spAutoFit/>
          </a:bodyPr>
          <a:lstStyle/>
          <a:p>
            <a:pPr fontAlgn="auto">
              <a:spcBef>
                <a:spcPts val="0"/>
              </a:spcBef>
              <a:spcAft>
                <a:spcPts val="0"/>
              </a:spcAft>
              <a:defRPr/>
            </a:pPr>
            <a:r>
              <a:rPr lang="en-US" sz="800" b="0" dirty="0">
                <a:latin typeface="+mj-lt"/>
              </a:rPr>
              <a:t>Census</a:t>
            </a:r>
          </a:p>
        </p:txBody>
      </p:sp>
      <p:sp>
        <p:nvSpPr>
          <p:cNvPr id="73" name="TextBox 72"/>
          <p:cNvSpPr txBox="1"/>
          <p:nvPr/>
        </p:nvSpPr>
        <p:spPr>
          <a:xfrm>
            <a:off x="2438400" y="2514600"/>
            <a:ext cx="533400" cy="215900"/>
          </a:xfrm>
          <a:prstGeom prst="rect">
            <a:avLst/>
          </a:prstGeom>
          <a:noFill/>
        </p:spPr>
        <p:txBody>
          <a:bodyPr>
            <a:spAutoFit/>
          </a:bodyPr>
          <a:lstStyle/>
          <a:p>
            <a:pPr algn="ctr" fontAlgn="auto">
              <a:spcBef>
                <a:spcPts val="0"/>
              </a:spcBef>
              <a:spcAft>
                <a:spcPts val="0"/>
              </a:spcAft>
              <a:defRPr/>
            </a:pPr>
            <a:r>
              <a:rPr lang="en-US" sz="800" b="0" dirty="0">
                <a:latin typeface="+mj-lt"/>
              </a:rPr>
              <a:t>PTO</a:t>
            </a:r>
          </a:p>
        </p:txBody>
      </p:sp>
      <p:sp>
        <p:nvSpPr>
          <p:cNvPr id="74" name="TextBox 73"/>
          <p:cNvSpPr txBox="1"/>
          <p:nvPr/>
        </p:nvSpPr>
        <p:spPr>
          <a:xfrm>
            <a:off x="1828800" y="3886200"/>
            <a:ext cx="533400" cy="215900"/>
          </a:xfrm>
          <a:prstGeom prst="rect">
            <a:avLst/>
          </a:prstGeom>
          <a:noFill/>
        </p:spPr>
        <p:txBody>
          <a:bodyPr>
            <a:spAutoFit/>
          </a:bodyPr>
          <a:lstStyle/>
          <a:p>
            <a:pPr fontAlgn="auto">
              <a:spcBef>
                <a:spcPts val="0"/>
              </a:spcBef>
              <a:spcAft>
                <a:spcPts val="0"/>
              </a:spcAft>
              <a:defRPr/>
            </a:pPr>
            <a:r>
              <a:rPr lang="en-US" sz="800" b="0" dirty="0">
                <a:latin typeface="+mj-lt"/>
              </a:rPr>
              <a:t>DDTC</a:t>
            </a:r>
          </a:p>
        </p:txBody>
      </p:sp>
      <p:sp>
        <p:nvSpPr>
          <p:cNvPr id="75" name="TextBox 74"/>
          <p:cNvSpPr txBox="1"/>
          <p:nvPr/>
        </p:nvSpPr>
        <p:spPr>
          <a:xfrm>
            <a:off x="1752600" y="2438400"/>
            <a:ext cx="533400" cy="215900"/>
          </a:xfrm>
          <a:prstGeom prst="rect">
            <a:avLst/>
          </a:prstGeom>
          <a:noFill/>
        </p:spPr>
        <p:txBody>
          <a:bodyPr>
            <a:spAutoFit/>
          </a:bodyPr>
          <a:lstStyle/>
          <a:p>
            <a:pPr algn="ctr" fontAlgn="auto">
              <a:spcBef>
                <a:spcPts val="0"/>
              </a:spcBef>
              <a:spcAft>
                <a:spcPts val="0"/>
              </a:spcAft>
              <a:defRPr/>
            </a:pPr>
            <a:r>
              <a:rPr lang="en-US" sz="800" b="0" dirty="0">
                <a:latin typeface="+mj-lt"/>
              </a:rPr>
              <a:t>BIS</a:t>
            </a:r>
          </a:p>
        </p:txBody>
      </p:sp>
      <p:sp>
        <p:nvSpPr>
          <p:cNvPr id="79" name="Line 6"/>
          <p:cNvSpPr>
            <a:spLocks noChangeShapeType="1"/>
          </p:cNvSpPr>
          <p:nvPr/>
        </p:nvSpPr>
        <p:spPr bwMode="auto">
          <a:xfrm>
            <a:off x="457200" y="4343400"/>
            <a:ext cx="6781800" cy="0"/>
          </a:xfrm>
          <a:prstGeom prst="line">
            <a:avLst/>
          </a:prstGeom>
          <a:noFill/>
          <a:ln w="19050">
            <a:solidFill>
              <a:schemeClr val="tx1"/>
            </a:solidFill>
            <a:prstDash val="sysDot"/>
            <a:round/>
            <a:headEnd/>
            <a:tailEnd/>
          </a:ln>
          <a:effectLst/>
        </p:spPr>
        <p:txBody>
          <a:bodyPr/>
          <a:lstStyle/>
          <a:p>
            <a:pPr fontAlgn="auto">
              <a:spcBef>
                <a:spcPts val="0"/>
              </a:spcBef>
              <a:spcAft>
                <a:spcPts val="0"/>
              </a:spcAft>
              <a:defRPr/>
            </a:pPr>
            <a:endParaRPr lang="en-US" b="0">
              <a:latin typeface="+mj-lt"/>
            </a:endParaRPr>
          </a:p>
        </p:txBody>
      </p:sp>
      <p:sp>
        <p:nvSpPr>
          <p:cNvPr id="80" name="Right Brace 79"/>
          <p:cNvSpPr/>
          <p:nvPr/>
        </p:nvSpPr>
        <p:spPr>
          <a:xfrm>
            <a:off x="7162800" y="1295400"/>
            <a:ext cx="533400" cy="48006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0">
              <a:latin typeface="+mj-lt"/>
            </a:endParaRPr>
          </a:p>
        </p:txBody>
      </p:sp>
      <p:sp>
        <p:nvSpPr>
          <p:cNvPr id="82" name="TextBox 81"/>
          <p:cNvSpPr txBox="1"/>
          <p:nvPr/>
        </p:nvSpPr>
        <p:spPr>
          <a:xfrm>
            <a:off x="8077200" y="3048000"/>
            <a:ext cx="457200" cy="215900"/>
          </a:xfrm>
          <a:prstGeom prst="rect">
            <a:avLst/>
          </a:prstGeom>
          <a:noFill/>
        </p:spPr>
        <p:txBody>
          <a:bodyPr>
            <a:spAutoFit/>
          </a:bodyPr>
          <a:lstStyle/>
          <a:p>
            <a:pPr algn="ctr" fontAlgn="auto">
              <a:spcBef>
                <a:spcPts val="0"/>
              </a:spcBef>
              <a:spcAft>
                <a:spcPts val="0"/>
              </a:spcAft>
              <a:defRPr/>
            </a:pPr>
            <a:r>
              <a:rPr lang="en-US" sz="800" b="0" dirty="0">
                <a:latin typeface="+mj-lt"/>
              </a:rPr>
              <a:t>DSS</a:t>
            </a:r>
          </a:p>
        </p:txBody>
      </p:sp>
      <p:sp>
        <p:nvSpPr>
          <p:cNvPr id="83" name="TextBox 82"/>
          <p:cNvSpPr txBox="1"/>
          <p:nvPr/>
        </p:nvSpPr>
        <p:spPr>
          <a:xfrm>
            <a:off x="1752600" y="5118100"/>
            <a:ext cx="533400" cy="215900"/>
          </a:xfrm>
          <a:prstGeom prst="rect">
            <a:avLst/>
          </a:prstGeom>
          <a:noFill/>
        </p:spPr>
        <p:txBody>
          <a:bodyPr>
            <a:spAutoFit/>
          </a:bodyPr>
          <a:lstStyle/>
          <a:p>
            <a:pPr fontAlgn="auto">
              <a:spcBef>
                <a:spcPts val="0"/>
              </a:spcBef>
              <a:spcAft>
                <a:spcPts val="0"/>
              </a:spcAft>
              <a:defRPr/>
            </a:pPr>
            <a:r>
              <a:rPr lang="en-US" sz="800" b="0" dirty="0">
                <a:latin typeface="+mj-lt"/>
              </a:rPr>
              <a:t>OFAC</a:t>
            </a:r>
          </a:p>
        </p:txBody>
      </p:sp>
      <p:sp>
        <p:nvSpPr>
          <p:cNvPr id="84" name="TextBox 83"/>
          <p:cNvSpPr txBox="1"/>
          <p:nvPr/>
        </p:nvSpPr>
        <p:spPr>
          <a:xfrm>
            <a:off x="3048000" y="4648200"/>
            <a:ext cx="1828800" cy="246063"/>
          </a:xfrm>
          <a:prstGeom prst="rect">
            <a:avLst/>
          </a:prstGeom>
          <a:noFill/>
        </p:spPr>
        <p:txBody>
          <a:bodyPr>
            <a:spAutoFit/>
          </a:bodyPr>
          <a:lstStyle/>
          <a:p>
            <a:pPr fontAlgn="auto">
              <a:spcBef>
                <a:spcPts val="0"/>
              </a:spcBef>
              <a:spcAft>
                <a:spcPts val="0"/>
              </a:spcAft>
              <a:defRPr/>
            </a:pPr>
            <a:r>
              <a:rPr lang="en-US" sz="1000" b="0" dirty="0">
                <a:latin typeface="+mj-lt"/>
              </a:rPr>
              <a:t>Trading with Enemy Act</a:t>
            </a:r>
          </a:p>
        </p:txBody>
      </p:sp>
      <p:sp>
        <p:nvSpPr>
          <p:cNvPr id="85" name="TextBox 84"/>
          <p:cNvSpPr txBox="1"/>
          <p:nvPr/>
        </p:nvSpPr>
        <p:spPr>
          <a:xfrm>
            <a:off x="3048000" y="4876800"/>
            <a:ext cx="1828800" cy="400050"/>
          </a:xfrm>
          <a:prstGeom prst="rect">
            <a:avLst/>
          </a:prstGeom>
          <a:noFill/>
        </p:spPr>
        <p:txBody>
          <a:bodyPr>
            <a:spAutoFit/>
          </a:bodyPr>
          <a:lstStyle/>
          <a:p>
            <a:pPr fontAlgn="auto">
              <a:spcBef>
                <a:spcPts val="0"/>
              </a:spcBef>
              <a:spcAft>
                <a:spcPts val="0"/>
              </a:spcAft>
              <a:defRPr/>
            </a:pPr>
            <a:r>
              <a:rPr lang="en-US" sz="1000" b="0" dirty="0">
                <a:latin typeface="+mj-lt"/>
              </a:rPr>
              <a:t>International Emergency Economic Powers Act</a:t>
            </a:r>
          </a:p>
        </p:txBody>
      </p:sp>
      <p:sp>
        <p:nvSpPr>
          <p:cNvPr id="86" name="TextBox 85"/>
          <p:cNvSpPr txBox="1"/>
          <p:nvPr/>
        </p:nvSpPr>
        <p:spPr>
          <a:xfrm>
            <a:off x="5181600" y="4724400"/>
            <a:ext cx="990600" cy="246063"/>
          </a:xfrm>
          <a:prstGeom prst="rect">
            <a:avLst/>
          </a:prstGeom>
          <a:noFill/>
        </p:spPr>
        <p:txBody>
          <a:bodyPr>
            <a:spAutoFit/>
          </a:bodyPr>
          <a:lstStyle/>
          <a:p>
            <a:pPr fontAlgn="auto">
              <a:spcBef>
                <a:spcPts val="0"/>
              </a:spcBef>
              <a:spcAft>
                <a:spcPts val="0"/>
              </a:spcAft>
              <a:defRPr/>
            </a:pPr>
            <a:r>
              <a:rPr lang="en-US" sz="1000" b="0" dirty="0">
                <a:latin typeface="+mj-lt"/>
              </a:rPr>
              <a:t>31 CFR</a:t>
            </a:r>
          </a:p>
        </p:txBody>
      </p:sp>
      <p:sp>
        <p:nvSpPr>
          <p:cNvPr id="87" name="TextBox 86"/>
          <p:cNvSpPr txBox="1"/>
          <p:nvPr/>
        </p:nvSpPr>
        <p:spPr>
          <a:xfrm>
            <a:off x="5181600" y="4876800"/>
            <a:ext cx="990600" cy="246063"/>
          </a:xfrm>
          <a:prstGeom prst="rect">
            <a:avLst/>
          </a:prstGeom>
          <a:noFill/>
        </p:spPr>
        <p:txBody>
          <a:bodyPr>
            <a:spAutoFit/>
          </a:bodyPr>
          <a:lstStyle/>
          <a:p>
            <a:pPr fontAlgn="auto">
              <a:spcBef>
                <a:spcPts val="0"/>
              </a:spcBef>
              <a:spcAft>
                <a:spcPts val="0"/>
              </a:spcAft>
              <a:defRPr/>
            </a:pPr>
            <a:r>
              <a:rPr lang="en-US" sz="1000" b="0" dirty="0">
                <a:latin typeface="+mj-lt"/>
              </a:rPr>
              <a:t>Various Statutes</a:t>
            </a:r>
          </a:p>
        </p:txBody>
      </p:sp>
      <p:sp>
        <p:nvSpPr>
          <p:cNvPr id="90" name="TextBox 89"/>
          <p:cNvSpPr txBox="1"/>
          <p:nvPr/>
        </p:nvSpPr>
        <p:spPr>
          <a:xfrm>
            <a:off x="8001000" y="2209800"/>
            <a:ext cx="533400" cy="246063"/>
          </a:xfrm>
          <a:prstGeom prst="rect">
            <a:avLst/>
          </a:prstGeom>
          <a:noFill/>
        </p:spPr>
        <p:txBody>
          <a:bodyPr>
            <a:spAutoFit/>
          </a:bodyPr>
          <a:lstStyle/>
          <a:p>
            <a:pPr fontAlgn="auto">
              <a:spcBef>
                <a:spcPts val="0"/>
              </a:spcBef>
              <a:spcAft>
                <a:spcPts val="0"/>
              </a:spcAft>
              <a:defRPr/>
            </a:pPr>
            <a:r>
              <a:rPr lang="en-US" sz="1000" b="0" dirty="0" err="1">
                <a:latin typeface="+mj-lt"/>
              </a:rPr>
              <a:t>DoJ</a:t>
            </a:r>
            <a:endParaRPr lang="en-US" sz="1000" b="0" dirty="0">
              <a:latin typeface="+mj-lt"/>
            </a:endParaRPr>
          </a:p>
        </p:txBody>
      </p:sp>
      <p:pic>
        <p:nvPicPr>
          <p:cNvPr id="1086" name="Picture 18" descr="http://www.phy.duke.edu/research/photon/qoptics/funding/doe.gif"/>
          <p:cNvPicPr>
            <a:picLocks noChangeAspect="1" noChangeArrowheads="1"/>
          </p:cNvPicPr>
          <p:nvPr/>
        </p:nvPicPr>
        <p:blipFill>
          <a:blip r:embed="rId25" cstate="print"/>
          <a:srcRect/>
          <a:stretch>
            <a:fillRect/>
          </a:stretch>
        </p:blipFill>
        <p:spPr bwMode="auto">
          <a:xfrm>
            <a:off x="377825" y="5392738"/>
            <a:ext cx="701675" cy="701675"/>
          </a:xfrm>
          <a:prstGeom prst="rect">
            <a:avLst/>
          </a:prstGeom>
          <a:noFill/>
          <a:ln w="9525">
            <a:noFill/>
            <a:miter lim="800000"/>
            <a:headEnd/>
            <a:tailEnd/>
          </a:ln>
        </p:spPr>
      </p:pic>
      <p:pic>
        <p:nvPicPr>
          <p:cNvPr id="1087" name="Picture 22" descr="http://ehd.nrc.gov/EHD_Proceeding/images/logo.jpg"/>
          <p:cNvPicPr>
            <a:picLocks noChangeAspect="1" noChangeArrowheads="1"/>
          </p:cNvPicPr>
          <p:nvPr/>
        </p:nvPicPr>
        <p:blipFill>
          <a:blip r:embed="rId26" cstate="print"/>
          <a:srcRect/>
          <a:stretch>
            <a:fillRect/>
          </a:stretch>
        </p:blipFill>
        <p:spPr bwMode="auto">
          <a:xfrm>
            <a:off x="1600200" y="5392738"/>
            <a:ext cx="762000" cy="768350"/>
          </a:xfrm>
          <a:prstGeom prst="rect">
            <a:avLst/>
          </a:prstGeom>
          <a:noFill/>
          <a:ln w="9525">
            <a:noFill/>
            <a:miter lim="800000"/>
            <a:headEnd/>
            <a:tailEnd/>
          </a:ln>
        </p:spPr>
      </p:pic>
      <p:pic>
        <p:nvPicPr>
          <p:cNvPr id="1088" name="Picture 38"/>
          <p:cNvPicPr>
            <a:picLocks noChangeAspect="1" noChangeArrowheads="1"/>
          </p:cNvPicPr>
          <p:nvPr/>
        </p:nvPicPr>
        <p:blipFill>
          <a:blip r:embed="rId14" cstate="print"/>
          <a:srcRect/>
          <a:stretch>
            <a:fillRect/>
          </a:stretch>
        </p:blipFill>
        <p:spPr bwMode="auto">
          <a:xfrm>
            <a:off x="4572000" y="5410200"/>
            <a:ext cx="563563" cy="755650"/>
          </a:xfrm>
          <a:prstGeom prst="rect">
            <a:avLst/>
          </a:prstGeom>
          <a:noFill/>
          <a:ln w="9525">
            <a:solidFill>
              <a:schemeClr val="tx1"/>
            </a:solidFill>
            <a:miter lim="800000"/>
            <a:headEnd/>
            <a:tailEnd/>
          </a:ln>
        </p:spPr>
      </p:pic>
      <p:sp>
        <p:nvSpPr>
          <p:cNvPr id="94" name="TextBox 93"/>
          <p:cNvSpPr txBox="1"/>
          <p:nvPr/>
        </p:nvSpPr>
        <p:spPr>
          <a:xfrm>
            <a:off x="5181600" y="5638800"/>
            <a:ext cx="762000" cy="246063"/>
          </a:xfrm>
          <a:prstGeom prst="rect">
            <a:avLst/>
          </a:prstGeom>
          <a:noFill/>
        </p:spPr>
        <p:txBody>
          <a:bodyPr>
            <a:spAutoFit/>
          </a:bodyPr>
          <a:lstStyle/>
          <a:p>
            <a:pPr fontAlgn="auto">
              <a:spcBef>
                <a:spcPts val="0"/>
              </a:spcBef>
              <a:spcAft>
                <a:spcPts val="0"/>
              </a:spcAft>
              <a:defRPr/>
            </a:pPr>
            <a:r>
              <a:rPr lang="en-US" sz="1000" b="0" dirty="0">
                <a:latin typeface="+mj-lt"/>
              </a:rPr>
              <a:t>10 CFR</a:t>
            </a:r>
          </a:p>
        </p:txBody>
      </p:sp>
      <p:sp>
        <p:nvSpPr>
          <p:cNvPr id="95" name="TextBox 94"/>
          <p:cNvSpPr txBox="1"/>
          <p:nvPr/>
        </p:nvSpPr>
        <p:spPr>
          <a:xfrm>
            <a:off x="3048000" y="5562600"/>
            <a:ext cx="1524000" cy="400050"/>
          </a:xfrm>
          <a:prstGeom prst="rect">
            <a:avLst/>
          </a:prstGeom>
          <a:noFill/>
        </p:spPr>
        <p:txBody>
          <a:bodyPr>
            <a:spAutoFit/>
          </a:bodyPr>
          <a:lstStyle/>
          <a:p>
            <a:pPr fontAlgn="auto">
              <a:spcBef>
                <a:spcPts val="0"/>
              </a:spcBef>
              <a:spcAft>
                <a:spcPts val="0"/>
              </a:spcAft>
              <a:defRPr/>
            </a:pPr>
            <a:r>
              <a:rPr lang="en-US" sz="1000" b="0" dirty="0">
                <a:latin typeface="+mj-lt"/>
              </a:rPr>
              <a:t>Energy Reorganization Act of 1974</a:t>
            </a:r>
          </a:p>
        </p:txBody>
      </p:sp>
      <p:sp>
        <p:nvSpPr>
          <p:cNvPr id="96" name="TextBox 95"/>
          <p:cNvSpPr txBox="1"/>
          <p:nvPr/>
        </p:nvSpPr>
        <p:spPr>
          <a:xfrm>
            <a:off x="1066800" y="5621338"/>
            <a:ext cx="533400" cy="246062"/>
          </a:xfrm>
          <a:prstGeom prst="rect">
            <a:avLst/>
          </a:prstGeom>
          <a:noFill/>
        </p:spPr>
        <p:txBody>
          <a:bodyPr>
            <a:spAutoFit/>
          </a:bodyPr>
          <a:lstStyle/>
          <a:p>
            <a:pPr fontAlgn="auto">
              <a:spcBef>
                <a:spcPts val="0"/>
              </a:spcBef>
              <a:spcAft>
                <a:spcPts val="0"/>
              </a:spcAft>
              <a:defRPr/>
            </a:pPr>
            <a:r>
              <a:rPr lang="en-US" sz="1000" b="0" dirty="0" err="1">
                <a:latin typeface="+mj-lt"/>
              </a:rPr>
              <a:t>DoE</a:t>
            </a:r>
            <a:endParaRPr lang="en-US" sz="1000" b="0" dirty="0">
              <a:latin typeface="+mj-lt"/>
            </a:endParaRPr>
          </a:p>
        </p:txBody>
      </p:sp>
      <p:sp>
        <p:nvSpPr>
          <p:cNvPr id="100" name="TextBox 99"/>
          <p:cNvSpPr txBox="1"/>
          <p:nvPr/>
        </p:nvSpPr>
        <p:spPr>
          <a:xfrm>
            <a:off x="7543800" y="3048000"/>
            <a:ext cx="457200" cy="215900"/>
          </a:xfrm>
          <a:prstGeom prst="rect">
            <a:avLst/>
          </a:prstGeom>
          <a:noFill/>
        </p:spPr>
        <p:txBody>
          <a:bodyPr>
            <a:spAutoFit/>
          </a:bodyPr>
          <a:lstStyle/>
          <a:p>
            <a:pPr algn="ctr" fontAlgn="auto">
              <a:spcBef>
                <a:spcPts val="0"/>
              </a:spcBef>
              <a:spcAft>
                <a:spcPts val="0"/>
              </a:spcAft>
              <a:defRPr/>
            </a:pPr>
            <a:r>
              <a:rPr lang="en-US" sz="800" b="0" dirty="0">
                <a:latin typeface="+mj-lt"/>
              </a:rPr>
              <a:t>FBI</a:t>
            </a:r>
          </a:p>
        </p:txBody>
      </p:sp>
      <p:sp>
        <p:nvSpPr>
          <p:cNvPr id="103" name="TextBox 102"/>
          <p:cNvSpPr txBox="1"/>
          <p:nvPr/>
        </p:nvSpPr>
        <p:spPr>
          <a:xfrm>
            <a:off x="7467600" y="3810000"/>
            <a:ext cx="1676400" cy="381000"/>
          </a:xfrm>
          <a:prstGeom prst="rect">
            <a:avLst/>
          </a:prstGeom>
          <a:noFill/>
        </p:spPr>
        <p:txBody>
          <a:bodyPr>
            <a:spAutoFit/>
          </a:bodyPr>
          <a:lstStyle/>
          <a:p>
            <a:pPr algn="ctr" fontAlgn="auto">
              <a:spcBef>
                <a:spcPts val="0"/>
              </a:spcBef>
              <a:spcAft>
                <a:spcPts val="0"/>
              </a:spcAft>
              <a:defRPr/>
            </a:pPr>
            <a:r>
              <a:rPr lang="en-US" b="0" dirty="0">
                <a:latin typeface="+mj-lt"/>
              </a:rPr>
              <a:t>Operations</a:t>
            </a:r>
          </a:p>
        </p:txBody>
      </p:sp>
      <p:sp>
        <p:nvSpPr>
          <p:cNvPr id="104" name="TextBox 103"/>
          <p:cNvSpPr txBox="1"/>
          <p:nvPr/>
        </p:nvSpPr>
        <p:spPr>
          <a:xfrm>
            <a:off x="7620000" y="5651500"/>
            <a:ext cx="457200" cy="215900"/>
          </a:xfrm>
          <a:prstGeom prst="rect">
            <a:avLst/>
          </a:prstGeom>
          <a:noFill/>
        </p:spPr>
        <p:txBody>
          <a:bodyPr>
            <a:spAutoFit/>
          </a:bodyPr>
          <a:lstStyle/>
          <a:p>
            <a:pPr algn="ctr" fontAlgn="auto">
              <a:spcBef>
                <a:spcPts val="0"/>
              </a:spcBef>
              <a:spcAft>
                <a:spcPts val="0"/>
              </a:spcAft>
              <a:defRPr/>
            </a:pPr>
            <a:r>
              <a:rPr lang="en-US" sz="800" b="0" dirty="0">
                <a:latin typeface="+mj-lt"/>
              </a:rPr>
              <a:t>CBP</a:t>
            </a:r>
          </a:p>
        </p:txBody>
      </p:sp>
      <p:sp>
        <p:nvSpPr>
          <p:cNvPr id="105" name="TextBox 104"/>
          <p:cNvSpPr txBox="1"/>
          <p:nvPr/>
        </p:nvSpPr>
        <p:spPr>
          <a:xfrm>
            <a:off x="8229600" y="5638800"/>
            <a:ext cx="914400" cy="338138"/>
          </a:xfrm>
          <a:prstGeom prst="rect">
            <a:avLst/>
          </a:prstGeom>
          <a:noFill/>
        </p:spPr>
        <p:txBody>
          <a:bodyPr>
            <a:spAutoFit/>
          </a:bodyPr>
          <a:lstStyle/>
          <a:p>
            <a:pPr algn="ctr" fontAlgn="auto">
              <a:spcBef>
                <a:spcPts val="0"/>
              </a:spcBef>
              <a:spcAft>
                <a:spcPts val="0"/>
              </a:spcAft>
              <a:defRPr/>
            </a:pPr>
            <a:r>
              <a:rPr lang="en-US" sz="800" b="0" dirty="0">
                <a:latin typeface="+mj-lt"/>
              </a:rPr>
              <a:t>ICE</a:t>
            </a:r>
          </a:p>
          <a:p>
            <a:pPr algn="ctr" fontAlgn="auto">
              <a:spcBef>
                <a:spcPts val="0"/>
              </a:spcBef>
              <a:spcAft>
                <a:spcPts val="0"/>
              </a:spcAft>
              <a:defRPr/>
            </a:pPr>
            <a:r>
              <a:rPr lang="en-US" sz="800" b="0" dirty="0">
                <a:latin typeface="+mj-lt"/>
              </a:rPr>
              <a:t>(Enforcement)</a:t>
            </a:r>
          </a:p>
        </p:txBody>
      </p:sp>
      <p:pic>
        <p:nvPicPr>
          <p:cNvPr id="1096" name="Picture 6" descr="http://www.lmt-inc.com/images/ClientList_logo-dss.jpg"/>
          <p:cNvPicPr>
            <a:picLocks noChangeAspect="1" noChangeArrowheads="1"/>
          </p:cNvPicPr>
          <p:nvPr/>
        </p:nvPicPr>
        <p:blipFill>
          <a:blip r:embed="rId27" cstate="print"/>
          <a:srcRect/>
          <a:stretch>
            <a:fillRect/>
          </a:stretch>
        </p:blipFill>
        <p:spPr bwMode="auto">
          <a:xfrm>
            <a:off x="8001000" y="2514600"/>
            <a:ext cx="533400" cy="533400"/>
          </a:xfrm>
          <a:prstGeom prst="rect">
            <a:avLst/>
          </a:prstGeom>
          <a:noFill/>
          <a:ln w="9525">
            <a:noFill/>
            <a:miter lim="800000"/>
            <a:headEnd/>
            <a:tailEnd/>
          </a:ln>
        </p:spPr>
      </p:pic>
      <p:sp>
        <p:nvSpPr>
          <p:cNvPr id="111" name="TextBox 110"/>
          <p:cNvSpPr txBox="1"/>
          <p:nvPr/>
        </p:nvSpPr>
        <p:spPr>
          <a:xfrm>
            <a:off x="1143000" y="3886200"/>
            <a:ext cx="457200" cy="246063"/>
          </a:xfrm>
          <a:prstGeom prst="rect">
            <a:avLst/>
          </a:prstGeom>
          <a:noFill/>
        </p:spPr>
        <p:txBody>
          <a:bodyPr>
            <a:spAutoFit/>
          </a:bodyPr>
          <a:lstStyle/>
          <a:p>
            <a:pPr fontAlgn="auto">
              <a:spcBef>
                <a:spcPts val="0"/>
              </a:spcBef>
              <a:spcAft>
                <a:spcPts val="0"/>
              </a:spcAft>
              <a:defRPr/>
            </a:pPr>
            <a:r>
              <a:rPr lang="en-US" sz="1000" b="0" dirty="0" err="1">
                <a:latin typeface="+mj-lt"/>
              </a:rPr>
              <a:t>DoD</a:t>
            </a:r>
            <a:endParaRPr lang="en-US" sz="1000" b="0" dirty="0">
              <a:latin typeface="+mj-lt"/>
            </a:endParaRPr>
          </a:p>
        </p:txBody>
      </p:sp>
      <p:pic>
        <p:nvPicPr>
          <p:cNvPr id="1098" name="Picture 8" descr="http://intelinstitute.org/images/cia_logo_5g3p.jpg"/>
          <p:cNvPicPr>
            <a:picLocks noChangeAspect="1" noChangeArrowheads="1"/>
          </p:cNvPicPr>
          <p:nvPr/>
        </p:nvPicPr>
        <p:blipFill>
          <a:blip r:embed="rId28" cstate="print"/>
          <a:srcRect/>
          <a:stretch>
            <a:fillRect/>
          </a:stretch>
        </p:blipFill>
        <p:spPr bwMode="auto">
          <a:xfrm>
            <a:off x="8534400" y="2514600"/>
            <a:ext cx="533400" cy="533400"/>
          </a:xfrm>
          <a:prstGeom prst="rect">
            <a:avLst/>
          </a:prstGeom>
          <a:noFill/>
          <a:ln w="9525">
            <a:noFill/>
            <a:miter lim="800000"/>
            <a:headEnd/>
            <a:tailEnd/>
          </a:ln>
        </p:spPr>
      </p:pic>
      <p:sp>
        <p:nvSpPr>
          <p:cNvPr id="113" name="TextBox 112"/>
          <p:cNvSpPr txBox="1"/>
          <p:nvPr/>
        </p:nvSpPr>
        <p:spPr>
          <a:xfrm>
            <a:off x="8534400" y="3048000"/>
            <a:ext cx="457200" cy="215900"/>
          </a:xfrm>
          <a:prstGeom prst="rect">
            <a:avLst/>
          </a:prstGeom>
          <a:noFill/>
        </p:spPr>
        <p:txBody>
          <a:bodyPr>
            <a:spAutoFit/>
          </a:bodyPr>
          <a:lstStyle/>
          <a:p>
            <a:pPr algn="ctr" fontAlgn="auto">
              <a:spcBef>
                <a:spcPts val="0"/>
              </a:spcBef>
              <a:spcAft>
                <a:spcPts val="0"/>
              </a:spcAft>
              <a:defRPr/>
            </a:pPr>
            <a:r>
              <a:rPr lang="en-US" sz="800" b="0" dirty="0">
                <a:latin typeface="+mj-lt"/>
              </a:rPr>
              <a:t>CIA</a:t>
            </a:r>
          </a:p>
        </p:txBody>
      </p:sp>
      <p:pic>
        <p:nvPicPr>
          <p:cNvPr id="1100" name="Picture 10" descr="DTRA">
            <a:hlinkClick r:id="rId20"/>
          </p:cNvPr>
          <p:cNvPicPr>
            <a:picLocks noChangeAspect="1" noChangeArrowheads="1"/>
          </p:cNvPicPr>
          <p:nvPr/>
        </p:nvPicPr>
        <p:blipFill>
          <a:blip r:embed="rId29" cstate="print"/>
          <a:srcRect/>
          <a:stretch>
            <a:fillRect/>
          </a:stretch>
        </p:blipFill>
        <p:spPr bwMode="auto">
          <a:xfrm>
            <a:off x="2286000" y="2895600"/>
            <a:ext cx="819150" cy="190500"/>
          </a:xfrm>
          <a:prstGeom prst="rect">
            <a:avLst/>
          </a:prstGeom>
          <a:noFill/>
          <a:ln w="9525">
            <a:noFill/>
            <a:miter lim="800000"/>
            <a:headEnd/>
            <a:tailEnd/>
          </a:ln>
        </p:spPr>
      </p:pic>
      <p:graphicFrame>
        <p:nvGraphicFramePr>
          <p:cNvPr id="1036" name="Object 12"/>
          <p:cNvGraphicFramePr>
            <a:graphicFrameLocks noChangeAspect="1"/>
          </p:cNvGraphicFramePr>
          <p:nvPr/>
        </p:nvGraphicFramePr>
        <p:xfrm>
          <a:off x="2286000" y="3810000"/>
          <a:ext cx="1143000" cy="334963"/>
        </p:xfrm>
        <a:graphic>
          <a:graphicData uri="http://schemas.openxmlformats.org/presentationml/2006/ole">
            <mc:AlternateContent xmlns:mc="http://schemas.openxmlformats.org/markup-compatibility/2006">
              <mc:Choice xmlns:v="urn:schemas-microsoft-com:vml" Requires="v">
                <p:oleObj spid="_x0000_s1038" name="Document" r:id="rId31" imgW="2029968" imgH="595884" progId="Word.Document.8">
                  <p:embed/>
                </p:oleObj>
              </mc:Choice>
              <mc:Fallback>
                <p:oleObj name="Document" r:id="rId31" imgW="2029968" imgH="595884" progId="Word.Document.8">
                  <p:embed/>
                  <p:pic>
                    <p:nvPicPr>
                      <p:cNvPr id="0"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86000" y="3810000"/>
                        <a:ext cx="11430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Line 6"/>
          <p:cNvSpPr>
            <a:spLocks noChangeShapeType="1"/>
          </p:cNvSpPr>
          <p:nvPr/>
        </p:nvSpPr>
        <p:spPr bwMode="auto">
          <a:xfrm>
            <a:off x="533400" y="5334000"/>
            <a:ext cx="6781800" cy="0"/>
          </a:xfrm>
          <a:prstGeom prst="line">
            <a:avLst/>
          </a:prstGeom>
          <a:noFill/>
          <a:ln w="19050">
            <a:solidFill>
              <a:schemeClr val="tx1"/>
            </a:solidFill>
            <a:prstDash val="sysDot"/>
            <a:round/>
            <a:headEnd/>
            <a:tailEnd/>
          </a:ln>
          <a:effectLst/>
        </p:spPr>
        <p:txBody>
          <a:bodyPr/>
          <a:lstStyle/>
          <a:p>
            <a:pPr fontAlgn="auto">
              <a:spcBef>
                <a:spcPts val="0"/>
              </a:spcBef>
              <a:spcAft>
                <a:spcPts val="0"/>
              </a:spcAft>
              <a:defRPr/>
            </a:pPr>
            <a:endParaRPr lang="en-US" b="0">
              <a:latin typeface="+mj-lt"/>
            </a:endParaRPr>
          </a:p>
        </p:txBody>
      </p:sp>
      <p:sp>
        <p:nvSpPr>
          <p:cNvPr id="120" name="Line 6"/>
          <p:cNvSpPr>
            <a:spLocks noChangeShapeType="1"/>
          </p:cNvSpPr>
          <p:nvPr/>
        </p:nvSpPr>
        <p:spPr bwMode="auto">
          <a:xfrm>
            <a:off x="457200" y="2743200"/>
            <a:ext cx="6781800" cy="0"/>
          </a:xfrm>
          <a:prstGeom prst="line">
            <a:avLst/>
          </a:prstGeom>
          <a:noFill/>
          <a:ln w="19050">
            <a:solidFill>
              <a:schemeClr val="tx1"/>
            </a:solidFill>
            <a:prstDash val="sysDot"/>
            <a:round/>
            <a:headEnd/>
            <a:tailEnd/>
          </a:ln>
          <a:effectLst/>
        </p:spPr>
        <p:txBody>
          <a:bodyPr/>
          <a:lstStyle/>
          <a:p>
            <a:pPr fontAlgn="auto">
              <a:spcBef>
                <a:spcPts val="0"/>
              </a:spcBef>
              <a:spcAft>
                <a:spcPts val="0"/>
              </a:spcAft>
              <a:defRPr/>
            </a:pPr>
            <a:endParaRPr lang="en-US" b="0">
              <a:latin typeface="+mj-lt"/>
            </a:endParaRPr>
          </a:p>
        </p:txBody>
      </p:sp>
      <p:pic>
        <p:nvPicPr>
          <p:cNvPr id="1103" name="Picture 18" descr="NNSA logo"/>
          <p:cNvPicPr>
            <a:picLocks noChangeAspect="1" noChangeArrowheads="1"/>
          </p:cNvPicPr>
          <p:nvPr/>
        </p:nvPicPr>
        <p:blipFill>
          <a:blip r:embed="rId33" cstate="print"/>
          <a:srcRect/>
          <a:stretch>
            <a:fillRect/>
          </a:stretch>
        </p:blipFill>
        <p:spPr bwMode="auto">
          <a:xfrm>
            <a:off x="6019800" y="5638800"/>
            <a:ext cx="1143000" cy="293688"/>
          </a:xfrm>
          <a:prstGeom prst="rect">
            <a:avLst/>
          </a:prstGeom>
          <a:noFill/>
          <a:ln w="9525">
            <a:noFill/>
            <a:miter lim="800000"/>
            <a:headEnd/>
            <a:tailEnd/>
          </a:ln>
        </p:spPr>
      </p:pic>
      <p:sp>
        <p:nvSpPr>
          <p:cNvPr id="123" name="TextBox 122"/>
          <p:cNvSpPr txBox="1"/>
          <p:nvPr/>
        </p:nvSpPr>
        <p:spPr>
          <a:xfrm>
            <a:off x="5943600" y="5943600"/>
            <a:ext cx="1447800" cy="215900"/>
          </a:xfrm>
          <a:prstGeom prst="rect">
            <a:avLst/>
          </a:prstGeom>
          <a:noFill/>
        </p:spPr>
        <p:txBody>
          <a:bodyPr>
            <a:spAutoFit/>
          </a:bodyPr>
          <a:lstStyle/>
          <a:p>
            <a:pPr fontAlgn="auto">
              <a:spcBef>
                <a:spcPts val="0"/>
              </a:spcBef>
              <a:spcAft>
                <a:spcPts val="0"/>
              </a:spcAft>
              <a:defRPr/>
            </a:pPr>
            <a:r>
              <a:rPr lang="en-US" sz="800" b="0" dirty="0">
                <a:latin typeface="+mj-lt"/>
              </a:rPr>
              <a:t>NNSA Export Control</a:t>
            </a:r>
          </a:p>
        </p:txBody>
      </p:sp>
      <p:sp>
        <p:nvSpPr>
          <p:cNvPr id="124" name="TextBox 123"/>
          <p:cNvSpPr txBox="1"/>
          <p:nvPr/>
        </p:nvSpPr>
        <p:spPr>
          <a:xfrm>
            <a:off x="2209800" y="3048000"/>
            <a:ext cx="990600" cy="215900"/>
          </a:xfrm>
          <a:prstGeom prst="rect">
            <a:avLst/>
          </a:prstGeom>
          <a:noFill/>
        </p:spPr>
        <p:txBody>
          <a:bodyPr>
            <a:spAutoFit/>
          </a:bodyPr>
          <a:lstStyle/>
          <a:p>
            <a:pPr algn="ctr" fontAlgn="auto">
              <a:spcBef>
                <a:spcPts val="0"/>
              </a:spcBef>
              <a:spcAft>
                <a:spcPts val="0"/>
              </a:spcAft>
              <a:defRPr/>
            </a:pPr>
            <a:r>
              <a:rPr lang="en-US" sz="800" b="0" dirty="0">
                <a:latin typeface="+mj-lt"/>
              </a:rPr>
              <a:t>Threat Reduction</a:t>
            </a:r>
          </a:p>
        </p:txBody>
      </p:sp>
      <p:sp>
        <p:nvSpPr>
          <p:cNvPr id="125" name="TextBox 124"/>
          <p:cNvSpPr txBox="1"/>
          <p:nvPr/>
        </p:nvSpPr>
        <p:spPr>
          <a:xfrm>
            <a:off x="2362200" y="4114800"/>
            <a:ext cx="838200" cy="215900"/>
          </a:xfrm>
          <a:prstGeom prst="rect">
            <a:avLst/>
          </a:prstGeom>
          <a:noFill/>
        </p:spPr>
        <p:txBody>
          <a:bodyPr>
            <a:spAutoFit/>
          </a:bodyPr>
          <a:lstStyle/>
          <a:p>
            <a:pPr algn="ctr" fontAlgn="auto">
              <a:spcBef>
                <a:spcPts val="0"/>
              </a:spcBef>
              <a:spcAft>
                <a:spcPts val="0"/>
              </a:spcAft>
              <a:defRPr/>
            </a:pPr>
            <a:r>
              <a:rPr lang="en-US" sz="800" b="0" dirty="0">
                <a:latin typeface="+mj-lt"/>
              </a:rPr>
              <a:t>Licensing </a:t>
            </a:r>
          </a:p>
        </p:txBody>
      </p:sp>
      <p:pic>
        <p:nvPicPr>
          <p:cNvPr id="1107" name="Picture 2" descr="U.S. Department of State - Great Seal">
            <a:hlinkClick r:id="rId34" tooltip="U.S. Department of State - Great Seal"/>
          </p:cNvPr>
          <p:cNvPicPr>
            <a:picLocks noChangeAspect="1" noChangeArrowheads="1"/>
          </p:cNvPicPr>
          <p:nvPr/>
        </p:nvPicPr>
        <p:blipFill>
          <a:blip r:embed="rId18" cstate="print"/>
          <a:srcRect/>
          <a:stretch>
            <a:fillRect/>
          </a:stretch>
        </p:blipFill>
        <p:spPr bwMode="auto">
          <a:xfrm>
            <a:off x="2438400" y="3276600"/>
            <a:ext cx="438150" cy="438150"/>
          </a:xfrm>
          <a:prstGeom prst="rect">
            <a:avLst/>
          </a:prstGeom>
          <a:noFill/>
          <a:ln w="9525">
            <a:noFill/>
            <a:miter lim="800000"/>
            <a:headEnd/>
            <a:tailEnd/>
          </a:ln>
        </p:spPr>
      </p:pic>
      <p:sp>
        <p:nvSpPr>
          <p:cNvPr id="127" name="TextBox 126"/>
          <p:cNvSpPr txBox="1"/>
          <p:nvPr/>
        </p:nvSpPr>
        <p:spPr>
          <a:xfrm>
            <a:off x="2438400" y="3657600"/>
            <a:ext cx="533400" cy="215900"/>
          </a:xfrm>
          <a:prstGeom prst="rect">
            <a:avLst/>
          </a:prstGeom>
          <a:noFill/>
        </p:spPr>
        <p:txBody>
          <a:bodyPr>
            <a:spAutoFit/>
          </a:bodyPr>
          <a:lstStyle/>
          <a:p>
            <a:pPr fontAlgn="auto">
              <a:spcBef>
                <a:spcPts val="0"/>
              </a:spcBef>
              <a:spcAft>
                <a:spcPts val="0"/>
              </a:spcAft>
              <a:defRPr/>
            </a:pPr>
            <a:r>
              <a:rPr lang="en-US" sz="800" b="0" dirty="0">
                <a:latin typeface="+mj-lt"/>
              </a:rPr>
              <a:t>ODTC</a:t>
            </a:r>
          </a:p>
        </p:txBody>
      </p:sp>
      <p:cxnSp>
        <p:nvCxnSpPr>
          <p:cNvPr id="129" name="Straight Arrow Connector 128"/>
          <p:cNvCxnSpPr>
            <a:stCxn id="127" idx="3"/>
          </p:cNvCxnSpPr>
          <p:nvPr/>
        </p:nvCxnSpPr>
        <p:spPr>
          <a:xfrm flipV="1">
            <a:off x="2971800" y="3276600"/>
            <a:ext cx="1588" cy="488950"/>
          </a:xfrm>
          <a:prstGeom prst="straightConnector1">
            <a:avLst/>
          </a:prstGeom>
          <a:ln w="158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0" name="Content Placeholder 2"/>
          <p:cNvSpPr>
            <a:spLocks noGrp="1"/>
          </p:cNvSpPr>
          <p:nvPr>
            <p:ph idx="1"/>
          </p:nvPr>
        </p:nvSpPr>
        <p:spPr/>
        <p:txBody>
          <a:bodyPr/>
          <a:lstStyle/>
          <a:p>
            <a:pPr eaLnBrk="1" hangingPunct="1"/>
            <a:r>
              <a:rPr lang="en-US" smtClean="0"/>
              <a:t> </a:t>
            </a:r>
          </a:p>
        </p:txBody>
      </p:sp>
      <p:sp>
        <p:nvSpPr>
          <p:cNvPr id="81" name="Slide Number Placeholder 1"/>
          <p:cNvSpPr>
            <a:spLocks noGrp="1"/>
          </p:cNvSpPr>
          <p:nvPr>
            <p:ph type="sldNum" sz="quarter" idx="12"/>
          </p:nvPr>
        </p:nvSpPr>
        <p:spPr/>
        <p:txBody>
          <a:bodyPr/>
          <a:lstStyle/>
          <a:p>
            <a:pPr>
              <a:defRPr/>
            </a:pPr>
            <a:fld id="{6B2870D7-A819-4EBA-B3EC-3F1110874538}" type="slidenum">
              <a:rPr lang="en-US" altLang="en-US"/>
              <a:pPr>
                <a:defRPr/>
              </a:pPr>
              <a:t>63</a:t>
            </a:fld>
            <a:endParaRPr lang="en-US" altLang="en-US" dirty="0"/>
          </a:p>
        </p:txBody>
      </p:sp>
      <p:sp>
        <p:nvSpPr>
          <p:cNvPr id="78" name="TextBox 77"/>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4" name="Title 3"/>
          <p:cNvSpPr>
            <a:spLocks noGrp="1"/>
          </p:cNvSpPr>
          <p:nvPr>
            <p:ph type="title"/>
          </p:nvPr>
        </p:nvSpPr>
        <p:spPr/>
        <p:txBody>
          <a:bodyPr/>
          <a:lstStyle/>
          <a:p>
            <a:pPr eaLnBrk="1" fontAlgn="auto" hangingPunct="1">
              <a:spcAft>
                <a:spcPts val="0"/>
              </a:spcAft>
              <a:defRPr/>
            </a:pPr>
            <a:r>
              <a:rPr lang="en-US" dirty="0" smtClean="0"/>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p:txBody>
          <a:bodyPr>
            <a:normAutofit/>
          </a:bodyPr>
          <a:lstStyle/>
          <a:p>
            <a:pPr marL="0" indent="0" algn="ctr" eaLnBrk="1" fontAlgn="auto" hangingPunct="1">
              <a:spcAft>
                <a:spcPts val="0"/>
              </a:spcAft>
              <a:buFont typeface="Wingdings 2"/>
              <a:buNone/>
              <a:defRPr/>
            </a:pPr>
            <a:r>
              <a:rPr lang="en-US" b="1" dirty="0">
                <a:solidFill>
                  <a:schemeClr val="tx1"/>
                </a:solidFill>
                <a:latin typeface="Century Gothic" pitchFamily="34" charset="0"/>
              </a:rPr>
              <a:t>Primary Concern for Universities </a:t>
            </a:r>
            <a:endParaRPr lang="en-US" b="1" dirty="0" smtClean="0">
              <a:solidFill>
                <a:schemeClr val="tx1"/>
              </a:solidFill>
              <a:latin typeface="Century Gothic" pitchFamily="34" charset="0"/>
            </a:endParaRPr>
          </a:p>
          <a:p>
            <a:pPr algn="ctr" eaLnBrk="1" fontAlgn="auto" hangingPunct="1">
              <a:spcAft>
                <a:spcPts val="0"/>
              </a:spcAft>
              <a:buFont typeface="Wingdings 2"/>
              <a:buChar char=""/>
              <a:defRPr/>
            </a:pPr>
            <a:endParaRPr lang="en-US" b="1" dirty="0" smtClean="0">
              <a:solidFill>
                <a:schemeClr val="tx1"/>
              </a:solidFill>
              <a:latin typeface="Century Gothic" pitchFamily="34" charset="0"/>
            </a:endParaRPr>
          </a:p>
          <a:p>
            <a:pPr marL="0" indent="0" eaLnBrk="1" fontAlgn="auto" hangingPunct="1">
              <a:spcAft>
                <a:spcPts val="0"/>
              </a:spcAft>
              <a:buFont typeface="Wingdings 2"/>
              <a:buNone/>
              <a:defRPr/>
            </a:pPr>
            <a:r>
              <a:rPr lang="en-US" sz="2000" b="1" dirty="0">
                <a:latin typeface="Century Gothic" pitchFamily="34" charset="0"/>
              </a:rPr>
              <a:t>Activities in the U.S. that exceed the “Deemed Export” threshold</a:t>
            </a:r>
            <a:r>
              <a:rPr lang="en-US" sz="2000" b="1" dirty="0" smtClean="0">
                <a:latin typeface="Century Gothic" pitchFamily="34" charset="0"/>
              </a:rPr>
              <a:t>:</a:t>
            </a:r>
          </a:p>
          <a:p>
            <a:pPr marL="0" indent="0" eaLnBrk="1" fontAlgn="auto" hangingPunct="1">
              <a:spcAft>
                <a:spcPts val="0"/>
              </a:spcAft>
              <a:buFont typeface="Wingdings 2"/>
              <a:buNone/>
              <a:defRPr/>
            </a:pPr>
            <a:endParaRPr lang="en-US" sz="2000" b="1" dirty="0">
              <a:latin typeface="Century Gothic" pitchFamily="34" charset="0"/>
            </a:endParaRPr>
          </a:p>
          <a:p>
            <a:pPr eaLnBrk="1" fontAlgn="auto" hangingPunct="1">
              <a:spcAft>
                <a:spcPts val="0"/>
              </a:spcAft>
              <a:buFont typeface="Wingdings 2"/>
              <a:buChar char=""/>
              <a:defRPr/>
            </a:pPr>
            <a:r>
              <a:rPr lang="en-US" sz="2000" b="1" u="sng" dirty="0">
                <a:latin typeface="Century Gothic" pitchFamily="34" charset="0"/>
              </a:rPr>
              <a:t>EAR:</a:t>
            </a:r>
            <a:r>
              <a:rPr lang="en-US" sz="2000" b="1" dirty="0">
                <a:latin typeface="Century Gothic" pitchFamily="34" charset="0"/>
              </a:rPr>
              <a:t> </a:t>
            </a:r>
          </a:p>
          <a:p>
            <a:pPr lvl="1" eaLnBrk="1" fontAlgn="auto" hangingPunct="1">
              <a:spcBef>
                <a:spcPts val="0"/>
              </a:spcBef>
              <a:spcAft>
                <a:spcPts val="0"/>
              </a:spcAft>
              <a:buFont typeface="Wingdings 2"/>
              <a:buChar char=""/>
              <a:defRPr/>
            </a:pPr>
            <a:r>
              <a:rPr lang="en-US" sz="2000" b="1" dirty="0">
                <a:latin typeface="Century Gothic" pitchFamily="34" charset="0"/>
              </a:rPr>
              <a:t>Export of technology necessary for “Development, production or use” of CCL items</a:t>
            </a:r>
          </a:p>
          <a:p>
            <a:pPr lvl="1" eaLnBrk="1" fontAlgn="auto" hangingPunct="1">
              <a:spcBef>
                <a:spcPts val="0"/>
              </a:spcBef>
              <a:spcAft>
                <a:spcPts val="0"/>
              </a:spcAft>
              <a:buFont typeface="Wingdings 2"/>
              <a:buChar char=""/>
              <a:defRPr/>
            </a:pPr>
            <a:r>
              <a:rPr lang="en-US" sz="2000" b="1" dirty="0">
                <a:latin typeface="Century Gothic" pitchFamily="34" charset="0"/>
              </a:rPr>
              <a:t>Operation, Installation, Maintenance, Repair, Overhaul AND Refurbishing</a:t>
            </a:r>
          </a:p>
          <a:p>
            <a:pPr lvl="1" eaLnBrk="1" fontAlgn="auto" hangingPunct="1">
              <a:spcBef>
                <a:spcPts val="0"/>
              </a:spcBef>
              <a:spcAft>
                <a:spcPts val="0"/>
              </a:spcAft>
              <a:buFont typeface="Wingdings 2"/>
              <a:buChar char=""/>
              <a:defRPr/>
            </a:pPr>
            <a:r>
              <a:rPr lang="en-US" sz="2000" b="1" dirty="0">
                <a:latin typeface="Century Gothic" pitchFamily="34" charset="0"/>
              </a:rPr>
              <a:t>ALL 6 elements must be present to constitute “Use”</a:t>
            </a:r>
          </a:p>
          <a:p>
            <a:pPr marL="0" indent="0" eaLnBrk="1" fontAlgn="auto" hangingPunct="1">
              <a:spcBef>
                <a:spcPts val="0"/>
              </a:spcBef>
              <a:spcAft>
                <a:spcPts val="0"/>
              </a:spcAft>
              <a:buFont typeface="Wingdings 2"/>
              <a:buNone/>
              <a:defRPr/>
            </a:pPr>
            <a:endParaRPr lang="en-US" sz="2000" u="sng" dirty="0">
              <a:latin typeface="Century Gothic" pitchFamily="34" charset="0"/>
            </a:endParaRPr>
          </a:p>
          <a:p>
            <a:pPr eaLnBrk="1" fontAlgn="auto" hangingPunct="1">
              <a:spcAft>
                <a:spcPts val="0"/>
              </a:spcAft>
              <a:buFont typeface="Wingdings 2"/>
              <a:buChar char=""/>
              <a:defRPr/>
            </a:pP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pPr>
              <a:defRPr/>
            </a:pPr>
            <a:fld id="{0ACBDF97-4EFB-4C48-80CF-AAC69A7A4167}" type="slidenum">
              <a:rPr lang="en-US"/>
              <a:pPr>
                <a:defRPr/>
              </a:pPr>
              <a:t>64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p:txBody>
          <a:bodyPr>
            <a:normAutofit lnSpcReduction="10000"/>
          </a:bodyPr>
          <a:lstStyle/>
          <a:p>
            <a:pPr marL="0" indent="0" algn="ctr" eaLnBrk="1" fontAlgn="auto" hangingPunct="1">
              <a:spcAft>
                <a:spcPts val="0"/>
              </a:spcAft>
              <a:buFont typeface="Wingdings 2"/>
              <a:buNone/>
              <a:defRPr/>
            </a:pPr>
            <a:r>
              <a:rPr lang="en-US" b="1" dirty="0">
                <a:solidFill>
                  <a:schemeClr val="tx1"/>
                </a:solidFill>
                <a:latin typeface="Century Gothic" pitchFamily="34" charset="0"/>
              </a:rPr>
              <a:t>Primary Concern for Universities </a:t>
            </a:r>
            <a:endParaRPr lang="en-US" b="1" dirty="0" smtClean="0">
              <a:solidFill>
                <a:schemeClr val="tx1"/>
              </a:solidFill>
              <a:latin typeface="Century Gothic" pitchFamily="34" charset="0"/>
            </a:endParaRPr>
          </a:p>
          <a:p>
            <a:pPr algn="ctr" eaLnBrk="1" fontAlgn="auto" hangingPunct="1">
              <a:spcAft>
                <a:spcPts val="0"/>
              </a:spcAft>
              <a:buFont typeface="Wingdings 2"/>
              <a:buChar char=""/>
              <a:defRPr/>
            </a:pPr>
            <a:endParaRPr lang="en-US" b="1" dirty="0" smtClean="0">
              <a:solidFill>
                <a:schemeClr val="tx1"/>
              </a:solidFill>
              <a:latin typeface="Century Gothic" pitchFamily="34" charset="0"/>
            </a:endParaRPr>
          </a:p>
          <a:p>
            <a:pPr marL="0" indent="0" eaLnBrk="1" fontAlgn="auto" hangingPunct="1">
              <a:spcAft>
                <a:spcPts val="0"/>
              </a:spcAft>
              <a:buFont typeface="Wingdings 2"/>
              <a:buNone/>
              <a:defRPr/>
            </a:pPr>
            <a:r>
              <a:rPr lang="en-US" sz="2000" b="1" dirty="0">
                <a:latin typeface="Century Gothic" pitchFamily="34" charset="0"/>
              </a:rPr>
              <a:t>Activities in the U.S. that exceed the “Deemed Export” threshold</a:t>
            </a:r>
            <a:r>
              <a:rPr lang="en-US" sz="2000" b="1" dirty="0" smtClean="0">
                <a:latin typeface="Century Gothic" pitchFamily="34" charset="0"/>
              </a:rPr>
              <a:t>:</a:t>
            </a:r>
          </a:p>
          <a:p>
            <a:pPr marL="0" indent="0" eaLnBrk="1" fontAlgn="auto" hangingPunct="1">
              <a:spcAft>
                <a:spcPts val="0"/>
              </a:spcAft>
              <a:buFont typeface="Wingdings 2"/>
              <a:buNone/>
              <a:defRPr/>
            </a:pPr>
            <a:endParaRPr lang="en-US" sz="2000" b="1" dirty="0">
              <a:latin typeface="Century Gothic" pitchFamily="34" charset="0"/>
            </a:endParaRPr>
          </a:p>
          <a:p>
            <a:pPr eaLnBrk="1" fontAlgn="auto" hangingPunct="1">
              <a:spcBef>
                <a:spcPts val="0"/>
              </a:spcBef>
              <a:spcAft>
                <a:spcPts val="0"/>
              </a:spcAft>
              <a:buFont typeface="Wingdings 2"/>
              <a:buChar char=""/>
              <a:defRPr/>
            </a:pPr>
            <a:r>
              <a:rPr lang="en-US" sz="2000" b="1" u="sng" dirty="0" err="1">
                <a:latin typeface="Century Gothic" pitchFamily="34" charset="0"/>
              </a:rPr>
              <a:t>ITAR</a:t>
            </a:r>
            <a:endParaRPr lang="en-US" sz="2000" b="1" u="sng" dirty="0">
              <a:latin typeface="Century Gothic" pitchFamily="34" charset="0"/>
            </a:endParaRPr>
          </a:p>
          <a:p>
            <a:pPr lvl="1" eaLnBrk="1" fontAlgn="auto" hangingPunct="1">
              <a:spcBef>
                <a:spcPts val="0"/>
              </a:spcBef>
              <a:spcAft>
                <a:spcPts val="0"/>
              </a:spcAft>
              <a:buFont typeface="Wingdings 2"/>
              <a:buChar char=""/>
              <a:defRPr/>
            </a:pPr>
            <a:r>
              <a:rPr lang="en-US" sz="2000" b="1" dirty="0">
                <a:latin typeface="Century Gothic" pitchFamily="34" charset="0"/>
              </a:rPr>
              <a:t>Does not have “deemed export” threshold</a:t>
            </a:r>
          </a:p>
          <a:p>
            <a:pPr lvl="1" eaLnBrk="1" fontAlgn="auto" hangingPunct="1">
              <a:spcBef>
                <a:spcPts val="0"/>
              </a:spcBef>
              <a:spcAft>
                <a:spcPts val="0"/>
              </a:spcAft>
              <a:buFont typeface="Wingdings 2"/>
              <a:buChar char=""/>
              <a:defRPr/>
            </a:pPr>
            <a:r>
              <a:rPr lang="en-US" sz="2000" b="1" dirty="0">
                <a:latin typeface="Century Gothic" pitchFamily="34" charset="0"/>
              </a:rPr>
              <a:t>Any access to any defense article is prohibited</a:t>
            </a:r>
          </a:p>
          <a:p>
            <a:pPr lvl="1" eaLnBrk="1" fontAlgn="auto" hangingPunct="1">
              <a:spcBef>
                <a:spcPts val="0"/>
              </a:spcBef>
              <a:spcAft>
                <a:spcPts val="0"/>
              </a:spcAft>
              <a:buFont typeface="Wingdings 2"/>
              <a:buChar char=""/>
              <a:defRPr/>
            </a:pPr>
            <a:r>
              <a:rPr lang="en-US" sz="2000" b="1" dirty="0">
                <a:latin typeface="Century Gothic" pitchFamily="34" charset="0"/>
              </a:rPr>
              <a:t>Export of technical data in any form is considered transfer of “know how” </a:t>
            </a:r>
          </a:p>
          <a:p>
            <a:pPr lvl="1" eaLnBrk="1" fontAlgn="auto" hangingPunct="1">
              <a:spcBef>
                <a:spcPts val="0"/>
              </a:spcBef>
              <a:spcAft>
                <a:spcPts val="0"/>
              </a:spcAft>
              <a:buFont typeface="Wingdings 2"/>
              <a:buChar char=""/>
              <a:defRPr/>
            </a:pPr>
            <a:r>
              <a:rPr lang="en-US" sz="2000" b="1" dirty="0">
                <a:latin typeface="Century Gothic" pitchFamily="34" charset="0"/>
              </a:rPr>
              <a:t>“Defense service” furnishing of assistance in the “design, development, engineering, manufacture, production, assembly, testing, repair, maintenance, modification, operation, demilitarization, destruction, processing or use” </a:t>
            </a:r>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039AFE7F-E614-4D49-A2D3-05ECEC37F04B}" type="slidenum">
              <a:rPr lang="en-US"/>
              <a:pPr>
                <a:defRPr/>
              </a:pPr>
              <a:t>65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4525963"/>
          </a:xfrm>
        </p:spPr>
        <p:txBody>
          <a:bodyPr>
            <a:normAutofit/>
          </a:bodyPr>
          <a:lstStyle/>
          <a:p>
            <a:pPr marL="0" indent="0" algn="ctr" eaLnBrk="1" fontAlgn="auto" hangingPunct="1">
              <a:spcAft>
                <a:spcPts val="0"/>
              </a:spcAft>
              <a:buFont typeface="Wingdings 2"/>
              <a:buNone/>
              <a:defRPr/>
            </a:pPr>
            <a:r>
              <a:rPr lang="en-US" b="1" dirty="0">
                <a:solidFill>
                  <a:schemeClr val="tx1"/>
                </a:solidFill>
                <a:latin typeface="Century Gothic" pitchFamily="34" charset="0"/>
              </a:rPr>
              <a:t>Primary Concern for Universities </a:t>
            </a:r>
            <a:endParaRPr lang="en-US" b="1" dirty="0" smtClean="0">
              <a:solidFill>
                <a:schemeClr val="tx1"/>
              </a:solidFill>
              <a:latin typeface="Century Gothic" pitchFamily="34" charset="0"/>
            </a:endParaRPr>
          </a:p>
          <a:p>
            <a:pPr algn="ctr" eaLnBrk="1" fontAlgn="auto" hangingPunct="1">
              <a:spcAft>
                <a:spcPts val="0"/>
              </a:spcAft>
              <a:buFont typeface="Wingdings 2"/>
              <a:buChar char=""/>
              <a:defRPr/>
            </a:pPr>
            <a:endParaRPr lang="en-US" sz="1600" b="1" dirty="0" smtClean="0">
              <a:solidFill>
                <a:schemeClr val="tx1"/>
              </a:solidFill>
              <a:latin typeface="Century Gothic" pitchFamily="34" charset="0"/>
            </a:endParaRPr>
          </a:p>
          <a:p>
            <a:pPr marL="0" indent="0" eaLnBrk="1" fontAlgn="auto" hangingPunct="1">
              <a:spcAft>
                <a:spcPts val="0"/>
              </a:spcAft>
              <a:buFont typeface="Wingdings 2"/>
              <a:buNone/>
              <a:defRPr/>
            </a:pPr>
            <a:r>
              <a:rPr lang="en-US" sz="2000" b="1" dirty="0">
                <a:latin typeface="Century Gothic" pitchFamily="34" charset="0"/>
              </a:rPr>
              <a:t>Activities in the U.S. that exceed the “Deemed Export” threshold</a:t>
            </a:r>
            <a:r>
              <a:rPr lang="en-US" sz="2000" b="1" dirty="0" smtClean="0">
                <a:latin typeface="Century Gothic" pitchFamily="34" charset="0"/>
              </a:rPr>
              <a:t>:</a:t>
            </a:r>
          </a:p>
          <a:p>
            <a:pPr marL="0" indent="0" eaLnBrk="1" fontAlgn="auto" hangingPunct="1">
              <a:spcAft>
                <a:spcPts val="0"/>
              </a:spcAft>
              <a:buFont typeface="Wingdings 2"/>
              <a:buNone/>
              <a:defRPr/>
            </a:pPr>
            <a:endParaRPr lang="en-US" sz="2000" b="1" dirty="0">
              <a:latin typeface="Century Gothic" pitchFamily="34" charset="0"/>
            </a:endParaRPr>
          </a:p>
          <a:p>
            <a:pPr eaLnBrk="1" fontAlgn="auto" hangingPunct="1">
              <a:spcBef>
                <a:spcPts val="0"/>
              </a:spcBef>
              <a:spcAft>
                <a:spcPts val="0"/>
              </a:spcAft>
              <a:buFont typeface="Wingdings 2"/>
              <a:buChar char=""/>
              <a:defRPr/>
            </a:pPr>
            <a:r>
              <a:rPr lang="en-US" sz="2000" b="1" dirty="0">
                <a:latin typeface="Century Gothic" pitchFamily="34" charset="0"/>
              </a:rPr>
              <a:t>Examples</a:t>
            </a:r>
            <a:r>
              <a:rPr lang="en-US" sz="2000" b="1" dirty="0" smtClean="0">
                <a:latin typeface="Century Gothic" pitchFamily="34" charset="0"/>
              </a:rPr>
              <a:t>:</a:t>
            </a:r>
          </a:p>
          <a:p>
            <a:pPr eaLnBrk="1" fontAlgn="auto" hangingPunct="1">
              <a:spcBef>
                <a:spcPts val="0"/>
              </a:spcBef>
              <a:spcAft>
                <a:spcPts val="0"/>
              </a:spcAft>
              <a:buFont typeface="Wingdings 2"/>
              <a:buChar char=""/>
              <a:defRPr/>
            </a:pPr>
            <a:endParaRPr lang="en-US" sz="2000" b="1" dirty="0">
              <a:latin typeface="Century Gothic" pitchFamily="34" charset="0"/>
            </a:endParaRPr>
          </a:p>
          <a:p>
            <a:pPr lvl="1" eaLnBrk="1" fontAlgn="auto" hangingPunct="1">
              <a:spcBef>
                <a:spcPts val="0"/>
              </a:spcBef>
              <a:spcAft>
                <a:spcPts val="0"/>
              </a:spcAft>
              <a:buFont typeface="Wingdings 2"/>
              <a:buChar char=""/>
              <a:defRPr/>
            </a:pPr>
            <a:r>
              <a:rPr lang="en-US" sz="2000" b="1" dirty="0">
                <a:latin typeface="Century Gothic" pitchFamily="34" charset="0"/>
              </a:rPr>
              <a:t>Technical training</a:t>
            </a:r>
          </a:p>
          <a:p>
            <a:pPr lvl="1" eaLnBrk="1" fontAlgn="auto" hangingPunct="1">
              <a:spcBef>
                <a:spcPts val="0"/>
              </a:spcBef>
              <a:spcAft>
                <a:spcPts val="0"/>
              </a:spcAft>
              <a:buFont typeface="Wingdings 2"/>
              <a:buChar char=""/>
              <a:defRPr/>
            </a:pPr>
            <a:r>
              <a:rPr lang="en-US" sz="2000" b="1" dirty="0">
                <a:latin typeface="Century Gothic" pitchFamily="34" charset="0"/>
              </a:rPr>
              <a:t>Working with foreign persons, interns, or consultants</a:t>
            </a:r>
          </a:p>
          <a:p>
            <a:pPr lvl="1" eaLnBrk="1" fontAlgn="auto" hangingPunct="1">
              <a:spcBef>
                <a:spcPts val="0"/>
              </a:spcBef>
              <a:spcAft>
                <a:spcPts val="0"/>
              </a:spcAft>
              <a:buFont typeface="Wingdings 2"/>
              <a:buChar char=""/>
              <a:defRPr/>
            </a:pPr>
            <a:r>
              <a:rPr lang="en-US" sz="2000" b="1" dirty="0">
                <a:latin typeface="Century Gothic" pitchFamily="34" charset="0"/>
              </a:rPr>
              <a:t>Collaborations, technical conversations </a:t>
            </a:r>
          </a:p>
          <a:p>
            <a:pPr lvl="1" eaLnBrk="1" fontAlgn="auto" hangingPunct="1">
              <a:spcBef>
                <a:spcPts val="0"/>
              </a:spcBef>
              <a:spcAft>
                <a:spcPts val="0"/>
              </a:spcAft>
              <a:buFont typeface="Wingdings 2"/>
              <a:buChar char=""/>
              <a:defRPr/>
            </a:pPr>
            <a:r>
              <a:rPr lang="en-US" sz="2000" b="1" dirty="0">
                <a:latin typeface="Century Gothic" pitchFamily="34" charset="0"/>
              </a:rPr>
              <a:t>For EAR, access to controlled technology that involves all 6 elements</a:t>
            </a:r>
          </a:p>
          <a:p>
            <a:pPr lvl="1" eaLnBrk="1" fontAlgn="auto" hangingPunct="1">
              <a:spcBef>
                <a:spcPts val="0"/>
              </a:spcBef>
              <a:spcAft>
                <a:spcPts val="0"/>
              </a:spcAft>
              <a:buFont typeface="Wingdings 2"/>
              <a:buChar char=""/>
              <a:defRPr/>
            </a:pPr>
            <a:r>
              <a:rPr lang="en-US" sz="2000" b="1" dirty="0">
                <a:latin typeface="Century Gothic" pitchFamily="34" charset="0"/>
              </a:rPr>
              <a:t>For </a:t>
            </a:r>
            <a:r>
              <a:rPr lang="en-US" sz="2000" b="1" dirty="0" err="1">
                <a:latin typeface="Century Gothic" pitchFamily="34" charset="0"/>
              </a:rPr>
              <a:t>ITAR</a:t>
            </a:r>
            <a:r>
              <a:rPr lang="en-US" sz="2000" b="1" dirty="0">
                <a:latin typeface="Century Gothic" pitchFamily="34" charset="0"/>
              </a:rPr>
              <a:t>, access in any form</a:t>
            </a:r>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8CC3CCCE-0A04-46C6-AF65-D0FEB27FAC7D}" type="slidenum">
              <a:rPr lang="en-US"/>
              <a:pPr>
                <a:defRPr/>
              </a:pPr>
              <a:t>66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4865688"/>
          </a:xfrm>
        </p:spPr>
        <p:txBody>
          <a:bodyPr>
            <a:normAutofit fontScale="92500" lnSpcReduction="10000"/>
          </a:bodyPr>
          <a:lstStyle/>
          <a:p>
            <a:pPr marL="0" indent="0" algn="ctr" eaLnBrk="1" fontAlgn="auto" hangingPunct="1">
              <a:spcAft>
                <a:spcPts val="0"/>
              </a:spcAft>
              <a:buFont typeface="Wingdings 2"/>
              <a:buNone/>
              <a:defRPr/>
            </a:pPr>
            <a:r>
              <a:rPr lang="en-US" b="1" dirty="0">
                <a:solidFill>
                  <a:schemeClr val="tx1"/>
                </a:solidFill>
                <a:latin typeface="Century Gothic" pitchFamily="34" charset="0"/>
              </a:rPr>
              <a:t>Examples of Export Controlled “Stuff” </a:t>
            </a:r>
            <a:endParaRPr lang="en-US" b="1" dirty="0" smtClean="0">
              <a:solidFill>
                <a:schemeClr val="tx1"/>
              </a:solidFill>
              <a:latin typeface="Century Gothic" pitchFamily="34" charset="0"/>
            </a:endParaRPr>
          </a:p>
          <a:p>
            <a:pPr marL="0" indent="0" algn="ctr" eaLnBrk="1" fontAlgn="auto" hangingPunct="1">
              <a:spcAft>
                <a:spcPts val="0"/>
              </a:spcAft>
              <a:buFont typeface="Wingdings 2"/>
              <a:buNone/>
              <a:defRPr/>
            </a:pPr>
            <a:endParaRPr lang="en-US" sz="1600" b="1" dirty="0" smtClean="0">
              <a:solidFill>
                <a:schemeClr val="tx1"/>
              </a:solidFill>
              <a:latin typeface="Century Gothic" pitchFamily="34" charset="0"/>
            </a:endParaRPr>
          </a:p>
          <a:p>
            <a:pPr eaLnBrk="1" fontAlgn="auto" hangingPunct="1">
              <a:spcAft>
                <a:spcPts val="0"/>
              </a:spcAft>
              <a:buFont typeface="Wingdings 2"/>
              <a:buChar char=""/>
              <a:defRPr/>
            </a:pPr>
            <a:r>
              <a:rPr lang="en-US" sz="2000" b="1" u="sng" dirty="0">
                <a:latin typeface="Century Gothic" pitchFamily="34" charset="0"/>
              </a:rPr>
              <a:t>EAR:</a:t>
            </a:r>
            <a:r>
              <a:rPr lang="en-US" sz="2000" b="1" dirty="0">
                <a:latin typeface="Century Gothic" pitchFamily="34" charset="0"/>
              </a:rPr>
              <a:t> </a:t>
            </a:r>
            <a:endParaRPr lang="en-US" sz="2000" b="1" dirty="0" smtClean="0">
              <a:latin typeface="Century Gothic" pitchFamily="34" charset="0"/>
            </a:endParaRPr>
          </a:p>
          <a:p>
            <a:pPr eaLnBrk="1" fontAlgn="auto" hangingPunct="1">
              <a:spcAft>
                <a:spcPts val="0"/>
              </a:spcAft>
              <a:buFont typeface="Wingdings 2"/>
              <a:buChar char=""/>
              <a:defRPr/>
            </a:pPr>
            <a:endParaRPr lang="en-US" sz="2000" b="1" dirty="0">
              <a:latin typeface="Century Gothic" pitchFamily="34" charset="0"/>
            </a:endParaRPr>
          </a:p>
          <a:p>
            <a:pPr lvl="1" eaLnBrk="1" fontAlgn="auto" hangingPunct="1">
              <a:spcBef>
                <a:spcPts val="0"/>
              </a:spcBef>
              <a:spcAft>
                <a:spcPts val="0"/>
              </a:spcAft>
              <a:buFont typeface="Wingdings 2"/>
              <a:buChar char=""/>
              <a:defRPr/>
            </a:pPr>
            <a:r>
              <a:rPr lang="en-US" sz="2000" b="1" u="sng" dirty="0">
                <a:latin typeface="Century Gothic" pitchFamily="34" charset="0"/>
              </a:rPr>
              <a:t>Biology </a:t>
            </a:r>
            <a:r>
              <a:rPr lang="en-US" sz="2000" b="1" dirty="0">
                <a:latin typeface="Century Gothic" pitchFamily="34" charset="0"/>
              </a:rPr>
              <a:t>– Biological/chemical agents, pathogens (including zoonotic), microorganisms, toxins, and chemicals; vaccines and </a:t>
            </a:r>
            <a:r>
              <a:rPr lang="en-US" sz="2000" b="1" dirty="0" err="1">
                <a:latin typeface="Century Gothic" pitchFamily="34" charset="0"/>
              </a:rPr>
              <a:t>immunotoxins</a:t>
            </a:r>
            <a:endParaRPr lang="en-US" sz="2000" b="1" dirty="0">
              <a:latin typeface="Century Gothic" pitchFamily="34" charset="0"/>
            </a:endParaRPr>
          </a:p>
          <a:p>
            <a:pPr lvl="1" eaLnBrk="1" fontAlgn="auto" hangingPunct="1">
              <a:spcBef>
                <a:spcPts val="0"/>
              </a:spcBef>
              <a:spcAft>
                <a:spcPts val="0"/>
              </a:spcAft>
              <a:buFont typeface="Wingdings 2"/>
              <a:buChar char=""/>
              <a:defRPr/>
            </a:pPr>
            <a:r>
              <a:rPr lang="en-US" sz="2000" b="1" u="sng" dirty="0" err="1">
                <a:latin typeface="Century Gothic" pitchFamily="34" charset="0"/>
              </a:rPr>
              <a:t>AMPAC</a:t>
            </a:r>
            <a:r>
              <a:rPr lang="en-US" sz="2000" b="1" dirty="0">
                <a:latin typeface="Century Gothic" pitchFamily="34" charset="0"/>
              </a:rPr>
              <a:t> – samples of alloys, carbon ceramics, metal alloy powders, scanning electronic beam instruments, spectrometry instruments</a:t>
            </a:r>
          </a:p>
          <a:p>
            <a:pPr lvl="1" eaLnBrk="1" fontAlgn="auto" hangingPunct="1">
              <a:spcBef>
                <a:spcPts val="0"/>
              </a:spcBef>
              <a:spcAft>
                <a:spcPts val="0"/>
              </a:spcAft>
              <a:buFont typeface="Wingdings 2"/>
              <a:buChar char=""/>
              <a:defRPr/>
            </a:pPr>
            <a:r>
              <a:rPr lang="en-US" sz="2000" b="1" u="sng" dirty="0">
                <a:latin typeface="Century Gothic" pitchFamily="34" charset="0"/>
              </a:rPr>
              <a:t>CREOL</a:t>
            </a:r>
            <a:r>
              <a:rPr lang="en-US" sz="2000" b="1" dirty="0">
                <a:latin typeface="Century Gothic" pitchFamily="34" charset="0"/>
              </a:rPr>
              <a:t> – optical mirrors, imaging sensors, </a:t>
            </a:r>
            <a:r>
              <a:rPr lang="en-US" sz="2000" b="1" dirty="0" err="1">
                <a:latin typeface="Century Gothic" pitchFamily="34" charset="0"/>
              </a:rPr>
              <a:t>IR</a:t>
            </a:r>
            <a:r>
              <a:rPr lang="en-US" sz="2000" b="1" dirty="0">
                <a:latin typeface="Century Gothic" pitchFamily="34" charset="0"/>
              </a:rPr>
              <a:t> cameras, ruby lasers, tunable lasers</a:t>
            </a:r>
          </a:p>
          <a:p>
            <a:pPr lvl="1" eaLnBrk="1" fontAlgn="auto" hangingPunct="1">
              <a:spcBef>
                <a:spcPts val="0"/>
              </a:spcBef>
              <a:spcAft>
                <a:spcPts val="0"/>
              </a:spcAft>
              <a:buFont typeface="Wingdings 2"/>
              <a:buChar char=""/>
              <a:defRPr/>
            </a:pPr>
            <a:r>
              <a:rPr lang="en-US" sz="2000" b="1" u="sng" dirty="0">
                <a:latin typeface="Century Gothic" pitchFamily="34" charset="0"/>
              </a:rPr>
              <a:t>Siemens</a:t>
            </a:r>
            <a:r>
              <a:rPr lang="en-US" sz="2000" b="1" dirty="0">
                <a:latin typeface="Century Gothic" pitchFamily="34" charset="0"/>
              </a:rPr>
              <a:t> – Propulsion systems, power generators, </a:t>
            </a:r>
          </a:p>
          <a:p>
            <a:pPr lvl="1" eaLnBrk="1" fontAlgn="auto" hangingPunct="1">
              <a:spcBef>
                <a:spcPts val="0"/>
              </a:spcBef>
              <a:spcAft>
                <a:spcPts val="0"/>
              </a:spcAft>
              <a:buFont typeface="Wingdings 2"/>
              <a:buChar char=""/>
              <a:defRPr/>
            </a:pPr>
            <a:r>
              <a:rPr lang="en-US" sz="2000" b="1" u="sng" dirty="0" err="1">
                <a:latin typeface="Century Gothic" pitchFamily="34" charset="0"/>
              </a:rPr>
              <a:t>EHS</a:t>
            </a:r>
            <a:r>
              <a:rPr lang="en-US" sz="2000" b="1" u="sng" dirty="0">
                <a:latin typeface="Century Gothic" pitchFamily="34" charset="0"/>
              </a:rPr>
              <a:t> </a:t>
            </a:r>
            <a:r>
              <a:rPr lang="en-US" sz="2000" b="1" dirty="0">
                <a:latin typeface="Century Gothic" pitchFamily="34" charset="0"/>
              </a:rPr>
              <a:t>– Protective clothing, suits, </a:t>
            </a:r>
          </a:p>
          <a:p>
            <a:pPr lvl="1" eaLnBrk="1" fontAlgn="auto" hangingPunct="1">
              <a:spcBef>
                <a:spcPts val="0"/>
              </a:spcBef>
              <a:spcAft>
                <a:spcPts val="0"/>
              </a:spcAft>
              <a:buFont typeface="Wingdings 2"/>
              <a:buChar char=""/>
              <a:defRPr/>
            </a:pPr>
            <a:r>
              <a:rPr lang="en-US" sz="2000" b="1" u="sng" dirty="0">
                <a:latin typeface="Century Gothic" pitchFamily="34" charset="0"/>
              </a:rPr>
              <a:t>Engineering </a:t>
            </a:r>
            <a:r>
              <a:rPr lang="en-US" sz="2000" b="1" dirty="0">
                <a:latin typeface="Century Gothic" pitchFamily="34" charset="0"/>
              </a:rPr>
              <a:t>– semiconductors, wafer equipment, chip design software</a:t>
            </a:r>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7A02E56F-CD8C-49E6-A97E-673CB78C2C60}" type="slidenum">
              <a:rPr lang="en-US"/>
              <a:pPr>
                <a:defRPr/>
              </a:pPr>
              <a:t>67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4525963"/>
          </a:xfrm>
        </p:spPr>
        <p:txBody>
          <a:bodyPr>
            <a:normAutofit lnSpcReduction="10000"/>
          </a:bodyPr>
          <a:lstStyle/>
          <a:p>
            <a:pPr marL="0" indent="0" algn="ctr" eaLnBrk="1" fontAlgn="auto" hangingPunct="1">
              <a:spcAft>
                <a:spcPts val="0"/>
              </a:spcAft>
              <a:buFont typeface="Wingdings 2"/>
              <a:buNone/>
              <a:defRPr/>
            </a:pPr>
            <a:r>
              <a:rPr lang="en-US" b="1" dirty="0">
                <a:solidFill>
                  <a:schemeClr val="tx1"/>
                </a:solidFill>
                <a:latin typeface="Century Gothic" pitchFamily="34" charset="0"/>
              </a:rPr>
              <a:t>Examples of Export Controlled “Stuff” </a:t>
            </a:r>
            <a:endParaRPr lang="en-US" b="1" dirty="0" smtClean="0">
              <a:solidFill>
                <a:schemeClr val="tx1"/>
              </a:solidFill>
              <a:latin typeface="Century Gothic" pitchFamily="34" charset="0"/>
            </a:endParaRPr>
          </a:p>
          <a:p>
            <a:pPr marL="0" indent="0" algn="ctr" eaLnBrk="1" fontAlgn="auto" hangingPunct="1">
              <a:spcAft>
                <a:spcPts val="0"/>
              </a:spcAft>
              <a:buFont typeface="Wingdings 2"/>
              <a:buNone/>
              <a:defRPr/>
            </a:pPr>
            <a:endParaRPr lang="en-US" b="1" dirty="0" smtClean="0">
              <a:solidFill>
                <a:schemeClr val="tx1"/>
              </a:solidFill>
              <a:latin typeface="Century Gothic" pitchFamily="34" charset="0"/>
            </a:endParaRPr>
          </a:p>
          <a:p>
            <a:pPr eaLnBrk="1" fontAlgn="auto" hangingPunct="1">
              <a:spcBef>
                <a:spcPts val="0"/>
              </a:spcBef>
              <a:spcAft>
                <a:spcPts val="0"/>
              </a:spcAft>
              <a:buFont typeface="Wingdings 2"/>
              <a:buChar char=""/>
              <a:defRPr/>
            </a:pPr>
            <a:r>
              <a:rPr lang="en-US" sz="2400" b="1" u="sng" dirty="0" err="1">
                <a:latin typeface="Century Gothic" pitchFamily="34" charset="0"/>
              </a:rPr>
              <a:t>ITAR</a:t>
            </a:r>
            <a:endParaRPr lang="en-US" sz="2400" b="1" u="sng" dirty="0">
              <a:latin typeface="Century Gothic" pitchFamily="34" charset="0"/>
            </a:endParaRPr>
          </a:p>
          <a:p>
            <a:pPr lvl="1" eaLnBrk="1" fontAlgn="auto" hangingPunct="1">
              <a:spcBef>
                <a:spcPts val="0"/>
              </a:spcBef>
              <a:spcAft>
                <a:spcPts val="0"/>
              </a:spcAft>
              <a:buFont typeface="Wingdings 2"/>
              <a:buChar char=""/>
              <a:defRPr/>
            </a:pPr>
            <a:r>
              <a:rPr lang="en-US" sz="2400" b="1" dirty="0">
                <a:latin typeface="Century Gothic" pitchFamily="34" charset="0"/>
              </a:rPr>
              <a:t>Most </a:t>
            </a:r>
            <a:r>
              <a:rPr lang="en-US" sz="2400" b="1" dirty="0" err="1">
                <a:latin typeface="Century Gothic" pitchFamily="34" charset="0"/>
              </a:rPr>
              <a:t>ITAR</a:t>
            </a:r>
            <a:r>
              <a:rPr lang="en-US" sz="2400" b="1" dirty="0">
                <a:latin typeface="Century Gothic" pitchFamily="34" charset="0"/>
              </a:rPr>
              <a:t> “stuff” at a university is in the form of </a:t>
            </a:r>
            <a:r>
              <a:rPr lang="en-US" sz="2400" b="1" u="sng" dirty="0">
                <a:latin typeface="Century Gothic" pitchFamily="34" charset="0"/>
              </a:rPr>
              <a:t>technical data</a:t>
            </a:r>
            <a:r>
              <a:rPr lang="en-US" sz="2400" b="1" dirty="0">
                <a:latin typeface="Century Gothic" pitchFamily="34" charset="0"/>
              </a:rPr>
              <a:t>!!</a:t>
            </a:r>
          </a:p>
          <a:p>
            <a:pPr lvl="2" eaLnBrk="1" fontAlgn="auto" hangingPunct="1">
              <a:spcBef>
                <a:spcPts val="0"/>
              </a:spcBef>
              <a:spcAft>
                <a:spcPts val="0"/>
              </a:spcAft>
              <a:buFont typeface="Wingdings 2"/>
              <a:buChar char=""/>
              <a:defRPr/>
            </a:pPr>
            <a:r>
              <a:rPr lang="en-US" b="1" dirty="0">
                <a:latin typeface="Century Gothic" pitchFamily="34" charset="0"/>
              </a:rPr>
              <a:t>Research data, research results, government furnished information, databases, etc.</a:t>
            </a:r>
          </a:p>
          <a:p>
            <a:pPr lvl="1" eaLnBrk="1" fontAlgn="auto" hangingPunct="1">
              <a:spcBef>
                <a:spcPts val="0"/>
              </a:spcBef>
              <a:spcAft>
                <a:spcPts val="0"/>
              </a:spcAft>
              <a:buFont typeface="Wingdings 2"/>
              <a:buChar char=""/>
              <a:defRPr/>
            </a:pPr>
            <a:r>
              <a:rPr lang="en-US" sz="2400" b="1" dirty="0">
                <a:latin typeface="Century Gothic" pitchFamily="34" charset="0"/>
              </a:rPr>
              <a:t>Mock-ups/prototypes</a:t>
            </a:r>
          </a:p>
          <a:p>
            <a:pPr lvl="1" eaLnBrk="1" fontAlgn="auto" hangingPunct="1">
              <a:spcBef>
                <a:spcPts val="0"/>
              </a:spcBef>
              <a:spcAft>
                <a:spcPts val="0"/>
              </a:spcAft>
              <a:buFont typeface="Wingdings 2"/>
              <a:buChar char=""/>
              <a:defRPr/>
            </a:pPr>
            <a:r>
              <a:rPr lang="en-US" sz="2400" b="1" dirty="0" err="1">
                <a:latin typeface="Century Gothic" pitchFamily="34" charset="0"/>
              </a:rPr>
              <a:t>UAV’s</a:t>
            </a:r>
            <a:r>
              <a:rPr lang="en-US" sz="2400" b="1" dirty="0">
                <a:latin typeface="Century Gothic" pitchFamily="34" charset="0"/>
              </a:rPr>
              <a:t> (underwater, air, or ground)</a:t>
            </a:r>
          </a:p>
          <a:p>
            <a:pPr lvl="1" eaLnBrk="1" fontAlgn="auto" hangingPunct="1">
              <a:spcBef>
                <a:spcPts val="0"/>
              </a:spcBef>
              <a:spcAft>
                <a:spcPts val="0"/>
              </a:spcAft>
              <a:buFont typeface="Wingdings 2"/>
              <a:buChar char=""/>
              <a:defRPr/>
            </a:pPr>
            <a:r>
              <a:rPr lang="en-US" sz="2400" b="1" dirty="0">
                <a:latin typeface="Century Gothic" pitchFamily="34" charset="0"/>
              </a:rPr>
              <a:t>Certain thermal </a:t>
            </a:r>
            <a:r>
              <a:rPr lang="en-US" sz="2400" b="1" dirty="0" err="1">
                <a:latin typeface="Century Gothic" pitchFamily="34" charset="0"/>
              </a:rPr>
              <a:t>IR</a:t>
            </a:r>
            <a:r>
              <a:rPr lang="en-US" sz="2400" b="1" dirty="0">
                <a:latin typeface="Century Gothic" pitchFamily="34" charset="0"/>
              </a:rPr>
              <a:t> cameras</a:t>
            </a:r>
          </a:p>
          <a:p>
            <a:pPr lvl="1" eaLnBrk="1" fontAlgn="auto" hangingPunct="1">
              <a:spcBef>
                <a:spcPts val="0"/>
              </a:spcBef>
              <a:spcAft>
                <a:spcPts val="0"/>
              </a:spcAft>
              <a:buFont typeface="Wingdings 2"/>
              <a:buChar char=""/>
              <a:defRPr/>
            </a:pPr>
            <a:r>
              <a:rPr lang="en-US" sz="2400" b="1" dirty="0">
                <a:latin typeface="Century Gothic" pitchFamily="34" charset="0"/>
              </a:rPr>
              <a:t>Military simulation software</a:t>
            </a:r>
          </a:p>
          <a:p>
            <a:pPr lvl="1" eaLnBrk="1" fontAlgn="auto" hangingPunct="1">
              <a:spcBef>
                <a:spcPts val="0"/>
              </a:spcBef>
              <a:spcAft>
                <a:spcPts val="0"/>
              </a:spcAft>
              <a:buFont typeface="Wingdings 2"/>
              <a:buChar char=""/>
              <a:defRPr/>
            </a:pPr>
            <a:r>
              <a:rPr lang="en-US" sz="2400" b="1" dirty="0">
                <a:latin typeface="Century Gothic" pitchFamily="34" charset="0"/>
              </a:rPr>
              <a:t>High powered lasers </a:t>
            </a:r>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F53D7903-1B0A-47AB-8E5D-6D3762CB0C0D}" type="slidenum">
              <a:rPr lang="en-US"/>
              <a:pPr>
                <a:defRPr/>
              </a:pPr>
              <a:t>68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5029200"/>
          </a:xfrm>
        </p:spPr>
        <p:txBody>
          <a:bodyPr>
            <a:normAutofit lnSpcReduction="10000"/>
          </a:bodyPr>
          <a:lstStyle/>
          <a:p>
            <a:pPr marL="0" indent="0" algn="ctr" eaLnBrk="1" fontAlgn="auto" hangingPunct="1">
              <a:spcAft>
                <a:spcPts val="0"/>
              </a:spcAft>
              <a:buFont typeface="Wingdings 2"/>
              <a:buNone/>
              <a:defRPr/>
            </a:pPr>
            <a:r>
              <a:rPr lang="en-US" sz="2800" b="1" dirty="0">
                <a:latin typeface="Century Gothic" pitchFamily="34" charset="0"/>
              </a:rPr>
              <a:t>University Exclusions</a:t>
            </a:r>
          </a:p>
          <a:p>
            <a:pPr marL="0" indent="0" algn="ctr" eaLnBrk="1" fontAlgn="auto" hangingPunct="1">
              <a:spcAft>
                <a:spcPts val="0"/>
              </a:spcAft>
              <a:buFont typeface="Wingdings 2"/>
              <a:buNone/>
              <a:defRPr/>
            </a:pPr>
            <a:endParaRPr lang="en-US" sz="1800" b="1" dirty="0" smtClean="0">
              <a:solidFill>
                <a:schemeClr val="tx1"/>
              </a:solidFill>
              <a:latin typeface="Century Gothic" pitchFamily="34" charset="0"/>
            </a:endParaRPr>
          </a:p>
          <a:p>
            <a:pPr eaLnBrk="1" fontAlgn="auto" hangingPunct="1">
              <a:spcAft>
                <a:spcPts val="0"/>
              </a:spcAft>
              <a:buClr>
                <a:srgbClr val="CC9900"/>
              </a:buClr>
              <a:buFontTx/>
              <a:buChar char="•"/>
              <a:defRPr/>
            </a:pPr>
            <a:r>
              <a:rPr lang="en-US" sz="2400" b="1" dirty="0">
                <a:latin typeface="Century Gothic" pitchFamily="34" charset="0"/>
              </a:rPr>
              <a:t> Fundamental Research (</a:t>
            </a:r>
            <a:r>
              <a:rPr lang="en-US" sz="2400" b="1" dirty="0" err="1">
                <a:latin typeface="Century Gothic" pitchFamily="34" charset="0"/>
              </a:rPr>
              <a:t>ITAR</a:t>
            </a:r>
            <a:r>
              <a:rPr lang="en-US" sz="2400" b="1" dirty="0">
                <a:latin typeface="Century Gothic" pitchFamily="34" charset="0"/>
              </a:rPr>
              <a:t> vs. EAR) </a:t>
            </a:r>
            <a:endParaRPr lang="en-US" sz="2400" b="1" dirty="0" smtClean="0">
              <a:latin typeface="Century Gothic" pitchFamily="34" charset="0"/>
            </a:endParaRPr>
          </a:p>
          <a:p>
            <a:pPr eaLnBrk="1" fontAlgn="auto" hangingPunct="1">
              <a:spcAft>
                <a:spcPts val="0"/>
              </a:spcAft>
              <a:buClr>
                <a:srgbClr val="CC9900"/>
              </a:buClr>
              <a:buFontTx/>
              <a:buChar char="•"/>
              <a:defRPr/>
            </a:pPr>
            <a:endParaRPr lang="en-US" sz="1800" b="1" dirty="0">
              <a:latin typeface="Century Gothic" pitchFamily="34" charset="0"/>
            </a:endParaRPr>
          </a:p>
          <a:p>
            <a:pPr eaLnBrk="1" fontAlgn="auto" hangingPunct="1">
              <a:spcAft>
                <a:spcPts val="0"/>
              </a:spcAft>
              <a:buClr>
                <a:srgbClr val="CC9900"/>
              </a:buClr>
              <a:buFont typeface="Wingdings 2"/>
              <a:buChar char=""/>
              <a:defRPr/>
            </a:pPr>
            <a:r>
              <a:rPr lang="en-US" sz="1800" b="1" dirty="0">
                <a:latin typeface="Century Gothic" pitchFamily="34" charset="0"/>
              </a:rPr>
              <a:t>Definition: (</a:t>
            </a:r>
            <a:r>
              <a:rPr lang="en-US" sz="1800" b="1" dirty="0" err="1">
                <a:latin typeface="Century Gothic" pitchFamily="34" charset="0"/>
              </a:rPr>
              <a:t>NSDD</a:t>
            </a:r>
            <a:r>
              <a:rPr lang="en-US" sz="1800" b="1" dirty="0">
                <a:latin typeface="Century Gothic" pitchFamily="34" charset="0"/>
              </a:rPr>
              <a:t> 189) / </a:t>
            </a:r>
            <a:r>
              <a:rPr lang="en-US" sz="1800" b="1" dirty="0" err="1">
                <a:latin typeface="Century Gothic" pitchFamily="34" charset="0"/>
              </a:rPr>
              <a:t>ITAR</a:t>
            </a:r>
            <a:r>
              <a:rPr lang="en-US" sz="1800" b="1" dirty="0">
                <a:latin typeface="Century Gothic" pitchFamily="34" charset="0"/>
              </a:rPr>
              <a:t>: (22 </a:t>
            </a:r>
            <a:r>
              <a:rPr lang="en-US" sz="1800" b="1" dirty="0" err="1">
                <a:latin typeface="Century Gothic" pitchFamily="34" charset="0"/>
              </a:rPr>
              <a:t>CFR</a:t>
            </a:r>
            <a:r>
              <a:rPr lang="en-US" sz="1800" b="1" dirty="0">
                <a:latin typeface="Century Gothic" pitchFamily="34" charset="0"/>
              </a:rPr>
              <a:t> §120.11(a)(8); Enacting: 22 </a:t>
            </a:r>
            <a:r>
              <a:rPr lang="en-US" sz="1800" b="1" dirty="0" err="1">
                <a:latin typeface="Century Gothic" pitchFamily="34" charset="0"/>
              </a:rPr>
              <a:t>CFR</a:t>
            </a:r>
            <a:r>
              <a:rPr lang="en-US" sz="1800" b="1" dirty="0">
                <a:latin typeface="Century Gothic" pitchFamily="34" charset="0"/>
              </a:rPr>
              <a:t> §125.1) / EAR:(15 </a:t>
            </a:r>
            <a:r>
              <a:rPr lang="en-US" sz="1800" b="1" dirty="0" err="1">
                <a:latin typeface="Century Gothic" pitchFamily="34" charset="0"/>
              </a:rPr>
              <a:t>CFR</a:t>
            </a:r>
            <a:r>
              <a:rPr lang="en-US" sz="1800" b="1" dirty="0">
                <a:latin typeface="Century Gothic" pitchFamily="34" charset="0"/>
              </a:rPr>
              <a:t> §734.8) Guidance: (15 </a:t>
            </a:r>
            <a:r>
              <a:rPr lang="en-US" sz="1800" b="1" dirty="0" err="1">
                <a:latin typeface="Century Gothic" pitchFamily="34" charset="0"/>
              </a:rPr>
              <a:t>CFR</a:t>
            </a:r>
            <a:r>
              <a:rPr lang="en-US" sz="1800" b="1" dirty="0">
                <a:latin typeface="Century Gothic" pitchFamily="34" charset="0"/>
              </a:rPr>
              <a:t> §734.11; 10 </a:t>
            </a:r>
            <a:r>
              <a:rPr lang="en-US" sz="1800" b="1" dirty="0" err="1">
                <a:latin typeface="Century Gothic" pitchFamily="34" charset="0"/>
              </a:rPr>
              <a:t>CFR</a:t>
            </a:r>
            <a:r>
              <a:rPr lang="en-US" sz="1800" b="1" dirty="0">
                <a:latin typeface="Century Gothic" pitchFamily="34" charset="0"/>
              </a:rPr>
              <a:t>  §810.3; Enacting 15 </a:t>
            </a:r>
            <a:r>
              <a:rPr lang="en-US" sz="1800" b="1" dirty="0" err="1">
                <a:latin typeface="Century Gothic" pitchFamily="34" charset="0"/>
              </a:rPr>
              <a:t>CFR</a:t>
            </a:r>
            <a:r>
              <a:rPr lang="en-US" sz="1800" b="1" dirty="0">
                <a:latin typeface="Century Gothic" pitchFamily="34" charset="0"/>
              </a:rPr>
              <a:t> §734.2)</a:t>
            </a:r>
          </a:p>
          <a:p>
            <a:pPr lvl="1" eaLnBrk="1" fontAlgn="auto" hangingPunct="1">
              <a:spcAft>
                <a:spcPts val="0"/>
              </a:spcAft>
              <a:buClr>
                <a:srgbClr val="CC9900"/>
              </a:buClr>
              <a:buFontTx/>
              <a:buChar char="•"/>
              <a:defRPr/>
            </a:pPr>
            <a:r>
              <a:rPr lang="en-US" sz="1800" b="1" dirty="0">
                <a:latin typeface="Century Gothic" pitchFamily="34" charset="0"/>
              </a:rPr>
              <a:t> “Basic and applied research in science and engineering, the results of which ordinarily are published and shared broadly within the scientific community, as distinguished from proprietary research and from industrial development, design, production and product utilization the results of which ordinarily are restricted for proprietary or national security reasons.” National Security Decision Directive 189</a:t>
            </a:r>
          </a:p>
          <a:p>
            <a:pPr lvl="1" eaLnBrk="1" fontAlgn="auto" hangingPunct="1">
              <a:spcAft>
                <a:spcPts val="0"/>
              </a:spcAft>
              <a:buClr>
                <a:srgbClr val="CC9900"/>
              </a:buClr>
              <a:buFontTx/>
              <a:buChar char="•"/>
              <a:defRPr/>
            </a:pPr>
            <a:r>
              <a:rPr lang="en-US" sz="1800" b="1" dirty="0">
                <a:latin typeface="Century Gothic" pitchFamily="34" charset="0"/>
              </a:rPr>
              <a:t> No publications restrictions, access &amp; dissemination restrictions on results.</a:t>
            </a:r>
          </a:p>
          <a:p>
            <a:pPr lvl="1" eaLnBrk="1" fontAlgn="auto" hangingPunct="1">
              <a:spcAft>
                <a:spcPts val="0"/>
              </a:spcAft>
              <a:buClr>
                <a:srgbClr val="CC9900"/>
              </a:buClr>
              <a:buFontTx/>
              <a:buChar char="•"/>
              <a:defRPr/>
            </a:pPr>
            <a:r>
              <a:rPr lang="en-US" sz="1800" b="1" dirty="0">
                <a:latin typeface="Century Gothic" pitchFamily="34" charset="0"/>
              </a:rPr>
              <a:t> Does not apply to tangible </a:t>
            </a:r>
            <a:r>
              <a:rPr lang="en-US" sz="1800" b="1" dirty="0" err="1">
                <a:latin typeface="Century Gothic" pitchFamily="34" charset="0"/>
              </a:rPr>
              <a:t>ITAR</a:t>
            </a:r>
            <a:r>
              <a:rPr lang="en-US" sz="1800" b="1" dirty="0">
                <a:latin typeface="Century Gothic" pitchFamily="34" charset="0"/>
              </a:rPr>
              <a:t> (</a:t>
            </a:r>
            <a:r>
              <a:rPr lang="en-US" sz="1800" b="1" dirty="0" err="1">
                <a:latin typeface="Century Gothic" pitchFamily="34" charset="0"/>
              </a:rPr>
              <a:t>USML</a:t>
            </a:r>
            <a:r>
              <a:rPr lang="en-US" sz="1800" b="1" dirty="0">
                <a:latin typeface="Century Gothic" pitchFamily="34" charset="0"/>
              </a:rPr>
              <a:t>) articles or proprietary technology / items</a:t>
            </a:r>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91A39DB3-46EB-4351-A919-FC6CAF9DC7BC}" type="slidenum">
              <a:rPr lang="en-US"/>
              <a:pPr>
                <a:defRPr/>
              </a:pPr>
              <a:t>69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IRB Function </a:t>
            </a:r>
          </a:p>
        </p:txBody>
      </p:sp>
      <p:sp>
        <p:nvSpPr>
          <p:cNvPr id="25602" name="Content Placeholder 2"/>
          <p:cNvSpPr>
            <a:spLocks noGrp="1"/>
          </p:cNvSpPr>
          <p:nvPr>
            <p:ph idx="1"/>
          </p:nvPr>
        </p:nvSpPr>
        <p:spPr/>
        <p:txBody>
          <a:bodyPr/>
          <a:lstStyle/>
          <a:p>
            <a:pPr eaLnBrk="1" hangingPunct="1"/>
            <a:endParaRPr lang="en-US" smtClean="0"/>
          </a:p>
          <a:p>
            <a:pPr eaLnBrk="1" hangingPunct="1"/>
            <a:r>
              <a:rPr lang="en-US" smtClean="0"/>
              <a:t>The purpose of an IRB is to review research involving human subjects to ensure their rights and welfare are adequately protected.</a:t>
            </a:r>
          </a:p>
          <a:p>
            <a:pPr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5029200"/>
          </a:xfrm>
        </p:spPr>
        <p:txBody>
          <a:bodyPr>
            <a:normAutofit fontScale="92500" lnSpcReduction="20000"/>
          </a:bodyPr>
          <a:lstStyle/>
          <a:p>
            <a:pPr marL="0" indent="0" algn="ctr" eaLnBrk="1" fontAlgn="auto" hangingPunct="1">
              <a:spcAft>
                <a:spcPts val="0"/>
              </a:spcAft>
              <a:buFont typeface="Wingdings 2"/>
              <a:buNone/>
              <a:defRPr/>
            </a:pPr>
            <a:r>
              <a:rPr lang="en-US" sz="2800" b="1" dirty="0">
                <a:latin typeface="Century Gothic" pitchFamily="34" charset="0"/>
              </a:rPr>
              <a:t>University Exclusions</a:t>
            </a:r>
          </a:p>
          <a:p>
            <a:pPr marL="0" indent="0" algn="ctr" eaLnBrk="1" fontAlgn="auto" hangingPunct="1">
              <a:spcAft>
                <a:spcPts val="0"/>
              </a:spcAft>
              <a:buFont typeface="Wingdings 2"/>
              <a:buNone/>
              <a:defRPr/>
            </a:pPr>
            <a:endParaRPr lang="en-US" sz="1800" b="1" dirty="0" smtClean="0">
              <a:solidFill>
                <a:schemeClr val="tx1"/>
              </a:solidFill>
              <a:latin typeface="Century Gothic" pitchFamily="34" charset="0"/>
            </a:endParaRPr>
          </a:p>
          <a:p>
            <a:pPr eaLnBrk="1" fontAlgn="auto" hangingPunct="1">
              <a:spcAft>
                <a:spcPts val="0"/>
              </a:spcAft>
              <a:buClr>
                <a:srgbClr val="CC9900"/>
              </a:buClr>
              <a:buFontTx/>
              <a:buChar char="•"/>
              <a:defRPr/>
            </a:pPr>
            <a:r>
              <a:rPr lang="en-US" sz="2000" b="1" u="sng" dirty="0">
                <a:latin typeface="Century Gothic" pitchFamily="34" charset="0"/>
              </a:rPr>
              <a:t>Educational Information </a:t>
            </a:r>
          </a:p>
          <a:p>
            <a:pPr eaLnBrk="1" fontAlgn="auto" hangingPunct="1">
              <a:spcAft>
                <a:spcPts val="0"/>
              </a:spcAft>
              <a:buClr>
                <a:srgbClr val="CC9900"/>
              </a:buClr>
              <a:buFont typeface="Wingdings 2"/>
              <a:buChar char=""/>
              <a:defRPr/>
            </a:pPr>
            <a:r>
              <a:rPr lang="en-US" sz="2000" b="1" dirty="0" err="1">
                <a:latin typeface="Century Gothic" pitchFamily="34" charset="0"/>
              </a:rPr>
              <a:t>ITAR</a:t>
            </a:r>
            <a:r>
              <a:rPr lang="en-US" sz="2000" b="1" dirty="0">
                <a:latin typeface="Century Gothic" pitchFamily="34" charset="0"/>
              </a:rPr>
              <a:t>: (22 </a:t>
            </a:r>
            <a:r>
              <a:rPr lang="en-US" sz="2000" b="1" dirty="0" err="1">
                <a:latin typeface="Century Gothic" pitchFamily="34" charset="0"/>
              </a:rPr>
              <a:t>CFR</a:t>
            </a:r>
            <a:r>
              <a:rPr lang="en-US" sz="2000" b="1" dirty="0">
                <a:latin typeface="Century Gothic" pitchFamily="34" charset="0"/>
              </a:rPr>
              <a:t> §120.11) / EAR: (15 </a:t>
            </a:r>
            <a:r>
              <a:rPr lang="en-US" sz="2000" b="1" dirty="0" err="1">
                <a:latin typeface="Century Gothic" pitchFamily="34" charset="0"/>
              </a:rPr>
              <a:t>CFR</a:t>
            </a:r>
            <a:r>
              <a:rPr lang="en-US" sz="2000" b="1" dirty="0">
                <a:latin typeface="Century Gothic" pitchFamily="34" charset="0"/>
              </a:rPr>
              <a:t> §734.9) &amp; (15 </a:t>
            </a:r>
            <a:r>
              <a:rPr lang="en-US" sz="2000" b="1" dirty="0" err="1">
                <a:latin typeface="Century Gothic" pitchFamily="34" charset="0"/>
              </a:rPr>
              <a:t>CFR</a:t>
            </a:r>
            <a:r>
              <a:rPr lang="en-US" sz="2000" b="1" dirty="0">
                <a:latin typeface="Century Gothic" pitchFamily="34" charset="0"/>
              </a:rPr>
              <a:t> §734 Supplement No 1)</a:t>
            </a:r>
          </a:p>
          <a:p>
            <a:pPr lvl="1" eaLnBrk="1" fontAlgn="auto" hangingPunct="1">
              <a:spcAft>
                <a:spcPts val="0"/>
              </a:spcAft>
              <a:buClr>
                <a:srgbClr val="CC9900"/>
              </a:buClr>
              <a:buFontTx/>
              <a:buChar char="•"/>
              <a:defRPr/>
            </a:pPr>
            <a:r>
              <a:rPr lang="en-US" sz="2000" b="1" dirty="0">
                <a:latin typeface="Century Gothic" pitchFamily="34" charset="0"/>
              </a:rPr>
              <a:t>Applies when the information in question consists of general scientific, mathematical or engineering principles commonly taught in universities or information that is in the public domain, or conveyed in courses listed in course catalogues and their associated teaching labs of any academic institutions</a:t>
            </a:r>
            <a:r>
              <a:rPr lang="en-US" sz="2000" b="1" dirty="0" smtClean="0">
                <a:latin typeface="Century Gothic" pitchFamily="34" charset="0"/>
              </a:rPr>
              <a:t>.</a:t>
            </a:r>
          </a:p>
          <a:p>
            <a:pPr lvl="1" eaLnBrk="1" fontAlgn="auto" hangingPunct="1">
              <a:spcAft>
                <a:spcPts val="0"/>
              </a:spcAft>
              <a:buClr>
                <a:srgbClr val="CC9900"/>
              </a:buClr>
              <a:buFontTx/>
              <a:buChar char="•"/>
              <a:defRPr/>
            </a:pPr>
            <a:endParaRPr lang="en-US" sz="2000" b="1" dirty="0" smtClean="0">
              <a:latin typeface="Century Gothic" pitchFamily="34" charset="0"/>
            </a:endParaRPr>
          </a:p>
          <a:p>
            <a:pPr eaLnBrk="1" fontAlgn="auto" hangingPunct="1">
              <a:spcAft>
                <a:spcPts val="0"/>
              </a:spcAft>
              <a:buClr>
                <a:srgbClr val="CC9900"/>
              </a:buClr>
              <a:buFontTx/>
              <a:buChar char="•"/>
              <a:defRPr/>
            </a:pPr>
            <a:r>
              <a:rPr lang="en-US" sz="2000" b="1" u="sng" dirty="0">
                <a:latin typeface="Century Gothic" pitchFamily="34" charset="0"/>
              </a:rPr>
              <a:t> Public Domain </a:t>
            </a:r>
          </a:p>
          <a:p>
            <a:pPr eaLnBrk="1" fontAlgn="auto" hangingPunct="1">
              <a:spcAft>
                <a:spcPts val="0"/>
              </a:spcAft>
              <a:buClr>
                <a:srgbClr val="CC9900"/>
              </a:buClr>
              <a:buFont typeface="Wingdings 2"/>
              <a:buChar char=""/>
              <a:defRPr/>
            </a:pPr>
            <a:r>
              <a:rPr lang="en-US" sz="2000" b="1" dirty="0" err="1">
                <a:latin typeface="Century Gothic" pitchFamily="34" charset="0"/>
              </a:rPr>
              <a:t>ITAR</a:t>
            </a:r>
            <a:r>
              <a:rPr lang="en-US" sz="2000" b="1" dirty="0">
                <a:latin typeface="Century Gothic" pitchFamily="34" charset="0"/>
              </a:rPr>
              <a:t>: (22 </a:t>
            </a:r>
            <a:r>
              <a:rPr lang="en-US" sz="2000" b="1" dirty="0" err="1">
                <a:latin typeface="Century Gothic" pitchFamily="34" charset="0"/>
              </a:rPr>
              <a:t>CFR</a:t>
            </a:r>
            <a:r>
              <a:rPr lang="en-US" sz="2000" b="1" dirty="0">
                <a:latin typeface="Century Gothic" pitchFamily="34" charset="0"/>
              </a:rPr>
              <a:t> §120.11) / EAR: (15 </a:t>
            </a:r>
            <a:r>
              <a:rPr lang="en-US" sz="2000" b="1" dirty="0" err="1">
                <a:latin typeface="Century Gothic" pitchFamily="34" charset="0"/>
              </a:rPr>
              <a:t>CFR</a:t>
            </a:r>
            <a:r>
              <a:rPr lang="en-US" sz="2000" b="1" dirty="0">
                <a:latin typeface="Century Gothic" pitchFamily="34" charset="0"/>
              </a:rPr>
              <a:t> §734.9) &amp; (15 </a:t>
            </a:r>
            <a:r>
              <a:rPr lang="en-US" sz="2000" b="1" dirty="0" err="1">
                <a:latin typeface="Century Gothic" pitchFamily="34" charset="0"/>
              </a:rPr>
              <a:t>CFR</a:t>
            </a:r>
            <a:r>
              <a:rPr lang="en-US" sz="2000" b="1" dirty="0">
                <a:latin typeface="Century Gothic" pitchFamily="34" charset="0"/>
              </a:rPr>
              <a:t> §734 Supplement No 1)</a:t>
            </a:r>
          </a:p>
          <a:p>
            <a:pPr lvl="1" eaLnBrk="1" fontAlgn="auto" hangingPunct="1">
              <a:spcAft>
                <a:spcPts val="0"/>
              </a:spcAft>
              <a:buClr>
                <a:srgbClr val="CC9900"/>
              </a:buClr>
              <a:buFontTx/>
              <a:buChar char="•"/>
              <a:defRPr/>
            </a:pPr>
            <a:r>
              <a:rPr lang="en-US" sz="2000" b="1" dirty="0">
                <a:latin typeface="Century Gothic" pitchFamily="34" charset="0"/>
              </a:rPr>
              <a:t>Applies when the information is already in the public domain and does not have restrictions on who may access it (includes tour-groups)</a:t>
            </a:r>
            <a:endParaRPr lang="en-US" sz="2000" b="1" dirty="0">
              <a:solidFill>
                <a:schemeClr val="accent1"/>
              </a:solidFill>
              <a:latin typeface="Century Gothic" pitchFamily="34" charset="0"/>
            </a:endParaRPr>
          </a:p>
          <a:p>
            <a:pPr lvl="1" eaLnBrk="1" fontAlgn="auto" hangingPunct="1">
              <a:spcAft>
                <a:spcPts val="0"/>
              </a:spcAft>
              <a:buClr>
                <a:srgbClr val="CC9900"/>
              </a:buClr>
              <a:buFontTx/>
              <a:buChar char="•"/>
              <a:defRPr/>
            </a:pPr>
            <a:endParaRPr lang="en-US" sz="1600" dirty="0"/>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3B2C59BC-CE25-45EF-9080-2EA19794BCFC}" type="slidenum">
              <a:rPr lang="en-US"/>
              <a:pPr>
                <a:defRPr/>
              </a:pPr>
              <a:t>70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5029200"/>
          </a:xfrm>
        </p:spPr>
        <p:txBody>
          <a:bodyPr>
            <a:normAutofit fontScale="92500" lnSpcReduction="10000"/>
          </a:bodyPr>
          <a:lstStyle/>
          <a:p>
            <a:pPr marL="0" indent="0" algn="ctr" eaLnBrk="1" fontAlgn="auto" hangingPunct="1">
              <a:spcAft>
                <a:spcPts val="0"/>
              </a:spcAft>
              <a:buFont typeface="Wingdings 2"/>
              <a:buNone/>
              <a:defRPr/>
            </a:pPr>
            <a:r>
              <a:rPr lang="en-US" sz="2800" b="1" dirty="0" smtClean="0">
                <a:latin typeface="Century Gothic" pitchFamily="34" charset="0"/>
              </a:rPr>
              <a:t>“Restricted</a:t>
            </a:r>
            <a:r>
              <a:rPr lang="en-US" sz="2800" b="1" dirty="0">
                <a:latin typeface="Century Gothic" pitchFamily="34" charset="0"/>
              </a:rPr>
              <a:t>” Research</a:t>
            </a:r>
          </a:p>
          <a:p>
            <a:pPr marL="0" indent="0" algn="ctr" eaLnBrk="1" fontAlgn="auto" hangingPunct="1">
              <a:spcAft>
                <a:spcPts val="0"/>
              </a:spcAft>
              <a:buFont typeface="Wingdings 2"/>
              <a:buNone/>
              <a:defRPr/>
            </a:pPr>
            <a:endParaRPr lang="en-US" sz="1800" b="1" dirty="0" smtClean="0">
              <a:solidFill>
                <a:schemeClr val="tx1"/>
              </a:solidFill>
              <a:latin typeface="Century Gothic" pitchFamily="34" charset="0"/>
            </a:endParaRPr>
          </a:p>
          <a:p>
            <a:pPr eaLnBrk="1" fontAlgn="auto" hangingPunct="1">
              <a:spcBef>
                <a:spcPts val="0"/>
              </a:spcBef>
              <a:spcAft>
                <a:spcPts val="0"/>
              </a:spcAft>
              <a:buFont typeface="Wingdings 2"/>
              <a:buNone/>
              <a:defRPr/>
            </a:pPr>
            <a:r>
              <a:rPr lang="en-US" sz="2400" b="1" dirty="0" smtClean="0">
                <a:latin typeface="Century Gothic" pitchFamily="34" charset="0"/>
              </a:rPr>
              <a:t>Restricted </a:t>
            </a:r>
            <a:r>
              <a:rPr lang="en-US" sz="2400" b="1" dirty="0">
                <a:latin typeface="Century Gothic" pitchFamily="34" charset="0"/>
              </a:rPr>
              <a:t>research is any type of research (sponsored or unsponsored), any award or agreement that has any restriction on:</a:t>
            </a:r>
          </a:p>
          <a:p>
            <a:pPr lvl="1" eaLnBrk="1" fontAlgn="auto" hangingPunct="1">
              <a:spcAft>
                <a:spcPts val="0"/>
              </a:spcAft>
              <a:buFont typeface="Arial" pitchFamily="34" charset="0"/>
              <a:buChar char="•"/>
              <a:defRPr/>
            </a:pPr>
            <a:r>
              <a:rPr lang="en-US" sz="2400" b="1" dirty="0">
                <a:latin typeface="Century Gothic" pitchFamily="34" charset="0"/>
              </a:rPr>
              <a:t> Access </a:t>
            </a:r>
          </a:p>
          <a:p>
            <a:pPr lvl="1" eaLnBrk="1" fontAlgn="auto" hangingPunct="1">
              <a:spcAft>
                <a:spcPts val="0"/>
              </a:spcAft>
              <a:buFont typeface="Arial" pitchFamily="34" charset="0"/>
              <a:buChar char="•"/>
              <a:defRPr/>
            </a:pPr>
            <a:r>
              <a:rPr lang="en-US" sz="2400" b="1" dirty="0">
                <a:latin typeface="Century Gothic" pitchFamily="34" charset="0"/>
              </a:rPr>
              <a:t> Dissemination </a:t>
            </a:r>
          </a:p>
          <a:p>
            <a:pPr lvl="1" eaLnBrk="1" fontAlgn="auto" hangingPunct="1">
              <a:spcAft>
                <a:spcPts val="0"/>
              </a:spcAft>
              <a:buFont typeface="Arial" pitchFamily="34" charset="0"/>
              <a:buChar char="•"/>
              <a:defRPr/>
            </a:pPr>
            <a:r>
              <a:rPr lang="en-US" sz="2400" b="1" dirty="0">
                <a:latin typeface="Century Gothic" pitchFamily="34" charset="0"/>
              </a:rPr>
              <a:t> Publication </a:t>
            </a:r>
          </a:p>
          <a:p>
            <a:pPr lvl="1" eaLnBrk="1" fontAlgn="auto" hangingPunct="1">
              <a:spcAft>
                <a:spcPts val="0"/>
              </a:spcAft>
              <a:buFont typeface="Arial" pitchFamily="34" charset="0"/>
              <a:buChar char="•"/>
              <a:defRPr/>
            </a:pPr>
            <a:r>
              <a:rPr lang="en-US" sz="2400" b="1" dirty="0">
                <a:latin typeface="Century Gothic" pitchFamily="34" charset="0"/>
              </a:rPr>
              <a:t> Participation</a:t>
            </a:r>
          </a:p>
          <a:p>
            <a:pPr lvl="1" eaLnBrk="1" fontAlgn="auto" hangingPunct="1">
              <a:spcAft>
                <a:spcPts val="0"/>
              </a:spcAft>
              <a:buClr>
                <a:schemeClr val="tx1"/>
              </a:buClr>
              <a:buFont typeface="Arial" pitchFamily="34" charset="0"/>
              <a:buChar char="•"/>
              <a:defRPr/>
            </a:pPr>
            <a:r>
              <a:rPr lang="en-US" sz="2400" b="1" dirty="0">
                <a:latin typeface="Century Gothic" pitchFamily="34" charset="0"/>
              </a:rPr>
              <a:t> Otherwise operates to restrict participation in research and/or access to and disclosure of research results, i.e. “side deals” between investigators and sponsors</a:t>
            </a:r>
          </a:p>
          <a:p>
            <a:pPr lvl="1" eaLnBrk="1" fontAlgn="auto" hangingPunct="1">
              <a:spcAft>
                <a:spcPts val="0"/>
              </a:spcAft>
              <a:buClr>
                <a:schemeClr val="tx1"/>
              </a:buClr>
              <a:buFont typeface="Arial" pitchFamily="34" charset="0"/>
              <a:buChar char="•"/>
              <a:defRPr/>
            </a:pPr>
            <a:r>
              <a:rPr lang="en-US" sz="2400" b="1" dirty="0">
                <a:latin typeface="Century Gothic" pitchFamily="34" charset="0"/>
              </a:rPr>
              <a:t> Activities that are not basic or applied research, i.e. technological </a:t>
            </a:r>
            <a:r>
              <a:rPr lang="en-US" sz="2400" b="1" dirty="0" smtClean="0">
                <a:latin typeface="Century Gothic" pitchFamily="34" charset="0"/>
              </a:rPr>
              <a:t>development</a:t>
            </a: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rgbClr val="CC9900"/>
              </a:buClr>
              <a:buFontTx/>
              <a:buChar char="•"/>
              <a:defRPr/>
            </a:pPr>
            <a:endParaRPr lang="en-US" sz="1600" dirty="0"/>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09779D43-ACA4-450F-A5E6-2C2109C78F50}" type="slidenum">
              <a:rPr lang="en-US"/>
              <a:pPr>
                <a:defRPr/>
              </a:pPr>
              <a:t>71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5029200"/>
          </a:xfrm>
        </p:spPr>
        <p:txBody>
          <a:bodyPr>
            <a:normAutofit/>
          </a:bodyPr>
          <a:lstStyle/>
          <a:p>
            <a:pPr marL="0" indent="0" algn="ctr" eaLnBrk="1" fontAlgn="auto" hangingPunct="1">
              <a:spcAft>
                <a:spcPts val="0"/>
              </a:spcAft>
              <a:buFont typeface="Wingdings 2"/>
              <a:buNone/>
              <a:defRPr/>
            </a:pPr>
            <a:r>
              <a:rPr lang="en-US" sz="2800" b="1" dirty="0" smtClean="0">
                <a:latin typeface="Century Gothic" pitchFamily="34" charset="0"/>
              </a:rPr>
              <a:t>“Restricted</a:t>
            </a:r>
            <a:r>
              <a:rPr lang="en-US" sz="2800" b="1" dirty="0">
                <a:latin typeface="Century Gothic" pitchFamily="34" charset="0"/>
              </a:rPr>
              <a:t>” Research</a:t>
            </a:r>
          </a:p>
          <a:p>
            <a:pPr marL="0" indent="0" eaLnBrk="1" fontAlgn="auto" hangingPunct="1">
              <a:spcAft>
                <a:spcPts val="0"/>
              </a:spcAft>
              <a:buClr>
                <a:schemeClr val="tx1"/>
              </a:buClr>
              <a:buFont typeface="Wingdings 2"/>
              <a:buNone/>
              <a:defRPr/>
            </a:pPr>
            <a:endParaRPr lang="en-US" sz="1600" dirty="0"/>
          </a:p>
          <a:p>
            <a:pPr marL="0" indent="0" eaLnBrk="1" fontAlgn="auto" hangingPunct="1">
              <a:spcAft>
                <a:spcPts val="0"/>
              </a:spcAft>
              <a:buClr>
                <a:schemeClr val="tx1"/>
              </a:buClr>
              <a:buFont typeface="Wingdings 2"/>
              <a:buNone/>
              <a:defRPr/>
            </a:pPr>
            <a:r>
              <a:rPr lang="en-US" sz="2000" b="1" dirty="0" smtClean="0">
                <a:latin typeface="Century Gothic" pitchFamily="34" charset="0"/>
              </a:rPr>
              <a:t>OR</a:t>
            </a:r>
          </a:p>
          <a:p>
            <a:pPr eaLnBrk="1" fontAlgn="auto" hangingPunct="1">
              <a:spcAft>
                <a:spcPts val="0"/>
              </a:spcAft>
              <a:buClr>
                <a:schemeClr val="tx1"/>
              </a:buClr>
              <a:buFont typeface="Wingdings 2"/>
              <a:buChar char=""/>
              <a:defRPr/>
            </a:pPr>
            <a:endParaRPr lang="en-US" sz="2000" b="1" dirty="0">
              <a:latin typeface="Century Gothic" pitchFamily="34" charset="0"/>
            </a:endParaRPr>
          </a:p>
          <a:p>
            <a:pPr lvl="1" eaLnBrk="1" fontAlgn="auto" hangingPunct="1">
              <a:spcAft>
                <a:spcPts val="0"/>
              </a:spcAft>
              <a:buClr>
                <a:schemeClr val="tx1"/>
              </a:buClr>
              <a:buFont typeface="Arial" pitchFamily="34" charset="0"/>
              <a:buChar char="•"/>
              <a:defRPr/>
            </a:pPr>
            <a:r>
              <a:rPr lang="en-US" sz="2000" b="1" dirty="0">
                <a:latin typeface="Century Gothic" pitchFamily="34" charset="0"/>
              </a:rPr>
              <a:t>Defense Research: </a:t>
            </a:r>
            <a:r>
              <a:rPr lang="en-US" sz="2000" b="1" dirty="0" err="1">
                <a:latin typeface="Century Gothic" pitchFamily="34" charset="0"/>
              </a:rPr>
              <a:t>ONR</a:t>
            </a:r>
            <a:r>
              <a:rPr lang="en-US" sz="2000" b="1" dirty="0">
                <a:latin typeface="Century Gothic" pitchFamily="34" charset="0"/>
              </a:rPr>
              <a:t>, </a:t>
            </a:r>
            <a:r>
              <a:rPr lang="en-US" sz="2000" b="1" dirty="0" err="1">
                <a:latin typeface="Century Gothic" pitchFamily="34" charset="0"/>
              </a:rPr>
              <a:t>DARPA</a:t>
            </a:r>
            <a:r>
              <a:rPr lang="en-US" sz="2000" b="1" dirty="0">
                <a:latin typeface="Century Gothic" pitchFamily="34" charset="0"/>
              </a:rPr>
              <a:t>, </a:t>
            </a:r>
            <a:r>
              <a:rPr lang="en-US" sz="2000" b="1" dirty="0" err="1">
                <a:latin typeface="Century Gothic" pitchFamily="34" charset="0"/>
              </a:rPr>
              <a:t>AFOSR</a:t>
            </a:r>
            <a:r>
              <a:rPr lang="en-US" sz="2000" b="1" dirty="0">
                <a:latin typeface="Century Gothic" pitchFamily="34" charset="0"/>
              </a:rPr>
              <a:t>, NASA, FAA, etc.</a:t>
            </a:r>
          </a:p>
          <a:p>
            <a:pPr lvl="1" eaLnBrk="1" fontAlgn="auto" hangingPunct="1">
              <a:spcAft>
                <a:spcPts val="0"/>
              </a:spcAft>
              <a:buClr>
                <a:schemeClr val="tx1"/>
              </a:buClr>
              <a:buFont typeface="Arial" pitchFamily="34" charset="0"/>
              <a:buChar char="•"/>
              <a:defRPr/>
            </a:pPr>
            <a:r>
              <a:rPr lang="en-US" sz="2000" b="1" dirty="0">
                <a:solidFill>
                  <a:srgbClr val="FF0000"/>
                </a:solidFill>
                <a:latin typeface="Century Gothic" pitchFamily="34" charset="0"/>
              </a:rPr>
              <a:t>Defense research can be “fundamental” or “restricted.” </a:t>
            </a:r>
          </a:p>
          <a:p>
            <a:pPr lvl="1" eaLnBrk="1" fontAlgn="auto" hangingPunct="1">
              <a:spcAft>
                <a:spcPts val="0"/>
              </a:spcAft>
              <a:buClr>
                <a:schemeClr val="tx1"/>
              </a:buClr>
              <a:buFont typeface="Arial" pitchFamily="34" charset="0"/>
              <a:buChar char="•"/>
              <a:defRPr/>
            </a:pPr>
            <a:r>
              <a:rPr lang="en-US" sz="2000" b="1" dirty="0">
                <a:latin typeface="Century Gothic" pitchFamily="34" charset="0"/>
              </a:rPr>
              <a:t>Foreign nationals can participate in “fundamental” – restricted requires licensing or exclusion.</a:t>
            </a:r>
          </a:p>
          <a:p>
            <a:pPr lvl="1" eaLnBrk="1" fontAlgn="auto" hangingPunct="1">
              <a:spcAft>
                <a:spcPts val="0"/>
              </a:spcAft>
              <a:buClr>
                <a:schemeClr val="tx1"/>
              </a:buClr>
              <a:buFont typeface="Arial" pitchFamily="34" charset="0"/>
              <a:buChar char="•"/>
              <a:defRPr/>
            </a:pPr>
            <a:r>
              <a:rPr lang="en-US" sz="2000" b="1" dirty="0">
                <a:latin typeface="Century Gothic" pitchFamily="34" charset="0"/>
              </a:rPr>
              <a:t>Activities that “use” </a:t>
            </a:r>
            <a:r>
              <a:rPr lang="en-US" sz="2000" b="1" dirty="0" err="1">
                <a:latin typeface="Century Gothic" pitchFamily="34" charset="0"/>
              </a:rPr>
              <a:t>USML</a:t>
            </a:r>
            <a:r>
              <a:rPr lang="en-US" sz="2000" b="1" dirty="0">
                <a:latin typeface="Century Gothic" pitchFamily="34" charset="0"/>
              </a:rPr>
              <a:t> defense articles (as opposed to EAR items) are restricted</a:t>
            </a:r>
          </a:p>
          <a:p>
            <a:pPr lvl="1" eaLnBrk="1" fontAlgn="auto" hangingPunct="1">
              <a:spcAft>
                <a:spcPts val="0"/>
              </a:spcAft>
              <a:buClr>
                <a:schemeClr val="tx1"/>
              </a:buClr>
              <a:buFont typeface="Arial" pitchFamily="34" charset="0"/>
              <a:buChar char="•"/>
              <a:defRPr/>
            </a:pPr>
            <a:r>
              <a:rPr lang="en-US" sz="2000" b="1" dirty="0">
                <a:latin typeface="Century Gothic" pitchFamily="34" charset="0"/>
              </a:rPr>
              <a:t>Providing technical instruction (know how) to a foreign national of “defense articles” via instruction, presentations, training, or consulting.</a:t>
            </a: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rgbClr val="CC9900"/>
              </a:buClr>
              <a:buFontTx/>
              <a:buChar char="•"/>
              <a:defRPr/>
            </a:pPr>
            <a:endParaRPr lang="en-US" sz="1600" dirty="0"/>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C9F99CF0-F2B8-416D-A292-C89269C13207}" type="slidenum">
              <a:rPr lang="en-US"/>
              <a:pPr>
                <a:defRPr/>
              </a:pPr>
              <a:t>72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8686800" cy="5029200"/>
          </a:xfrm>
        </p:spPr>
        <p:txBody>
          <a:bodyPr>
            <a:normAutofit/>
          </a:bodyPr>
          <a:lstStyle/>
          <a:p>
            <a:pPr marL="0" indent="0" algn="ctr" eaLnBrk="1" fontAlgn="auto" hangingPunct="1">
              <a:spcAft>
                <a:spcPts val="0"/>
              </a:spcAft>
              <a:buFont typeface="Wingdings 2"/>
              <a:buNone/>
              <a:defRPr/>
            </a:pPr>
            <a:r>
              <a:rPr lang="en-US" sz="2800" b="1" dirty="0">
                <a:latin typeface="Century Gothic" pitchFamily="34" charset="0"/>
              </a:rPr>
              <a:t>Impacts on Foreign </a:t>
            </a:r>
            <a:r>
              <a:rPr lang="en-US" sz="2800" b="1" dirty="0" smtClean="0">
                <a:latin typeface="Century Gothic" pitchFamily="34" charset="0"/>
              </a:rPr>
              <a:t>Persons</a:t>
            </a:r>
          </a:p>
          <a:p>
            <a:pPr marL="0" indent="0" algn="ctr" eaLnBrk="1" fontAlgn="auto" hangingPunct="1">
              <a:spcAft>
                <a:spcPts val="0"/>
              </a:spcAft>
              <a:buFont typeface="Wingdings 2"/>
              <a:buNone/>
              <a:defRPr/>
            </a:pPr>
            <a:endParaRPr lang="en-US" sz="1600" dirty="0">
              <a:latin typeface="Century Gothic" pitchFamily="34" charset="0"/>
            </a:endParaRPr>
          </a:p>
          <a:p>
            <a:pPr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Prohibitions against unlicensed participation:</a:t>
            </a:r>
          </a:p>
          <a:p>
            <a:pPr lvl="1"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PI may have to hire other participants (or)</a:t>
            </a:r>
          </a:p>
          <a:p>
            <a:pPr lvl="1"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Modify or curtail activities until license is obtained (or)</a:t>
            </a:r>
          </a:p>
          <a:p>
            <a:pPr lvl="1"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Obtain licenses (2-3+ months to process)</a:t>
            </a:r>
          </a:p>
          <a:p>
            <a:pPr lvl="1"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Government may deny license</a:t>
            </a:r>
          </a:p>
          <a:p>
            <a:pPr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Severe penalties (civil &amp; criminal)</a:t>
            </a:r>
          </a:p>
          <a:p>
            <a:pPr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rPr>
              <a:t> Attestation NOW mandatory per </a:t>
            </a:r>
            <a:r>
              <a:rPr lang="en-US" sz="2000" b="1" dirty="0" err="1">
                <a:latin typeface="Century Gothic" pitchFamily="34" charset="0"/>
              </a:rPr>
              <a:t>USCIS</a:t>
            </a:r>
            <a:endParaRPr lang="en-US" sz="2000" b="1" dirty="0">
              <a:latin typeface="Century Gothic" pitchFamily="34" charset="0"/>
            </a:endParaRPr>
          </a:p>
          <a:p>
            <a:pPr eaLnBrk="1" fontAlgn="auto" hangingPunct="1">
              <a:spcAft>
                <a:spcPts val="0"/>
              </a:spcAft>
              <a:buClr>
                <a:srgbClr val="CC9900"/>
              </a:buClr>
              <a:buSzPct val="50000"/>
              <a:buFont typeface="Wingdings" pitchFamily="2" charset="2"/>
              <a:buChar char="q"/>
              <a:defRPr/>
            </a:pPr>
            <a:r>
              <a:rPr lang="en-US" sz="2000" b="1" dirty="0">
                <a:latin typeface="Century Gothic" pitchFamily="34" charset="0"/>
                <a:hlinkClick r:id="rId3"/>
              </a:rPr>
              <a:t>http://www.research.ucf.edu/ExportControl/I-129.html</a:t>
            </a:r>
            <a:endParaRPr lang="en-US" sz="2000" b="1" dirty="0">
              <a:latin typeface="Century Gothic" pitchFamily="34" charset="0"/>
            </a:endParaRPr>
          </a:p>
          <a:p>
            <a:pPr eaLnBrk="1" fontAlgn="auto" hangingPunct="1">
              <a:spcAft>
                <a:spcPts val="0"/>
              </a:spcAft>
              <a:buClr>
                <a:srgbClr val="CC9900"/>
              </a:buClr>
              <a:buSzPct val="50000"/>
              <a:buFont typeface="Wingdings 2"/>
              <a:buChar char=""/>
              <a:defRPr/>
            </a:pPr>
            <a:endParaRPr lang="en-US" sz="2000" b="1" dirty="0">
              <a:latin typeface="Century Gothic" pitchFamily="34" charset="0"/>
            </a:endParaRPr>
          </a:p>
          <a:p>
            <a:pPr marL="0" indent="0" eaLnBrk="1" fontAlgn="auto" hangingPunct="1">
              <a:spcAft>
                <a:spcPts val="0"/>
              </a:spcAft>
              <a:buClr>
                <a:srgbClr val="CC9900"/>
              </a:buClr>
              <a:buSzPct val="50000"/>
              <a:buFont typeface="Wingdings 2"/>
              <a:buNone/>
              <a:defRPr/>
            </a:pPr>
            <a:r>
              <a:rPr lang="en-US" sz="2000" b="1" u="sng" dirty="0">
                <a:latin typeface="Century Gothic" pitchFamily="34" charset="0"/>
              </a:rPr>
              <a:t>The main legal issue is ensuring a “deemed export” does not take </a:t>
            </a:r>
            <a:r>
              <a:rPr lang="en-US" sz="2000" b="1" u="sng" dirty="0" smtClean="0">
                <a:latin typeface="Century Gothic" pitchFamily="34" charset="0"/>
              </a:rPr>
              <a:t>place.      The </a:t>
            </a:r>
            <a:r>
              <a:rPr lang="en-US" sz="2000" b="1" u="sng" dirty="0">
                <a:latin typeface="Century Gothic" pitchFamily="34" charset="0"/>
              </a:rPr>
              <a:t>onus is on the Researcher</a:t>
            </a:r>
          </a:p>
          <a:p>
            <a:pPr lvl="1" eaLnBrk="1" fontAlgn="auto" hangingPunct="1">
              <a:spcAft>
                <a:spcPts val="0"/>
              </a:spcAft>
              <a:buClr>
                <a:schemeClr val="tx1"/>
              </a:buClr>
              <a:buFont typeface="Arial" pitchFamily="34" charset="0"/>
              <a:buChar char="•"/>
              <a:defRPr/>
            </a:pPr>
            <a:endParaRPr lang="en-US" sz="2400" b="1" u="sng" dirty="0">
              <a:latin typeface="Century Gothic" pitchFamily="34" charset="0"/>
            </a:endParaRP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rgbClr val="CC9900"/>
              </a:buClr>
              <a:buFontTx/>
              <a:buChar char="•"/>
              <a:defRPr/>
            </a:pPr>
            <a:endParaRPr lang="en-US" sz="1600" dirty="0"/>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3D2D979C-1424-4CFA-B69F-91D4112B1A84}" type="slidenum">
              <a:rPr lang="en-US"/>
              <a:pPr>
                <a:defRPr/>
              </a:pPr>
              <a:t>73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71463" y="1219200"/>
            <a:ext cx="4986337" cy="5029200"/>
          </a:xfrm>
        </p:spPr>
        <p:txBody>
          <a:bodyPr>
            <a:normAutofit/>
          </a:bodyPr>
          <a:lstStyle/>
          <a:p>
            <a:pPr marL="0" indent="0" algn="ctr" eaLnBrk="1" fontAlgn="auto" hangingPunct="1">
              <a:spcAft>
                <a:spcPts val="0"/>
              </a:spcAft>
              <a:buFont typeface="Wingdings 2"/>
              <a:buNone/>
              <a:defRPr/>
            </a:pPr>
            <a:r>
              <a:rPr lang="en-US" sz="2800" b="1" dirty="0">
                <a:solidFill>
                  <a:schemeClr val="tx1"/>
                </a:solidFill>
                <a:latin typeface="Century Gothic" pitchFamily="34" charset="0"/>
              </a:rPr>
              <a:t>Deemed Export Questionnaire</a:t>
            </a:r>
            <a:endParaRPr lang="en-US" sz="1600" b="1" dirty="0">
              <a:latin typeface="Century Gothic" pitchFamily="34" charset="0"/>
            </a:endParaRPr>
          </a:p>
          <a:p>
            <a:pPr marL="0" indent="0" eaLnBrk="1" fontAlgn="auto" hangingPunct="1">
              <a:spcBef>
                <a:spcPts val="0"/>
              </a:spcBef>
              <a:spcAft>
                <a:spcPts val="0"/>
              </a:spcAft>
              <a:buFont typeface="Wingdings 2"/>
              <a:buNone/>
              <a:defRPr/>
            </a:pPr>
            <a:r>
              <a:rPr lang="en-US" sz="2000" b="1" dirty="0">
                <a:latin typeface="Century Gothic" pitchFamily="34" charset="0"/>
              </a:rPr>
              <a:t> </a:t>
            </a:r>
            <a:endParaRPr lang="en-US" sz="2000" b="1" dirty="0" smtClean="0">
              <a:latin typeface="Century Gothic" pitchFamily="34" charset="0"/>
            </a:endParaRPr>
          </a:p>
          <a:p>
            <a:pPr marL="0" indent="0" eaLnBrk="1" fontAlgn="auto" hangingPunct="1">
              <a:spcBef>
                <a:spcPts val="0"/>
              </a:spcBef>
              <a:spcAft>
                <a:spcPts val="0"/>
              </a:spcAft>
              <a:buFont typeface="Wingdings 2"/>
              <a:buNone/>
              <a:defRPr/>
            </a:pPr>
            <a:r>
              <a:rPr lang="en-US" sz="1800" b="1" dirty="0" smtClean="0">
                <a:latin typeface="Century Gothic" pitchFamily="34" charset="0"/>
              </a:rPr>
              <a:t>Who </a:t>
            </a:r>
            <a:r>
              <a:rPr lang="en-US" sz="1800" b="1" dirty="0">
                <a:latin typeface="Century Gothic" pitchFamily="34" charset="0"/>
              </a:rPr>
              <a:t>completes it:</a:t>
            </a:r>
          </a:p>
          <a:p>
            <a:pPr eaLnBrk="1" fontAlgn="auto" hangingPunct="1">
              <a:spcBef>
                <a:spcPts val="0"/>
              </a:spcBef>
              <a:spcAft>
                <a:spcPts val="0"/>
              </a:spcAft>
              <a:buFont typeface="Wingdings 2"/>
              <a:buChar char=""/>
              <a:defRPr/>
            </a:pPr>
            <a:r>
              <a:rPr lang="en-US" sz="1800" b="1" dirty="0">
                <a:latin typeface="Century Gothic" pitchFamily="34" charset="0"/>
              </a:rPr>
              <a:t>Faculty Sponsor must complete because they are knowledgeable of what the applicant will do</a:t>
            </a:r>
          </a:p>
          <a:p>
            <a:pPr lvl="1" eaLnBrk="1" fontAlgn="auto" hangingPunct="1">
              <a:spcBef>
                <a:spcPts val="0"/>
              </a:spcBef>
              <a:spcAft>
                <a:spcPts val="0"/>
              </a:spcAft>
              <a:buFont typeface="Wingdings 2"/>
              <a:buChar char=""/>
              <a:defRPr/>
            </a:pPr>
            <a:r>
              <a:rPr lang="en-US" sz="1800" b="1" dirty="0">
                <a:latin typeface="Century Gothic" pitchFamily="34" charset="0"/>
              </a:rPr>
              <a:t>H-1B, J-1, or other visitors</a:t>
            </a:r>
          </a:p>
          <a:p>
            <a:pPr lvl="1" eaLnBrk="1" fontAlgn="auto" hangingPunct="1">
              <a:spcBef>
                <a:spcPts val="0"/>
              </a:spcBef>
              <a:spcAft>
                <a:spcPts val="0"/>
              </a:spcAft>
              <a:buFont typeface="Wingdings 2"/>
              <a:buChar char=""/>
              <a:defRPr/>
            </a:pPr>
            <a:r>
              <a:rPr lang="en-US" sz="1800" b="1" dirty="0">
                <a:latin typeface="Century Gothic" pitchFamily="34" charset="0"/>
              </a:rPr>
              <a:t>Accuracy is key</a:t>
            </a:r>
          </a:p>
          <a:p>
            <a:pPr lvl="1" eaLnBrk="1" fontAlgn="auto" hangingPunct="1">
              <a:spcBef>
                <a:spcPts val="0"/>
              </a:spcBef>
              <a:spcAft>
                <a:spcPts val="0"/>
              </a:spcAft>
              <a:buFont typeface="Wingdings 2"/>
              <a:buChar char=""/>
              <a:defRPr/>
            </a:pPr>
            <a:r>
              <a:rPr lang="en-US" sz="1800" b="1" dirty="0">
                <a:latin typeface="Century Gothic" pitchFamily="34" charset="0"/>
              </a:rPr>
              <a:t>Sponsored Program Account Numbers is critical</a:t>
            </a:r>
          </a:p>
          <a:p>
            <a:pPr lvl="1" eaLnBrk="1" fontAlgn="auto" hangingPunct="1">
              <a:spcBef>
                <a:spcPts val="0"/>
              </a:spcBef>
              <a:spcAft>
                <a:spcPts val="0"/>
              </a:spcAft>
              <a:buFont typeface="Wingdings 2"/>
              <a:buChar char=""/>
              <a:defRPr/>
            </a:pPr>
            <a:r>
              <a:rPr lang="en-US" sz="1800" b="1" dirty="0">
                <a:latin typeface="Century Gothic" pitchFamily="34" charset="0"/>
              </a:rPr>
              <a:t>Direct Sponsor to review export </a:t>
            </a:r>
            <a:r>
              <a:rPr lang="en-US" sz="1800" b="1" dirty="0" err="1">
                <a:latin typeface="Century Gothic" pitchFamily="34" charset="0"/>
              </a:rPr>
              <a:t>regs</a:t>
            </a:r>
            <a:r>
              <a:rPr lang="en-US" sz="1800" b="1" dirty="0">
                <a:latin typeface="Century Gothic" pitchFamily="34" charset="0"/>
              </a:rPr>
              <a:t> on website </a:t>
            </a:r>
          </a:p>
          <a:p>
            <a:pPr lvl="1" eaLnBrk="1" fontAlgn="auto" hangingPunct="1">
              <a:spcBef>
                <a:spcPts val="0"/>
              </a:spcBef>
              <a:spcAft>
                <a:spcPts val="0"/>
              </a:spcAft>
              <a:buFont typeface="Wingdings 2"/>
              <a:buChar char=""/>
              <a:defRPr/>
            </a:pPr>
            <a:r>
              <a:rPr lang="en-US" sz="1800" b="1" dirty="0">
                <a:latin typeface="Century Gothic" pitchFamily="34" charset="0"/>
                <a:hlinkClick r:id="rId3"/>
              </a:rPr>
              <a:t>http://www.research.ucf.edu/ExportControl/I-129.html</a:t>
            </a:r>
            <a:endParaRPr lang="en-US" sz="1800" b="1" dirty="0">
              <a:latin typeface="Century Gothic" pitchFamily="34" charset="0"/>
            </a:endParaRPr>
          </a:p>
          <a:p>
            <a:pPr eaLnBrk="1" fontAlgn="auto" hangingPunct="1">
              <a:spcAft>
                <a:spcPts val="0"/>
              </a:spcAft>
              <a:buClr>
                <a:srgbClr val="CC9900"/>
              </a:buClr>
              <a:buSzPct val="50000"/>
              <a:buFont typeface="Wingdings" pitchFamily="2" charset="2"/>
              <a:buChar char="q"/>
              <a:defRPr/>
            </a:pPr>
            <a:endParaRPr lang="en-US" sz="2400" b="1" dirty="0">
              <a:latin typeface="Century Gothic" pitchFamily="34" charset="0"/>
            </a:endParaRP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rgbClr val="CC9900"/>
              </a:buClr>
              <a:buFontTx/>
              <a:buChar char="•"/>
              <a:defRPr/>
            </a:pPr>
            <a:endParaRPr lang="en-US" sz="1600" dirty="0"/>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37F42D76-86AC-4B1B-9400-01E700987295}" type="slidenum">
              <a:rPr lang="en-US"/>
              <a:pPr>
                <a:defRPr/>
              </a:pPr>
              <a:t>74</a:t>
            </a:fld>
            <a:endParaRPr lang="en-US" dirty="0"/>
          </a:p>
        </p:txBody>
      </p:sp>
      <p:pic>
        <p:nvPicPr>
          <p:cNvPr id="126986" name="Picture 2"/>
          <p:cNvPicPr>
            <a:picLocks noChangeAspect="1" noChangeArrowheads="1"/>
          </p:cNvPicPr>
          <p:nvPr/>
        </p:nvPicPr>
        <p:blipFill>
          <a:blip r:embed="rId4" cstate="print"/>
          <a:srcRect/>
          <a:stretch>
            <a:fillRect/>
          </a:stretch>
        </p:blipFill>
        <p:spPr bwMode="auto">
          <a:xfrm>
            <a:off x="5410200" y="1225550"/>
            <a:ext cx="3505200" cy="458946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11" name="Content Placeholder 10"/>
          <p:cNvSpPr>
            <a:spLocks noGrp="1"/>
          </p:cNvSpPr>
          <p:nvPr>
            <p:ph idx="1"/>
          </p:nvPr>
        </p:nvSpPr>
        <p:spPr>
          <a:xfrm>
            <a:off x="228600" y="1447800"/>
            <a:ext cx="4071938" cy="4495800"/>
          </a:xfrm>
        </p:spPr>
        <p:txBody>
          <a:bodyPr>
            <a:normAutofit fontScale="92500" lnSpcReduction="20000"/>
          </a:bodyPr>
          <a:lstStyle/>
          <a:p>
            <a:pPr marL="0" indent="0" eaLnBrk="1" fontAlgn="auto" hangingPunct="1">
              <a:spcBef>
                <a:spcPts val="0"/>
              </a:spcBef>
              <a:spcAft>
                <a:spcPts val="0"/>
              </a:spcAft>
              <a:buFont typeface="Wingdings 2"/>
              <a:buNone/>
              <a:defRPr/>
            </a:pPr>
            <a:r>
              <a:rPr lang="en-US" sz="2000" b="1" u="sng" dirty="0" smtClean="0">
                <a:latin typeface="Century Gothic" pitchFamily="34" charset="0"/>
              </a:rPr>
              <a:t> </a:t>
            </a:r>
            <a:r>
              <a:rPr lang="en-US" sz="2400" b="1" u="sng" dirty="0" smtClean="0">
                <a:solidFill>
                  <a:srgbClr val="000000"/>
                </a:solidFill>
                <a:latin typeface="Century Gothic" pitchFamily="34" charset="0"/>
              </a:rPr>
              <a:t>Countries:</a:t>
            </a:r>
          </a:p>
          <a:p>
            <a:pPr marL="0" indent="0" eaLnBrk="1" fontAlgn="auto" hangingPunct="1">
              <a:spcBef>
                <a:spcPts val="0"/>
              </a:spcBef>
              <a:spcAft>
                <a:spcPts val="0"/>
              </a:spcAft>
              <a:buFont typeface="Wingdings 2"/>
              <a:buNone/>
              <a:defRPr/>
            </a:pPr>
            <a:endParaRPr lang="en-US" sz="2400" b="1" dirty="0">
              <a:solidFill>
                <a:srgbClr val="000000"/>
              </a:solidFill>
              <a:latin typeface="Century Gothic" pitchFamily="34" charset="0"/>
            </a:endParaRPr>
          </a:p>
          <a:p>
            <a:pPr lvl="1" eaLnBrk="1" fontAlgn="auto" hangingPunct="1">
              <a:spcAft>
                <a:spcPts val="0"/>
              </a:spcAft>
              <a:buClr>
                <a:srgbClr val="CC9900"/>
              </a:buClr>
              <a:buFontTx/>
              <a:buChar char="•"/>
              <a:defRPr/>
            </a:pPr>
            <a:r>
              <a:rPr lang="en-US" sz="2400" b="1" dirty="0">
                <a:solidFill>
                  <a:srgbClr val="000000"/>
                </a:solidFill>
                <a:latin typeface="Century Gothic" pitchFamily="34" charset="0"/>
              </a:rPr>
              <a:t> </a:t>
            </a:r>
            <a:r>
              <a:rPr lang="en-US" sz="2000" b="1" dirty="0">
                <a:solidFill>
                  <a:srgbClr val="000000"/>
                </a:solidFill>
                <a:latin typeface="Century Gothic" pitchFamily="34" charset="0"/>
              </a:rPr>
              <a:t>Belarus</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Burma</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Cuba </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Congo (Dem. Rep.)</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Cote d’Ivoire</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Iran</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Iraq</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Liberia</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Libya</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North Korea</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Sudan </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Syria</a:t>
            </a:r>
          </a:p>
          <a:p>
            <a:pPr lvl="1" eaLnBrk="1" fontAlgn="auto" hangingPunct="1">
              <a:spcAft>
                <a:spcPts val="0"/>
              </a:spcAft>
              <a:buClr>
                <a:srgbClr val="CC9900"/>
              </a:buClr>
              <a:buFontTx/>
              <a:buChar char="•"/>
              <a:defRPr/>
            </a:pPr>
            <a:r>
              <a:rPr lang="en-US" sz="2000" b="1" dirty="0">
                <a:solidFill>
                  <a:srgbClr val="000000"/>
                </a:solidFill>
                <a:latin typeface="Century Gothic" pitchFamily="34" charset="0"/>
              </a:rPr>
              <a:t> Zimbabwe</a:t>
            </a:r>
          </a:p>
          <a:p>
            <a:pPr eaLnBrk="1" fontAlgn="auto" hangingPunct="1">
              <a:spcAft>
                <a:spcPts val="0"/>
              </a:spcAft>
              <a:buClr>
                <a:srgbClr val="CC9900"/>
              </a:buClr>
              <a:buFont typeface="Wingdings 2"/>
              <a:buChar char=""/>
              <a:defRPr/>
            </a:pPr>
            <a:endParaRPr lang="en-US" sz="2400" b="1" dirty="0">
              <a:solidFill>
                <a:srgbClr val="000000"/>
              </a:solidFill>
            </a:endParaRPr>
          </a:p>
          <a:p>
            <a:pPr eaLnBrk="1" fontAlgn="auto" hangingPunct="1">
              <a:spcAft>
                <a:spcPts val="0"/>
              </a:spcAft>
              <a:buClr>
                <a:srgbClr val="CC9900"/>
              </a:buClr>
              <a:buSzPct val="50000"/>
              <a:buFont typeface="Wingdings" pitchFamily="2" charset="2"/>
              <a:buChar char="q"/>
              <a:defRPr/>
            </a:pPr>
            <a:endParaRPr lang="en-US" sz="2400" b="1" dirty="0">
              <a:latin typeface="Century Gothic" pitchFamily="34" charset="0"/>
            </a:endParaRPr>
          </a:p>
          <a:p>
            <a:pPr lvl="1" eaLnBrk="1" fontAlgn="auto" hangingPunct="1">
              <a:spcAft>
                <a:spcPts val="0"/>
              </a:spcAft>
              <a:buClr>
                <a:schemeClr val="tx1"/>
              </a:buClr>
              <a:buFont typeface="Arial" pitchFamily="34" charset="0"/>
              <a:buChar char="•"/>
              <a:defRPr/>
            </a:pPr>
            <a:endParaRPr lang="en-US" sz="2400" b="1" dirty="0">
              <a:latin typeface="Century Gothic" pitchFamily="34" charset="0"/>
            </a:endParaRPr>
          </a:p>
          <a:p>
            <a:pPr lvl="1" eaLnBrk="1" fontAlgn="auto" hangingPunct="1">
              <a:spcAft>
                <a:spcPts val="0"/>
              </a:spcAft>
              <a:buClr>
                <a:srgbClr val="CC9900"/>
              </a:buClr>
              <a:buFontTx/>
              <a:buChar char="•"/>
              <a:defRPr/>
            </a:pPr>
            <a:endParaRPr lang="en-US" sz="1600" dirty="0"/>
          </a:p>
          <a:p>
            <a:pPr marL="0" indent="0" eaLnBrk="1" fontAlgn="auto" hangingPunct="1">
              <a:spcBef>
                <a:spcPts val="0"/>
              </a:spcBef>
              <a:spcAft>
                <a:spcPts val="0"/>
              </a:spcAft>
              <a:buFont typeface="Wingdings 2"/>
              <a:buNone/>
              <a:defRPr/>
            </a:pPr>
            <a:endParaRPr lang="en-US" sz="2000" u="sng" dirty="0"/>
          </a:p>
          <a:p>
            <a:pPr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09496617-4091-4140-ADD5-8E969D409742}" type="slidenum">
              <a:rPr lang="en-US"/>
              <a:pPr>
                <a:defRPr/>
              </a:pPr>
              <a:t>75</a:t>
            </a:fld>
            <a:endParaRPr lang="en-US" dirty="0"/>
          </a:p>
        </p:txBody>
      </p:sp>
      <p:sp>
        <p:nvSpPr>
          <p:cNvPr id="129034" name="TextBox 13"/>
          <p:cNvSpPr txBox="1">
            <a:spLocks noChangeArrowheads="1"/>
          </p:cNvSpPr>
          <p:nvPr/>
        </p:nvSpPr>
        <p:spPr bwMode="auto">
          <a:xfrm>
            <a:off x="3581400" y="1447800"/>
            <a:ext cx="5562600" cy="4648200"/>
          </a:xfrm>
          <a:prstGeom prst="rect">
            <a:avLst/>
          </a:prstGeom>
          <a:noFill/>
          <a:ln w="9525">
            <a:noFill/>
            <a:miter lim="800000"/>
            <a:headEnd/>
            <a:tailEnd/>
          </a:ln>
        </p:spPr>
        <p:txBody>
          <a:bodyPr>
            <a:spAutoFit/>
          </a:bodyPr>
          <a:lstStyle/>
          <a:p>
            <a:pPr>
              <a:buClr>
                <a:srgbClr val="CC9900"/>
              </a:buClr>
            </a:pPr>
            <a:r>
              <a:rPr lang="en-US" sz="2000" u="sng">
                <a:solidFill>
                  <a:srgbClr val="000000"/>
                </a:solidFill>
                <a:latin typeface="Century Gothic" pitchFamily="34" charset="0"/>
              </a:rPr>
              <a:t>Types of Sanctions:</a:t>
            </a:r>
          </a:p>
          <a:p>
            <a:pPr marL="914400" lvl="3" indent="-342900">
              <a:buClr>
                <a:srgbClr val="CC9900"/>
              </a:buClr>
              <a:buFont typeface="Arial" charset="0"/>
              <a:buChar char="•"/>
            </a:pPr>
            <a:r>
              <a:rPr lang="en-US">
                <a:solidFill>
                  <a:srgbClr val="000000"/>
                </a:solidFill>
                <a:latin typeface="Century Gothic" pitchFamily="34" charset="0"/>
              </a:rPr>
              <a:t>Comprehensive</a:t>
            </a:r>
          </a:p>
          <a:p>
            <a:pPr marL="914400" lvl="3" indent="-342900">
              <a:buClr>
                <a:srgbClr val="CC9900"/>
              </a:buClr>
              <a:buFont typeface="Arial" charset="0"/>
              <a:buChar char="•"/>
            </a:pPr>
            <a:r>
              <a:rPr lang="en-US">
                <a:solidFill>
                  <a:srgbClr val="000000"/>
                </a:solidFill>
                <a:latin typeface="Century Gothic" pitchFamily="34" charset="0"/>
              </a:rPr>
              <a:t>Limited</a:t>
            </a:r>
          </a:p>
          <a:p>
            <a:pPr marL="914400" lvl="3" indent="-342900">
              <a:buClr>
                <a:srgbClr val="CC9900"/>
              </a:buClr>
              <a:buFont typeface="Arial" charset="0"/>
              <a:buChar char="•"/>
            </a:pPr>
            <a:r>
              <a:rPr lang="en-US">
                <a:solidFill>
                  <a:srgbClr val="000000"/>
                </a:solidFill>
                <a:latin typeface="Century Gothic" pitchFamily="34" charset="0"/>
              </a:rPr>
              <a:t>Regime / List-Based</a:t>
            </a:r>
          </a:p>
          <a:p>
            <a:pPr marL="914400" lvl="3" indent="-342900">
              <a:buClr>
                <a:srgbClr val="CC9900"/>
              </a:buClr>
              <a:buFont typeface="Arial" charset="0"/>
              <a:buChar char="•"/>
            </a:pPr>
            <a:endParaRPr lang="en-US">
              <a:solidFill>
                <a:srgbClr val="000000"/>
              </a:solidFill>
              <a:latin typeface="Century Gothic" pitchFamily="34" charset="0"/>
            </a:endParaRPr>
          </a:p>
          <a:p>
            <a:pPr>
              <a:buClr>
                <a:srgbClr val="CC9900"/>
              </a:buClr>
            </a:pPr>
            <a:r>
              <a:rPr lang="en-US" sz="2000" u="sng">
                <a:solidFill>
                  <a:srgbClr val="000000"/>
                </a:solidFill>
                <a:latin typeface="Century Gothic" pitchFamily="34" charset="0"/>
              </a:rPr>
              <a:t>Primary Concerns:</a:t>
            </a:r>
          </a:p>
          <a:p>
            <a:pPr lvl="1">
              <a:buClr>
                <a:srgbClr val="CC9900"/>
              </a:buClr>
              <a:buFont typeface="Arial" charset="0"/>
              <a:buChar char="•"/>
            </a:pPr>
            <a:r>
              <a:rPr lang="en-US" sz="2000">
                <a:solidFill>
                  <a:srgbClr val="000000"/>
                </a:solidFill>
                <a:latin typeface="Century Gothic" pitchFamily="34" charset="0"/>
              </a:rPr>
              <a:t> </a:t>
            </a:r>
            <a:r>
              <a:rPr lang="en-US">
                <a:solidFill>
                  <a:srgbClr val="000000"/>
                </a:solidFill>
                <a:latin typeface="Century Gothic" pitchFamily="34" charset="0"/>
              </a:rPr>
              <a:t>Travel to an embargoed country</a:t>
            </a:r>
          </a:p>
          <a:p>
            <a:pPr lvl="1">
              <a:buClr>
                <a:srgbClr val="CC9900"/>
              </a:buClr>
              <a:buFont typeface="Arial" charset="0"/>
              <a:buChar char="•"/>
            </a:pPr>
            <a:r>
              <a:rPr lang="en-US">
                <a:solidFill>
                  <a:srgbClr val="000000"/>
                </a:solidFill>
                <a:latin typeface="Century Gothic" pitchFamily="34" charset="0"/>
              </a:rPr>
              <a:t> Export License Requirements</a:t>
            </a:r>
          </a:p>
          <a:p>
            <a:pPr lvl="1">
              <a:buClr>
                <a:srgbClr val="CC9900"/>
              </a:buClr>
              <a:buFont typeface="Arial" charset="0"/>
              <a:buChar char="•"/>
            </a:pPr>
            <a:r>
              <a:rPr lang="en-US">
                <a:solidFill>
                  <a:srgbClr val="000000"/>
                </a:solidFill>
                <a:latin typeface="Century Gothic" pitchFamily="34" charset="0"/>
              </a:rPr>
              <a:t> Furnishing financial assistance to restricted parties</a:t>
            </a:r>
          </a:p>
          <a:p>
            <a:pPr lvl="1">
              <a:buClr>
                <a:srgbClr val="CC9900"/>
              </a:buClr>
              <a:buFont typeface="Arial" charset="0"/>
              <a:buChar char="•"/>
            </a:pPr>
            <a:r>
              <a:rPr lang="en-US">
                <a:solidFill>
                  <a:srgbClr val="000000"/>
                </a:solidFill>
                <a:latin typeface="Century Gothic" pitchFamily="34" charset="0"/>
              </a:rPr>
              <a:t> Importing certain merchandise</a:t>
            </a:r>
          </a:p>
          <a:p>
            <a:pPr lvl="1">
              <a:buClr>
                <a:srgbClr val="CC9900"/>
              </a:buClr>
              <a:buFont typeface="Arial" charset="0"/>
              <a:buChar char="•"/>
            </a:pPr>
            <a:r>
              <a:rPr lang="en-US">
                <a:solidFill>
                  <a:srgbClr val="000000"/>
                </a:solidFill>
                <a:latin typeface="Century Gothic" pitchFamily="34" charset="0"/>
              </a:rPr>
              <a:t> Research or field work</a:t>
            </a:r>
          </a:p>
          <a:p>
            <a:pPr lvl="1">
              <a:buClr>
                <a:srgbClr val="CC9900"/>
              </a:buClr>
              <a:buFont typeface="Arial" charset="0"/>
              <a:buChar char="•"/>
            </a:pPr>
            <a:r>
              <a:rPr lang="en-US">
                <a:solidFill>
                  <a:srgbClr val="000000"/>
                </a:solidFill>
                <a:latin typeface="Century Gothic" pitchFamily="34" charset="0"/>
              </a:rPr>
              <a:t> UCF Website: </a:t>
            </a:r>
            <a:r>
              <a:rPr lang="en-US">
                <a:solidFill>
                  <a:srgbClr val="000000"/>
                </a:solidFill>
                <a:latin typeface="Century Gothic" pitchFamily="34" charset="0"/>
                <a:hlinkClick r:id="rId3"/>
              </a:rPr>
              <a:t>http://www.research.ucf.edu/ExportControl/ofac.html</a:t>
            </a:r>
            <a:endParaRPr lang="en-US">
              <a:solidFill>
                <a:srgbClr val="000000"/>
              </a:solidFill>
              <a:latin typeface="Century Gothic" pitchFamily="34" charset="0"/>
            </a:endParaRPr>
          </a:p>
          <a:p>
            <a:endParaRPr lang="en-US" sz="2000" b="0">
              <a:latin typeface="Century Gothic" pitchFamily="34" charset="0"/>
            </a:endParaRPr>
          </a:p>
        </p:txBody>
      </p:sp>
      <p:sp>
        <p:nvSpPr>
          <p:cNvPr id="129035" name="TextBox 15"/>
          <p:cNvSpPr txBox="1">
            <a:spLocks noChangeArrowheads="1"/>
          </p:cNvSpPr>
          <p:nvPr/>
        </p:nvSpPr>
        <p:spPr bwMode="auto">
          <a:xfrm>
            <a:off x="1676400" y="1052513"/>
            <a:ext cx="4886325" cy="646112"/>
          </a:xfrm>
          <a:prstGeom prst="rect">
            <a:avLst/>
          </a:prstGeom>
          <a:noFill/>
          <a:ln w="9525">
            <a:noFill/>
            <a:miter lim="800000"/>
            <a:headEnd/>
            <a:tailEnd/>
          </a:ln>
        </p:spPr>
        <p:txBody>
          <a:bodyPr wrap="none">
            <a:spAutoFit/>
          </a:bodyPr>
          <a:lstStyle/>
          <a:p>
            <a:r>
              <a:rPr lang="en-US">
                <a:solidFill>
                  <a:srgbClr val="000000"/>
                </a:solidFill>
                <a:latin typeface="Century Gothic" pitchFamily="34" charset="0"/>
              </a:rPr>
              <a:t>OFAC Sanctioned &amp; Embargoed Countries</a:t>
            </a:r>
          </a:p>
          <a:p>
            <a:endParaRPr lang="en-US" b="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163"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2895600" y="4876800"/>
            <a:ext cx="5681663" cy="1000125"/>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228600" indent="0" fontAlgn="auto">
              <a:spcAft>
                <a:spcPts val="0"/>
              </a:spcAft>
              <a:buFontTx/>
              <a:buNone/>
              <a:tabLst>
                <a:tab pos="292100" algn="l"/>
                <a:tab pos="571500" algn="l"/>
              </a:tabLst>
              <a:defRPr/>
            </a:pPr>
            <a:endParaRPr lang="en-US" sz="3600" dirty="0">
              <a:effectLst>
                <a:outerShdw blurRad="38100" dist="38100" dir="2700000" algn="tl">
                  <a:srgbClr val="000000">
                    <a:alpha val="43137"/>
                  </a:srgbClr>
                </a:outerShdw>
              </a:effectLst>
              <a:latin typeface="Century Gothic" pitchFamily="34" charset="0"/>
            </a:endParaRPr>
          </a:p>
          <a:p>
            <a:pPr marL="228600" indent="0" fontAlgn="auto">
              <a:spcAft>
                <a:spcPts val="0"/>
              </a:spcAft>
              <a:buFontTx/>
              <a:buNone/>
              <a:tabLst>
                <a:tab pos="292100" algn="l"/>
                <a:tab pos="571500" algn="l"/>
              </a:tabLst>
              <a:defRPr/>
            </a:pPr>
            <a:r>
              <a:rPr lang="en-US" sz="3600" dirty="0" smtClean="0">
                <a:effectLst>
                  <a:outerShdw blurRad="38100" dist="38100" dir="2700000" algn="tl">
                    <a:srgbClr val="000000">
                      <a:alpha val="43137"/>
                    </a:srgbClr>
                  </a:outerShdw>
                </a:effectLst>
                <a:latin typeface="Century Gothic" pitchFamily="34" charset="0"/>
              </a:rPr>
              <a:t>          </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8" name="Title 7"/>
          <p:cNvSpPr>
            <a:spLocks noGrp="1"/>
          </p:cNvSpPr>
          <p:nvPr>
            <p:ph type="title"/>
          </p:nvPr>
        </p:nvSpPr>
        <p:spPr>
          <a:xfrm>
            <a:off x="270769" y="495300"/>
            <a:ext cx="8686800" cy="838200"/>
          </a:xfrm>
        </p:spPr>
        <p:txBody>
          <a:bodyPr/>
          <a:lstStyle/>
          <a:p>
            <a:pPr eaLnBrk="1" fontAlgn="auto" hangingPunct="1">
              <a:spcAft>
                <a:spcPts val="0"/>
              </a:spcAft>
              <a:defRPr/>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F1CB7989-245B-4C81-8A40-52B4AAA87E2A}" type="slidenum">
              <a:rPr lang="en-US"/>
              <a:pPr>
                <a:defRPr/>
              </a:pPr>
              <a:t>76</a:t>
            </a:fld>
            <a:endParaRPr lang="en-US" dirty="0"/>
          </a:p>
        </p:txBody>
      </p:sp>
      <p:sp>
        <p:nvSpPr>
          <p:cNvPr id="131081" name="TextBox 13"/>
          <p:cNvSpPr txBox="1">
            <a:spLocks noChangeArrowheads="1"/>
          </p:cNvSpPr>
          <p:nvPr/>
        </p:nvSpPr>
        <p:spPr bwMode="auto">
          <a:xfrm>
            <a:off x="2286000" y="1498600"/>
            <a:ext cx="4914900" cy="400050"/>
          </a:xfrm>
          <a:prstGeom prst="rect">
            <a:avLst/>
          </a:prstGeom>
          <a:noFill/>
          <a:ln w="9525">
            <a:noFill/>
            <a:miter lim="800000"/>
            <a:headEnd/>
            <a:tailEnd/>
          </a:ln>
        </p:spPr>
        <p:txBody>
          <a:bodyPr>
            <a:spAutoFit/>
          </a:bodyPr>
          <a:lstStyle/>
          <a:p>
            <a:endParaRPr lang="en-US" sz="2000" b="0">
              <a:latin typeface="Century Gothic" pitchFamily="34" charset="0"/>
            </a:endParaRPr>
          </a:p>
        </p:txBody>
      </p:sp>
      <p:sp>
        <p:nvSpPr>
          <p:cNvPr id="131082" name="TextBox 15"/>
          <p:cNvSpPr txBox="1">
            <a:spLocks noChangeArrowheads="1"/>
          </p:cNvSpPr>
          <p:nvPr/>
        </p:nvSpPr>
        <p:spPr bwMode="auto">
          <a:xfrm>
            <a:off x="2133600" y="1052513"/>
            <a:ext cx="5791200" cy="5356225"/>
          </a:xfrm>
          <a:prstGeom prst="rect">
            <a:avLst/>
          </a:prstGeom>
          <a:noFill/>
          <a:ln w="9525">
            <a:noFill/>
            <a:miter lim="800000"/>
            <a:headEnd/>
            <a:tailEnd/>
          </a:ln>
        </p:spPr>
        <p:txBody>
          <a:bodyPr>
            <a:spAutoFit/>
          </a:bodyPr>
          <a:lstStyle/>
          <a:p>
            <a:pPr algn="ctr"/>
            <a:r>
              <a:rPr lang="en-US" sz="2400">
                <a:latin typeface="Century Gothic" pitchFamily="34" charset="0"/>
              </a:rPr>
              <a:t>Penalties</a:t>
            </a:r>
          </a:p>
          <a:p>
            <a:pPr algn="ctr"/>
            <a:endParaRPr lang="en-US">
              <a:latin typeface="Century Gothic" pitchFamily="34" charset="0"/>
            </a:endParaRPr>
          </a:p>
          <a:p>
            <a:pPr>
              <a:buClr>
                <a:srgbClr val="CC9900"/>
              </a:buClr>
              <a:buFontTx/>
              <a:buChar char="•"/>
            </a:pPr>
            <a:r>
              <a:rPr lang="en-US" sz="2000">
                <a:latin typeface="Century Gothic" pitchFamily="34" charset="0"/>
              </a:rPr>
              <a:t> Administrative Penalties (UCF)</a:t>
            </a:r>
          </a:p>
          <a:p>
            <a:pPr lvl="1">
              <a:buClr>
                <a:srgbClr val="CC9900"/>
              </a:buClr>
              <a:buFontTx/>
              <a:buChar char="•"/>
            </a:pPr>
            <a:r>
              <a:rPr lang="en-US" sz="1600">
                <a:latin typeface="Century Gothic" pitchFamily="34" charset="0"/>
              </a:rPr>
              <a:t> Loss of funding/debarment </a:t>
            </a:r>
          </a:p>
          <a:p>
            <a:pPr lvl="1">
              <a:buClr>
                <a:srgbClr val="CC9900"/>
              </a:buClr>
              <a:buFontTx/>
              <a:buChar char="•"/>
            </a:pPr>
            <a:r>
              <a:rPr lang="en-US" sz="1600">
                <a:latin typeface="Century Gothic" pitchFamily="34" charset="0"/>
              </a:rPr>
              <a:t> Loss of Export Privileges </a:t>
            </a:r>
          </a:p>
          <a:p>
            <a:pPr lvl="1">
              <a:buClr>
                <a:srgbClr val="CC9900"/>
              </a:buClr>
              <a:buFontTx/>
              <a:buChar char="•"/>
            </a:pPr>
            <a:r>
              <a:rPr lang="en-US" sz="1600">
                <a:latin typeface="Century Gothic" pitchFamily="34" charset="0"/>
              </a:rPr>
              <a:t> Seizure, forfeiture of equipment</a:t>
            </a:r>
          </a:p>
          <a:p>
            <a:pPr lvl="1">
              <a:buClr>
                <a:srgbClr val="CC9900"/>
              </a:buClr>
              <a:buFontTx/>
              <a:buChar char="•"/>
            </a:pPr>
            <a:r>
              <a:rPr lang="en-US" sz="1600">
                <a:latin typeface="Century Gothic" pitchFamily="34" charset="0"/>
              </a:rPr>
              <a:t> Extra compliance measures</a:t>
            </a:r>
          </a:p>
          <a:p>
            <a:pPr>
              <a:buClr>
                <a:srgbClr val="CC9900"/>
              </a:buClr>
            </a:pPr>
            <a:r>
              <a:rPr lang="en-US" sz="2000">
                <a:latin typeface="Century Gothic" pitchFamily="34" charset="0"/>
              </a:rPr>
              <a:t> </a:t>
            </a:r>
          </a:p>
          <a:p>
            <a:pPr>
              <a:buClr>
                <a:srgbClr val="CC9900"/>
              </a:buClr>
            </a:pPr>
            <a:r>
              <a:rPr lang="en-US" sz="2000">
                <a:latin typeface="Century Gothic" pitchFamily="34" charset="0"/>
              </a:rPr>
              <a:t>Individual Penalties:</a:t>
            </a:r>
          </a:p>
          <a:p>
            <a:pPr>
              <a:buClr>
                <a:srgbClr val="CC9900"/>
              </a:buClr>
              <a:buFontTx/>
              <a:buChar char="•"/>
            </a:pPr>
            <a:r>
              <a:rPr lang="en-US" sz="2000">
                <a:latin typeface="Century Gothic" pitchFamily="34" charset="0"/>
              </a:rPr>
              <a:t> ITAR (22 CFR §127) (22 USC 2778(c))</a:t>
            </a:r>
          </a:p>
          <a:p>
            <a:pPr lvl="1">
              <a:buClr>
                <a:srgbClr val="CC9900"/>
              </a:buClr>
              <a:buFontTx/>
              <a:buChar char="•"/>
            </a:pPr>
            <a:r>
              <a:rPr lang="en-US" sz="1600">
                <a:latin typeface="Century Gothic" pitchFamily="34" charset="0"/>
              </a:rPr>
              <a:t>Civil -- $500K per violation</a:t>
            </a:r>
          </a:p>
          <a:p>
            <a:pPr lvl="1">
              <a:buClr>
                <a:srgbClr val="CC9900"/>
              </a:buClr>
              <a:buFontTx/>
              <a:buChar char="•"/>
            </a:pPr>
            <a:r>
              <a:rPr lang="en-US" sz="1600">
                <a:latin typeface="Century Gothic" pitchFamily="34" charset="0"/>
              </a:rPr>
              <a:t>Criminal -- $1M per violation / 10 years in prison</a:t>
            </a:r>
          </a:p>
          <a:p>
            <a:pPr>
              <a:buClr>
                <a:srgbClr val="CC9900"/>
              </a:buClr>
              <a:buFontTx/>
              <a:buChar char="•"/>
            </a:pPr>
            <a:endParaRPr lang="en-US" sz="2000">
              <a:latin typeface="Century Gothic" pitchFamily="34" charset="0"/>
            </a:endParaRPr>
          </a:p>
          <a:p>
            <a:pPr>
              <a:buClr>
                <a:srgbClr val="CC9900"/>
              </a:buClr>
              <a:buFontTx/>
              <a:buChar char="•"/>
            </a:pPr>
            <a:r>
              <a:rPr lang="en-US" sz="2000">
                <a:latin typeface="Century Gothic" pitchFamily="34" charset="0"/>
              </a:rPr>
              <a:t> EAR (15 CFR §764.3(b))</a:t>
            </a:r>
          </a:p>
          <a:p>
            <a:pPr lvl="1">
              <a:buClr>
                <a:srgbClr val="CC9900"/>
              </a:buClr>
              <a:buFontTx/>
              <a:buChar char="•"/>
            </a:pPr>
            <a:r>
              <a:rPr lang="en-US" sz="1600">
                <a:latin typeface="Century Gothic" pitchFamily="34" charset="0"/>
              </a:rPr>
              <a:t> Civil -- $250K fine per violation </a:t>
            </a:r>
          </a:p>
          <a:p>
            <a:pPr lvl="1">
              <a:buClr>
                <a:srgbClr val="CC9900"/>
              </a:buClr>
              <a:buFontTx/>
              <a:buChar char="•"/>
            </a:pPr>
            <a:r>
              <a:rPr lang="en-US" sz="1600">
                <a:latin typeface="Century Gothic" pitchFamily="34" charset="0"/>
              </a:rPr>
              <a:t> Criminal -- $1M or 5x the value of the exports / 10 years in prison</a:t>
            </a:r>
          </a:p>
          <a:p>
            <a:pPr algn="ctr"/>
            <a:endParaRPr lang="en-US">
              <a:latin typeface="Franklin Gothic Book" pitchFamily="34" charset="0"/>
            </a:endParaRPr>
          </a:p>
          <a:p>
            <a:endParaRPr lang="en-US" b="0">
              <a:latin typeface="Franklin Gothic Book" pitchFamily="34" charset="0"/>
            </a:endParaRPr>
          </a:p>
        </p:txBody>
      </p:sp>
      <p:sp>
        <p:nvSpPr>
          <p:cNvPr id="131083" name="Content Placeholder 6"/>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41438"/>
            <a:ext cx="7956550" cy="4830762"/>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1371600" lvl="3" indent="0" algn="ctr" fontAlgn="auto">
              <a:spcAft>
                <a:spcPts val="0"/>
              </a:spcAft>
              <a:buFont typeface="Wingdings 2"/>
              <a:buNone/>
              <a:defRPr/>
            </a:pPr>
            <a:r>
              <a:rPr lang="en-US" dirty="0">
                <a:latin typeface="Century Gothic" pitchFamily="34" charset="0"/>
              </a:rPr>
              <a:t>Contact Information </a:t>
            </a:r>
            <a:endParaRPr lang="en-US" dirty="0" smtClean="0">
              <a:latin typeface="Century Gothic" pitchFamily="34" charset="0"/>
            </a:endParaRPr>
          </a:p>
          <a:p>
            <a:pPr marL="1371600" lvl="3" indent="0" fontAlgn="auto">
              <a:spcAft>
                <a:spcPts val="0"/>
              </a:spcAft>
              <a:buFont typeface="Wingdings 2"/>
              <a:buNone/>
              <a:defRPr/>
            </a:pPr>
            <a:endParaRPr lang="en-US" dirty="0">
              <a:latin typeface="Century Gothic" pitchFamily="34" charset="0"/>
            </a:endParaRPr>
          </a:p>
          <a:p>
            <a:pPr marL="1371600" lvl="3" indent="0" fontAlgn="auto">
              <a:spcAft>
                <a:spcPts val="0"/>
              </a:spcAft>
              <a:buFont typeface="Wingdings 2"/>
              <a:buNone/>
              <a:defRPr/>
            </a:pPr>
            <a:r>
              <a:rPr lang="en-US" dirty="0" smtClean="0">
                <a:latin typeface="Century Gothic" pitchFamily="34" charset="0"/>
              </a:rPr>
              <a:t>Mike </a:t>
            </a:r>
            <a:r>
              <a:rPr lang="en-US" dirty="0">
                <a:latin typeface="Century Gothic" pitchFamily="34" charset="0"/>
              </a:rPr>
              <a:t>Miller</a:t>
            </a:r>
            <a:br>
              <a:rPr lang="en-US" dirty="0">
                <a:latin typeface="Century Gothic" pitchFamily="34" charset="0"/>
              </a:rPr>
            </a:br>
            <a:r>
              <a:rPr lang="en-US" sz="1600" dirty="0">
                <a:latin typeface="Century Gothic" pitchFamily="34" charset="0"/>
              </a:rPr>
              <a:t>Assistant Director for Export Controls</a:t>
            </a:r>
          </a:p>
          <a:p>
            <a:pPr marL="1371600" lvl="3" indent="0" fontAlgn="auto">
              <a:spcAft>
                <a:spcPts val="0"/>
              </a:spcAft>
              <a:buFont typeface="Wingdings 2"/>
              <a:buNone/>
              <a:defRPr/>
            </a:pPr>
            <a:r>
              <a:rPr lang="en-US" sz="1600" dirty="0">
                <a:latin typeface="Century Gothic" pitchFamily="34" charset="0"/>
              </a:rPr>
              <a:t>Office of Research &amp; Commercialization</a:t>
            </a:r>
          </a:p>
          <a:p>
            <a:pPr marL="1371600" lvl="3" indent="0" fontAlgn="auto">
              <a:spcAft>
                <a:spcPts val="0"/>
              </a:spcAft>
              <a:buFont typeface="Wingdings 2"/>
              <a:buNone/>
              <a:defRPr/>
            </a:pPr>
            <a:r>
              <a:rPr lang="en-US" sz="1600" dirty="0">
                <a:latin typeface="Century Gothic" pitchFamily="34" charset="0"/>
              </a:rPr>
              <a:t>Office of Compliance</a:t>
            </a:r>
            <a:br>
              <a:rPr lang="en-US" sz="1600" dirty="0">
                <a:latin typeface="Century Gothic" pitchFamily="34" charset="0"/>
              </a:rPr>
            </a:br>
            <a:r>
              <a:rPr lang="en-US" sz="1600" dirty="0">
                <a:latin typeface="Century Gothic" pitchFamily="34" charset="0"/>
              </a:rPr>
              <a:t>University of Central Florida</a:t>
            </a:r>
            <a:br>
              <a:rPr lang="en-US" sz="1600" dirty="0">
                <a:latin typeface="Century Gothic" pitchFamily="34" charset="0"/>
              </a:rPr>
            </a:br>
            <a:r>
              <a:rPr lang="en-US" sz="1600" dirty="0">
                <a:latin typeface="Century Gothic" pitchFamily="34" charset="0"/>
              </a:rPr>
              <a:t>University Tower/Research Park</a:t>
            </a:r>
            <a:br>
              <a:rPr lang="en-US" sz="1600" dirty="0">
                <a:latin typeface="Century Gothic" pitchFamily="34" charset="0"/>
              </a:rPr>
            </a:br>
            <a:r>
              <a:rPr lang="en-US" sz="1600" dirty="0">
                <a:latin typeface="Century Gothic" pitchFamily="34" charset="0"/>
              </a:rPr>
              <a:t>12201 Research Parkway, Suite 501 </a:t>
            </a:r>
            <a:br>
              <a:rPr lang="en-US" sz="1600" dirty="0">
                <a:latin typeface="Century Gothic" pitchFamily="34" charset="0"/>
              </a:rPr>
            </a:br>
            <a:r>
              <a:rPr lang="en-US" sz="1600" dirty="0">
                <a:latin typeface="Century Gothic" pitchFamily="34" charset="0"/>
              </a:rPr>
              <a:t>Orlando, FL 32826</a:t>
            </a:r>
            <a:br>
              <a:rPr lang="en-US" sz="1600" dirty="0">
                <a:latin typeface="Century Gothic" pitchFamily="34" charset="0"/>
              </a:rPr>
            </a:br>
            <a:r>
              <a:rPr lang="en-US" sz="1600" dirty="0">
                <a:latin typeface="Century Gothic" pitchFamily="34" charset="0"/>
              </a:rPr>
              <a:t>Phone 	(407) 882-0660</a:t>
            </a:r>
          </a:p>
          <a:p>
            <a:pPr marL="1371600" lvl="3" indent="0" fontAlgn="auto">
              <a:spcAft>
                <a:spcPts val="0"/>
              </a:spcAft>
              <a:buFont typeface="Wingdings 2"/>
              <a:buNone/>
              <a:defRPr/>
            </a:pPr>
            <a:r>
              <a:rPr lang="en-US" sz="1600" dirty="0">
                <a:latin typeface="Century Gothic" pitchFamily="34" charset="0"/>
              </a:rPr>
              <a:t>Fax:     	(407) 823-3299 </a:t>
            </a:r>
            <a:br>
              <a:rPr lang="en-US" sz="1600" dirty="0">
                <a:latin typeface="Century Gothic" pitchFamily="34" charset="0"/>
              </a:rPr>
            </a:br>
            <a:r>
              <a:rPr lang="en-US" sz="1600" dirty="0">
                <a:latin typeface="Century Gothic" pitchFamily="34" charset="0"/>
              </a:rPr>
              <a:t>Email:  </a:t>
            </a:r>
            <a:r>
              <a:rPr lang="en-US" sz="1600" u="sng" dirty="0">
                <a:latin typeface="Century Gothic" pitchFamily="34" charset="0"/>
              </a:rPr>
              <a:t>mjmiller@mail.ucf.edu</a:t>
            </a:r>
            <a:r>
              <a:rPr lang="en-US" u="sng" dirty="0">
                <a:latin typeface="Century Gothic" pitchFamily="34" charset="0"/>
              </a:rPr>
              <a:t> </a:t>
            </a:r>
          </a:p>
          <a:p>
            <a:pPr marL="1828800" lvl="4" indent="0" fontAlgn="auto">
              <a:spcAft>
                <a:spcPts val="0"/>
              </a:spcAft>
              <a:buFont typeface="Wingdings 2"/>
              <a:buNone/>
              <a:defRPr/>
            </a:pPr>
            <a:endParaRPr lang="en-US" u="sng" dirty="0">
              <a:latin typeface="Century Gothic" pitchFamily="34" charset="0"/>
            </a:endParaRPr>
          </a:p>
          <a:p>
            <a:pPr marL="1371600" lvl="3" indent="0" fontAlgn="auto">
              <a:spcAft>
                <a:spcPts val="0"/>
              </a:spcAft>
              <a:buFont typeface="Wingdings 2"/>
              <a:buNone/>
              <a:defRPr/>
            </a:pPr>
            <a:r>
              <a:rPr lang="en-US" dirty="0">
                <a:latin typeface="Century Gothic" pitchFamily="34" charset="0"/>
              </a:rPr>
              <a:t>UCF Export Compliance Website: </a:t>
            </a:r>
            <a:r>
              <a:rPr lang="en-US" dirty="0">
                <a:latin typeface="Century Gothic" pitchFamily="34" charset="0"/>
                <a:hlinkClick r:id="rId3"/>
              </a:rPr>
              <a:t>http://www.research.ucf.edu/ExportControl</a:t>
            </a:r>
            <a:endParaRPr lang="en-US" dirty="0">
              <a:latin typeface="Century Gothic" pitchFamily="34" charset="0"/>
            </a:endParaRPr>
          </a:p>
          <a:p>
            <a:pPr lvl="3" fontAlgn="auto">
              <a:spcAft>
                <a:spcPts val="0"/>
              </a:spcAft>
              <a:defRPr/>
            </a:pPr>
            <a:endParaRPr lang="en-US" b="0" dirty="0"/>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sp>
        <p:nvSpPr>
          <p:cNvPr id="15" name="TextBox 14"/>
          <p:cNvSpPr txBox="1"/>
          <p:nvPr/>
        </p:nvSpPr>
        <p:spPr>
          <a:xfrm>
            <a:off x="762000" y="306388"/>
            <a:ext cx="6934200" cy="646112"/>
          </a:xfrm>
          <a:prstGeom prst="rect">
            <a:avLst/>
          </a:prstGeom>
          <a:noFill/>
        </p:spPr>
        <p:txBody>
          <a:bodyPr>
            <a:spAutoFit/>
          </a:bodyPr>
          <a:lstStyle/>
          <a:p>
            <a:pPr marL="228600" algn="ctr" fontAlgn="auto">
              <a:spcBef>
                <a:spcPts val="0"/>
              </a:spcBef>
              <a:spcAft>
                <a:spcPts val="0"/>
              </a:spcAft>
              <a:tabLst>
                <a:tab pos="292100" algn="l"/>
                <a:tab pos="571500" algn="l"/>
              </a:tabLst>
              <a:defRPr/>
            </a:pPr>
            <a:r>
              <a:rPr lang="en-US" sz="3600" dirty="0">
                <a:solidFill>
                  <a:schemeClr val="accent6"/>
                </a:solidFill>
                <a:effectLst>
                  <a:outerShdw blurRad="38100" dist="38100" dir="2700000" algn="tl">
                    <a:srgbClr val="000000">
                      <a:alpha val="43137"/>
                    </a:srgbClr>
                  </a:outerShdw>
                </a:effectLst>
                <a:latin typeface="Century Gothic" pitchFamily="34" charset="0"/>
              </a:rPr>
              <a:t>Export Control</a:t>
            </a:r>
          </a:p>
        </p:txBody>
      </p:sp>
      <p:sp>
        <p:nvSpPr>
          <p:cNvPr id="4" name="Slide Number Placeholder 3"/>
          <p:cNvSpPr>
            <a:spLocks noGrp="1"/>
          </p:cNvSpPr>
          <p:nvPr>
            <p:ph type="sldNum" sz="quarter" idx="12"/>
          </p:nvPr>
        </p:nvSpPr>
        <p:spPr/>
        <p:txBody>
          <a:bodyPr/>
          <a:lstStyle/>
          <a:p>
            <a:pPr>
              <a:defRPr/>
            </a:pPr>
            <a:fld id="{699B1D59-7EA8-4DA2-AC6C-71CB55B99004}" type="slidenum">
              <a:rPr lang="en-US"/>
              <a:pPr>
                <a:defRPr/>
              </a:pPr>
              <a:t>77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288" y="6477000"/>
            <a:ext cx="8915400" cy="369888"/>
          </a:xfrm>
          <a:prstGeom prst="rect">
            <a:avLst/>
          </a:prstGeom>
          <a:noFill/>
        </p:spPr>
        <p:txBody>
          <a:bodyPr>
            <a:spAutoFit/>
          </a:bodyPr>
          <a:lstStyle/>
          <a:p>
            <a:pPr algn="ctr" fontAlgn="auto">
              <a:spcBef>
                <a:spcPts val="0"/>
              </a:spcBef>
              <a:spcAft>
                <a:spcPts val="0"/>
              </a:spcAft>
              <a:defRPr/>
            </a:pPr>
            <a:r>
              <a:rPr lang="en-US" dirty="0">
                <a:solidFill>
                  <a:schemeClr val="accent6">
                    <a:lumMod val="50000"/>
                  </a:schemeClr>
                </a:solidFill>
                <a:effectLst>
                  <a:outerShdw blurRad="38100" dist="38100" dir="2700000" algn="tl">
                    <a:srgbClr val="000000">
                      <a:alpha val="43137"/>
                    </a:srgbClr>
                  </a:outerShdw>
                </a:effectLst>
                <a:latin typeface="Century Gothic" pitchFamily="34" charset="0"/>
              </a:rPr>
              <a:t>Regulatory Compliance</a:t>
            </a:r>
          </a:p>
        </p:txBody>
      </p:sp>
      <p:sp>
        <p:nvSpPr>
          <p:cNvPr id="9"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Content Placeholder 2"/>
          <p:cNvSpPr txBox="1">
            <a:spLocks/>
          </p:cNvSpPr>
          <p:nvPr/>
        </p:nvSpPr>
        <p:spPr bwMode="auto">
          <a:xfrm>
            <a:off x="620713" y="1304925"/>
            <a:ext cx="7956550" cy="4572000"/>
          </a:xfrm>
          <a:prstGeom prst="rect">
            <a:avLst/>
          </a:prstGeom>
          <a:noFill/>
          <a:ln>
            <a:miter lim="800000"/>
            <a:headEnd/>
            <a:tailEnd/>
          </a:ln>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fontAlgn="auto">
              <a:spcAft>
                <a:spcPts val="0"/>
              </a:spcAft>
              <a:buFont typeface="Wingdings 2"/>
              <a:buNone/>
              <a:defRPr/>
            </a:pPr>
            <a:r>
              <a:rPr lang="en-US" sz="3600" dirty="0" smtClean="0">
                <a:solidFill>
                  <a:schemeClr val="accent6">
                    <a:lumMod val="50000"/>
                  </a:schemeClr>
                </a:solidFill>
                <a:effectLst>
                  <a:outerShdw blurRad="38100" dist="38100" dir="2700000" algn="tl">
                    <a:srgbClr val="000000">
                      <a:alpha val="43137"/>
                    </a:srgbClr>
                  </a:outerShdw>
                </a:effectLst>
                <a:latin typeface="Century Gothic" pitchFamily="34" charset="0"/>
              </a:rPr>
              <a:t>    THANKS </a:t>
            </a:r>
            <a:r>
              <a:rPr lang="en-US" sz="3600" dirty="0">
                <a:solidFill>
                  <a:schemeClr val="accent6">
                    <a:lumMod val="50000"/>
                  </a:schemeClr>
                </a:solidFill>
                <a:effectLst>
                  <a:outerShdw blurRad="38100" dist="38100" dir="2700000" algn="tl">
                    <a:srgbClr val="000000">
                      <a:alpha val="43137"/>
                    </a:srgbClr>
                  </a:outerShdw>
                </a:effectLst>
                <a:latin typeface="Century Gothic" pitchFamily="34" charset="0"/>
              </a:rPr>
              <a:t>FOR JOINING US!</a:t>
            </a:r>
          </a:p>
          <a:p>
            <a:pPr algn="ctr" fontAlgn="auto">
              <a:spcAft>
                <a:spcPts val="0"/>
              </a:spcAft>
              <a:defRPr/>
            </a:pPr>
            <a:endParaRPr lang="en-US" sz="1800" b="0" dirty="0">
              <a:solidFill>
                <a:schemeClr val="accent6">
                  <a:lumMod val="50000"/>
                </a:schemeClr>
              </a:solidFill>
              <a:latin typeface="Century Gothic" pitchFamily="34" charset="0"/>
            </a:endParaRPr>
          </a:p>
          <a:p>
            <a:pPr marL="0" indent="0" algn="ctr" fontAlgn="auto">
              <a:spcAft>
                <a:spcPts val="0"/>
              </a:spcAft>
              <a:buFont typeface="Wingdings 2"/>
              <a:buNone/>
              <a:defRPr/>
            </a:pPr>
            <a:r>
              <a:rPr lang="en-US" sz="1600" dirty="0">
                <a:solidFill>
                  <a:schemeClr val="accent6">
                    <a:lumMod val="50000"/>
                  </a:schemeClr>
                </a:solidFill>
                <a:latin typeface="Century Gothic" pitchFamily="34" charset="0"/>
              </a:rPr>
              <a:t>Please come to the next session</a:t>
            </a:r>
            <a:r>
              <a:rPr lang="en-US" sz="1600" dirty="0" smtClean="0">
                <a:solidFill>
                  <a:schemeClr val="accent6">
                    <a:lumMod val="50000"/>
                  </a:schemeClr>
                </a:solidFill>
                <a:latin typeface="Century Gothic" pitchFamily="34" charset="0"/>
              </a:rPr>
              <a:t>:</a:t>
            </a: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algn="ctr" fontAlgn="auto">
              <a:spcAft>
                <a:spcPts val="0"/>
              </a:spcAft>
              <a:defRPr/>
            </a:pPr>
            <a:endParaRPr lang="en-US" sz="1600" dirty="0" smtClean="0">
              <a:solidFill>
                <a:schemeClr val="accent6">
                  <a:lumMod val="50000"/>
                </a:schemeClr>
              </a:solidFill>
              <a:latin typeface="Century Gothic" pitchFamily="34" charset="0"/>
            </a:endParaRPr>
          </a:p>
          <a:p>
            <a:pPr marL="0" indent="0" algn="ctr" fontAlgn="auto">
              <a:spcAft>
                <a:spcPts val="0"/>
              </a:spcAft>
              <a:buFont typeface="Wingdings 2"/>
              <a:buNone/>
              <a:defRPr/>
            </a:pPr>
            <a:r>
              <a:rPr lang="en-US" sz="1600" dirty="0" smtClean="0">
                <a:solidFill>
                  <a:schemeClr val="accent6">
                    <a:lumMod val="50000"/>
                  </a:schemeClr>
                </a:solidFill>
                <a:latin typeface="Century Gothic" pitchFamily="34" charset="0"/>
              </a:rPr>
              <a:t>AWARD NOTIFICATION &amp; NEGOTIATION</a:t>
            </a:r>
          </a:p>
          <a:p>
            <a:pPr marL="0" indent="0" algn="ctr" fontAlgn="auto">
              <a:spcAft>
                <a:spcPts val="0"/>
              </a:spcAft>
              <a:buFont typeface="Wingdings 2"/>
              <a:buNone/>
              <a:defRPr/>
            </a:pPr>
            <a:r>
              <a:rPr lang="en-US" sz="1600" dirty="0" smtClean="0">
                <a:solidFill>
                  <a:schemeClr val="accent6">
                    <a:lumMod val="50000"/>
                  </a:schemeClr>
                </a:solidFill>
                <a:latin typeface="Century Gothic" pitchFamily="34" charset="0"/>
              </a:rPr>
              <a:t>June 22, 2011</a:t>
            </a:r>
          </a:p>
          <a:p>
            <a:pPr marL="0" indent="0" algn="ctr" fontAlgn="auto">
              <a:spcAft>
                <a:spcPts val="0"/>
              </a:spcAft>
              <a:buFont typeface="Wingdings 2"/>
              <a:buNone/>
              <a:defRPr/>
            </a:pPr>
            <a:r>
              <a:rPr lang="en-US" sz="1600" dirty="0" smtClean="0">
                <a:solidFill>
                  <a:schemeClr val="accent6">
                    <a:lumMod val="50000"/>
                  </a:schemeClr>
                </a:solidFill>
                <a:latin typeface="Century Gothic" pitchFamily="34" charset="0"/>
              </a:rPr>
              <a:t>10:00 am – 12:00 pm</a:t>
            </a:r>
          </a:p>
          <a:p>
            <a:pPr algn="ctr" fontAlgn="auto">
              <a:spcAft>
                <a:spcPts val="0"/>
              </a:spcAft>
              <a:defRPr/>
            </a:pPr>
            <a:endParaRPr lang="en-US" sz="1600" dirty="0">
              <a:solidFill>
                <a:schemeClr val="accent6">
                  <a:lumMod val="50000"/>
                </a:schemeClr>
              </a:solidFill>
              <a:latin typeface="Century Gothic" pitchFamily="34" charset="0"/>
            </a:endParaRPr>
          </a:p>
          <a:p>
            <a:pPr algn="ctr" fontAlgn="auto">
              <a:spcAft>
                <a:spcPts val="0"/>
              </a:spcAft>
              <a:defRPr/>
            </a:pPr>
            <a:endParaRPr lang="en-US" sz="3600" b="0" dirty="0">
              <a:solidFill>
                <a:schemeClr val="accent6">
                  <a:lumMod val="50000"/>
                </a:schemeClr>
              </a:solidFill>
              <a:latin typeface="Century Gothic" pitchFamily="34" charset="0"/>
            </a:endParaRPr>
          </a:p>
          <a:p>
            <a:pPr algn="ctr" fontAlgn="auto">
              <a:spcAft>
                <a:spcPts val="0"/>
              </a:spcAft>
              <a:defRPr/>
            </a:pPr>
            <a:endParaRPr lang="en-US" sz="3600" b="0" dirty="0">
              <a:solidFill>
                <a:schemeClr val="accent6">
                  <a:lumMod val="50000"/>
                </a:schemeClr>
              </a:solidFill>
              <a:latin typeface="Century Gothic" pitchFamily="34" charset="0"/>
            </a:endParaRPr>
          </a:p>
          <a:p>
            <a:pPr algn="ctr" fontAlgn="auto">
              <a:spcAft>
                <a:spcPts val="0"/>
              </a:spcAft>
              <a:defRPr/>
            </a:pPr>
            <a:endParaRPr lang="en-US" sz="3600" b="0" dirty="0">
              <a:solidFill>
                <a:schemeClr val="accent6">
                  <a:lumMod val="50000"/>
                </a:schemeClr>
              </a:solidFill>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endParaRPr lang="en-US" sz="4400"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fontAlgn="auto">
              <a:spcAft>
                <a:spcPts val="0"/>
              </a:spcAft>
              <a:defRPr/>
            </a:pPr>
            <a:r>
              <a:rPr lang="en-US" sz="4400" dirty="0">
                <a:solidFill>
                  <a:schemeClr val="accent6">
                    <a:lumMod val="50000"/>
                  </a:schemeClr>
                </a:solidFill>
                <a:latin typeface="Century Gothic" pitchFamily="34" charset="0"/>
              </a:rPr>
              <a:t>REGULATORY COMPLIANCE</a:t>
            </a:r>
          </a:p>
          <a:p>
            <a:pPr algn="ctr" fontAlgn="auto">
              <a:spcAft>
                <a:spcPts val="0"/>
              </a:spcAft>
              <a:defRPr/>
            </a:pPr>
            <a:r>
              <a:rPr lang="en-US" sz="3600" dirty="0">
                <a:solidFill>
                  <a:schemeClr val="accent6">
                    <a:lumMod val="50000"/>
                  </a:schemeClr>
                </a:solidFill>
                <a:latin typeface="Century Gothic" pitchFamily="34" charset="0"/>
              </a:rPr>
              <a:t>June 8, 2011</a:t>
            </a:r>
          </a:p>
          <a:p>
            <a:pPr algn="ctr" fontAlgn="auto">
              <a:spcAft>
                <a:spcPts val="0"/>
              </a:spcAft>
              <a:defRPr/>
            </a:pPr>
            <a:r>
              <a:rPr lang="en-US" sz="3600" dirty="0">
                <a:solidFill>
                  <a:schemeClr val="accent6">
                    <a:lumMod val="50000"/>
                  </a:schemeClr>
                </a:solidFill>
                <a:latin typeface="Century Gothic" pitchFamily="34" charset="0"/>
              </a:rPr>
              <a:t>10:00 am to 12:00 pm</a:t>
            </a:r>
          </a:p>
        </p:txBody>
      </p:sp>
      <p:sp>
        <p:nvSpPr>
          <p:cNvPr id="10" name="Title 2"/>
          <p:cNvSpPr txBox="1">
            <a:spLocks/>
          </p:cNvSpPr>
          <p:nvPr/>
        </p:nvSpPr>
        <p:spPr>
          <a:xfrm>
            <a:off x="457200" y="274638"/>
            <a:ext cx="8077200" cy="639762"/>
          </a:xfrm>
          <a:prstGeom prst="rect">
            <a:avLst/>
          </a:prstGeom>
        </p:spPr>
        <p:txBody>
          <a:bodyPr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defRPr/>
            </a:pP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2" name="Content Placeholder 2"/>
          <p:cNvSpPr txBox="1">
            <a:spLocks/>
          </p:cNvSpPr>
          <p:nvPr/>
        </p:nvSpPr>
        <p:spPr bwMode="auto">
          <a:xfrm>
            <a:off x="3276600" y="3962400"/>
            <a:ext cx="5410200" cy="457200"/>
          </a:xfrm>
          <a:prstGeom prst="rect">
            <a:avLst/>
          </a:prstGeom>
          <a:noFill/>
          <a:ln w="9525">
            <a:noFill/>
            <a:miter lim="800000"/>
            <a:headEnd/>
            <a:tailEnd/>
          </a:ln>
        </p:spPr>
        <p:txBody>
          <a:bodyPr/>
          <a:lstStyle/>
          <a:p>
            <a:pPr algn="r">
              <a:spcBef>
                <a:spcPct val="20000"/>
              </a:spcBef>
              <a:buClr>
                <a:schemeClr val="bg2"/>
              </a:buClr>
            </a:pPr>
            <a:endParaRPr lang="en-US" sz="1200">
              <a:latin typeface="Century Gothic" pitchFamily="34" charset="0"/>
            </a:endParaRPr>
          </a:p>
        </p:txBody>
      </p:sp>
      <p:grpSp>
        <p:nvGrpSpPr>
          <p:cNvPr id="139270" name="Group 7"/>
          <p:cNvGrpSpPr>
            <a:grpSpLocks/>
          </p:cNvGrpSpPr>
          <p:nvPr/>
        </p:nvGrpSpPr>
        <p:grpSpPr bwMode="auto">
          <a:xfrm>
            <a:off x="2286000" y="2463800"/>
            <a:ext cx="5135563" cy="2254250"/>
            <a:chOff x="2819400" y="609600"/>
            <a:chExt cx="5136054" cy="2254190"/>
          </a:xfrm>
        </p:grpSpPr>
        <p:pic>
          <p:nvPicPr>
            <p:cNvPr id="139271" name="Picture 10" descr="Picture1.png"/>
            <p:cNvPicPr>
              <a:picLocks noChangeAspect="1"/>
            </p:cNvPicPr>
            <p:nvPr/>
          </p:nvPicPr>
          <p:blipFill>
            <a:blip r:embed="rId3" cstate="print"/>
            <a:srcRect b="18932"/>
            <a:stretch>
              <a:fillRect/>
            </a:stretch>
          </p:blipFill>
          <p:spPr bwMode="auto">
            <a:xfrm>
              <a:off x="2819400" y="609600"/>
              <a:ext cx="5136054" cy="2051500"/>
            </a:xfrm>
            <a:prstGeom prst="rect">
              <a:avLst/>
            </a:prstGeom>
            <a:noFill/>
            <a:ln w="9525">
              <a:noFill/>
              <a:miter lim="800000"/>
              <a:headEnd/>
              <a:tailEnd/>
            </a:ln>
          </p:spPr>
        </p:pic>
        <p:sp>
          <p:nvSpPr>
            <p:cNvPr id="13" name="TextBox 12"/>
            <p:cNvSpPr txBox="1"/>
            <p:nvPr/>
          </p:nvSpPr>
          <p:spPr>
            <a:xfrm>
              <a:off x="3173447" y="2617735"/>
              <a:ext cx="4420023" cy="246055"/>
            </a:xfrm>
            <a:prstGeom prst="rect">
              <a:avLst/>
            </a:prstGeom>
            <a:noFill/>
          </p:spPr>
          <p:txBody>
            <a:bodyPr>
              <a:spAutoFit/>
            </a:bodyPr>
            <a:lstStyle/>
            <a:p>
              <a:pPr algn="ctr" fontAlgn="auto">
                <a:spcBef>
                  <a:spcPts val="0"/>
                </a:spcBef>
                <a:spcAft>
                  <a:spcPts val="0"/>
                </a:spcAft>
                <a:defRPr/>
              </a:pPr>
              <a:r>
                <a:rPr lang="en-US" sz="1000" b="0" dirty="0">
                  <a:solidFill>
                    <a:schemeClr val="accent6">
                      <a:lumMod val="50000"/>
                    </a:schemeClr>
                  </a:solidFill>
                  <a:latin typeface="Arial" pitchFamily="34" charset="0"/>
                  <a:cs typeface="Arial" pitchFamily="34" charset="0"/>
                </a:rPr>
                <a:t>Sponsored Programs Administration Resource &amp; Knowledge Series</a:t>
              </a:r>
            </a:p>
          </p:txBody>
        </p:sp>
        <p:cxnSp>
          <p:nvCxnSpPr>
            <p:cNvPr id="14" name="Straight Connector 13"/>
            <p:cNvCxnSpPr/>
            <p:nvPr/>
          </p:nvCxnSpPr>
          <p:spPr>
            <a:xfrm>
              <a:off x="3133755" y="2644721"/>
              <a:ext cx="4418435"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Why Do Human Research Subjects Need Protection?</a:t>
            </a:r>
          </a:p>
        </p:txBody>
      </p:sp>
      <p:sp>
        <p:nvSpPr>
          <p:cNvPr id="3" name="Content Placeholder 2"/>
          <p:cNvSpPr>
            <a:spLocks noGrp="1"/>
          </p:cNvSpPr>
          <p:nvPr>
            <p:ph idx="1"/>
          </p:nvPr>
        </p:nvSpPr>
        <p:spPr/>
        <p:txBody>
          <a:bodyPr>
            <a:normAutofit lnSpcReduction="10000"/>
          </a:bodyPr>
          <a:lstStyle/>
          <a:p>
            <a:pPr eaLnBrk="1" fontAlgn="auto" hangingPunct="1">
              <a:spcAft>
                <a:spcPts val="0"/>
              </a:spcAft>
              <a:buFont typeface="Wingdings 2"/>
              <a:buChar char=""/>
              <a:defRPr/>
            </a:pPr>
            <a:r>
              <a:rPr lang="en-US" sz="3600" dirty="0"/>
              <a:t>Trigger Events</a:t>
            </a:r>
            <a:r>
              <a:rPr lang="en-US" dirty="0"/>
              <a:t/>
            </a:r>
            <a:br>
              <a:rPr lang="en-US" dirty="0"/>
            </a:br>
            <a:r>
              <a:rPr lang="en-US" dirty="0" smtClean="0"/>
              <a:t>-</a:t>
            </a:r>
            <a:r>
              <a:rPr lang="en-US" sz="3000" dirty="0" smtClean="0"/>
              <a:t>The </a:t>
            </a:r>
            <a:r>
              <a:rPr lang="en-US" sz="3000" dirty="0"/>
              <a:t>Nazi Experiments</a:t>
            </a:r>
            <a:br>
              <a:rPr lang="en-US" sz="3000" dirty="0"/>
            </a:br>
            <a:r>
              <a:rPr lang="en-US" sz="3000" dirty="0" smtClean="0"/>
              <a:t>-Tuskegee </a:t>
            </a:r>
            <a:r>
              <a:rPr lang="en-US" sz="3000" dirty="0"/>
              <a:t>Syphilis Study</a:t>
            </a:r>
          </a:p>
          <a:p>
            <a:pPr eaLnBrk="1" fontAlgn="auto" hangingPunct="1">
              <a:spcAft>
                <a:spcPts val="0"/>
              </a:spcAft>
              <a:buFont typeface="Wingdings 2"/>
              <a:buChar char=""/>
              <a:defRPr/>
            </a:pPr>
            <a:r>
              <a:rPr lang="en-US" sz="3900" dirty="0"/>
              <a:t>Ethical Milestones</a:t>
            </a:r>
            <a:r>
              <a:rPr lang="en-US" dirty="0"/>
              <a:t/>
            </a:r>
            <a:br>
              <a:rPr lang="en-US" dirty="0"/>
            </a:br>
            <a:r>
              <a:rPr lang="en-US" dirty="0" smtClean="0"/>
              <a:t>-</a:t>
            </a:r>
            <a:r>
              <a:rPr lang="en-US" sz="3000" dirty="0" smtClean="0"/>
              <a:t>Nuremberg </a:t>
            </a:r>
            <a:r>
              <a:rPr lang="en-US" sz="3000" dirty="0"/>
              <a:t>Code 1947</a:t>
            </a:r>
            <a:br>
              <a:rPr lang="en-US" sz="3000" dirty="0"/>
            </a:br>
            <a:r>
              <a:rPr lang="en-US" sz="3000" dirty="0" smtClean="0"/>
              <a:t>-National </a:t>
            </a:r>
            <a:r>
              <a:rPr lang="en-US" sz="3000" dirty="0"/>
              <a:t>Commission for the Protection of Human    </a:t>
            </a:r>
            <a:r>
              <a:rPr lang="en-US" sz="3000" dirty="0" smtClean="0"/>
              <a:t>-Subjects </a:t>
            </a:r>
            <a:r>
              <a:rPr lang="en-US" sz="3000" dirty="0"/>
              <a:t>Biomedical &amp; Behavioral 1974</a:t>
            </a:r>
            <a:br>
              <a:rPr lang="en-US" sz="3000" dirty="0"/>
            </a:br>
            <a:r>
              <a:rPr lang="en-US" sz="3000" dirty="0" smtClean="0"/>
              <a:t>-Belmont </a:t>
            </a:r>
            <a:r>
              <a:rPr lang="en-US" sz="3000" dirty="0"/>
              <a:t>Report 1978</a:t>
            </a:r>
            <a:br>
              <a:rPr lang="en-US" sz="3000" dirty="0"/>
            </a:br>
            <a:r>
              <a:rPr lang="en-US" sz="3000" dirty="0" smtClean="0"/>
              <a:t>-Common </a:t>
            </a:r>
            <a:r>
              <a:rPr lang="en-US" sz="3000" dirty="0"/>
              <a:t>Rule 1991</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Ethical foundations</a:t>
            </a: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a:t>1974- Belmont Report </a:t>
            </a:r>
          </a:p>
          <a:p>
            <a:pPr marL="0" indent="0" eaLnBrk="1" fontAlgn="auto" hangingPunct="1">
              <a:spcAft>
                <a:spcPts val="0"/>
              </a:spcAft>
              <a:buFont typeface="Wingdings 2"/>
              <a:buNone/>
              <a:defRPr/>
            </a:pPr>
            <a:r>
              <a:rPr lang="en-US" dirty="0"/>
              <a:t>	Represents 3 underlying principles</a:t>
            </a:r>
          </a:p>
          <a:p>
            <a:pPr eaLnBrk="1" fontAlgn="auto" hangingPunct="1">
              <a:spcAft>
                <a:spcPts val="0"/>
              </a:spcAft>
              <a:buFont typeface="Wingdings 2"/>
              <a:buChar char=""/>
              <a:defRPr/>
            </a:pPr>
            <a:endParaRPr lang="en-US" dirty="0"/>
          </a:p>
          <a:p>
            <a:pPr lvl="1" eaLnBrk="1" fontAlgn="auto" hangingPunct="1">
              <a:spcAft>
                <a:spcPts val="0"/>
              </a:spcAft>
              <a:buFont typeface="Wingdings 2"/>
              <a:buChar char=""/>
              <a:defRPr/>
            </a:pPr>
            <a:r>
              <a:rPr lang="en-US" b="1" dirty="0"/>
              <a:t>Respect for persons</a:t>
            </a:r>
          </a:p>
          <a:p>
            <a:pPr lvl="1" eaLnBrk="1" fontAlgn="auto" hangingPunct="1">
              <a:spcAft>
                <a:spcPts val="0"/>
              </a:spcAft>
              <a:buFont typeface="Wingdings 2"/>
              <a:buChar char=""/>
              <a:defRPr/>
            </a:pPr>
            <a:endParaRPr lang="en-US" dirty="0" smtClean="0"/>
          </a:p>
          <a:p>
            <a:pPr lvl="1" eaLnBrk="1" fontAlgn="auto" hangingPunct="1">
              <a:spcAft>
                <a:spcPts val="0"/>
              </a:spcAft>
              <a:buFont typeface="Wingdings 2"/>
              <a:buChar char=""/>
              <a:defRPr/>
            </a:pPr>
            <a:r>
              <a:rPr lang="en-US" b="1" dirty="0" smtClean="0"/>
              <a:t>Beneficence</a:t>
            </a:r>
            <a:r>
              <a:rPr lang="en-US" dirty="0" smtClean="0"/>
              <a:t> </a:t>
            </a:r>
            <a:endParaRPr lang="en-US" dirty="0"/>
          </a:p>
          <a:p>
            <a:pPr lvl="1" eaLnBrk="1" fontAlgn="auto" hangingPunct="1">
              <a:spcAft>
                <a:spcPts val="0"/>
              </a:spcAft>
              <a:buFont typeface="Wingdings 2"/>
              <a:buChar char=""/>
              <a:defRPr/>
            </a:pPr>
            <a:endParaRPr lang="en-US" dirty="0" smtClean="0"/>
          </a:p>
          <a:p>
            <a:pPr lvl="1" eaLnBrk="1" fontAlgn="auto" hangingPunct="1">
              <a:spcAft>
                <a:spcPts val="0"/>
              </a:spcAft>
              <a:buFont typeface="Wingdings 2"/>
              <a:buChar char=""/>
              <a:defRPr/>
            </a:pPr>
            <a:r>
              <a:rPr lang="en-US" b="1" dirty="0" smtClean="0"/>
              <a:t>Justice</a:t>
            </a:r>
            <a:endParaRPr lang="en-US" b="1" dirty="0"/>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8650</TotalTime>
  <Words>4418</Words>
  <Application>Microsoft Office PowerPoint</Application>
  <PresentationFormat>On-screen Show (4:3)</PresentationFormat>
  <Paragraphs>1114</Paragraphs>
  <Slides>78</Slides>
  <Notes>54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Trek</vt:lpstr>
      <vt:lpstr>Acrobat Document</vt:lpstr>
      <vt:lpstr>Document</vt:lpstr>
      <vt:lpstr>PowerPoint Presentation</vt:lpstr>
      <vt:lpstr>PowerPoint Presentation</vt:lpstr>
      <vt:lpstr>Exploring Research Administration from Concept to Commercialization</vt:lpstr>
      <vt:lpstr>Exploring Research Administration from Concept to Commercialization</vt:lpstr>
      <vt:lpstr>PowerPoint Presentation</vt:lpstr>
      <vt:lpstr>IRB Overview</vt:lpstr>
      <vt:lpstr>IRB Function </vt:lpstr>
      <vt:lpstr>Why Do Human Research Subjects Need Protection?</vt:lpstr>
      <vt:lpstr>Ethical foundations</vt:lpstr>
      <vt:lpstr>Federal regulations</vt:lpstr>
      <vt:lpstr>Protective mechanisms established by “The Common Rule” </vt:lpstr>
      <vt:lpstr>Institutional Assurance </vt:lpstr>
      <vt:lpstr>Why is compliance important?</vt:lpstr>
      <vt:lpstr>UCF has received accreditation of its Human Research Protection Program</vt:lpstr>
      <vt:lpstr>AAHRPP accreditation offers benefits to researchers</vt:lpstr>
      <vt:lpstr>How do I know if a project  needs IRB review?</vt:lpstr>
      <vt:lpstr>Criteria for IRB Approval</vt:lpstr>
      <vt:lpstr>IRB Review of Research</vt:lpstr>
      <vt:lpstr>Levels of review- Expedited (reviewed by Chair or IRB designated member)</vt:lpstr>
      <vt:lpstr>Minimal Risk Definition</vt:lpstr>
      <vt:lpstr>Full Board Protocol Review</vt:lpstr>
      <vt:lpstr>The IRB has the authority to: </vt:lpstr>
      <vt:lpstr>Required Training</vt:lpstr>
      <vt:lpstr>QUESTIONS ?</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335</cp:revision>
  <cp:lastPrinted>2011-06-07T18:34:46Z</cp:lastPrinted>
  <dcterms:created xsi:type="dcterms:W3CDTF">2011-04-10T19:45:53Z</dcterms:created>
  <dcterms:modified xsi:type="dcterms:W3CDTF">2011-06-08T18:50:56Z</dcterms:modified>
</cp:coreProperties>
</file>